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64" r:id="rId4"/>
    <p:sldId id="265" r:id="rId5"/>
    <p:sldId id="267" r:id="rId6"/>
    <p:sldId id="268" r:id="rId7"/>
    <p:sldId id="269" r:id="rId8"/>
    <p:sldId id="258" r:id="rId9"/>
    <p:sldId id="259" r:id="rId10"/>
    <p:sldId id="261" r:id="rId11"/>
    <p:sldId id="263" r:id="rId12"/>
    <p:sldId id="270" r:id="rId13"/>
    <p:sldId id="271" r:id="rId14"/>
    <p:sldId id="272" r:id="rId15"/>
    <p:sldId id="273" r:id="rId16"/>
    <p:sldId id="274" r:id="rId17"/>
    <p:sldId id="275" r:id="rId18"/>
    <p:sldId id="276" r:id="rId19"/>
    <p:sldId id="277" r:id="rId20"/>
    <p:sldId id="278" r:id="rId21"/>
    <p:sldId id="27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0" autoAdjust="0"/>
  </p:normalViewPr>
  <p:slideViewPr>
    <p:cSldViewPr snapToGrid="0" snapToObjects="1">
      <p:cViewPr varScale="1">
        <p:scale>
          <a:sx n="59" d="100"/>
          <a:sy n="59" d="100"/>
        </p:scale>
        <p:origin x="17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DF7D21-4F22-DD4B-B102-405049A9C5D5}"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DD926EEE-C12B-4D4B-860B-5B0553B357C3}">
      <dgm:prSet phldrT="[Text]"/>
      <dgm:spPr/>
      <dgm:t>
        <a:bodyPr/>
        <a:lstStyle/>
        <a:p>
          <a:r>
            <a:rPr lang="en-US" dirty="0"/>
            <a:t>Poor sleep</a:t>
          </a:r>
        </a:p>
      </dgm:t>
    </dgm:pt>
    <dgm:pt modelId="{4550BF96-DEBE-1F4C-8C28-94C67EE32B2C}" type="parTrans" cxnId="{A1F4CA52-CFF9-F141-9D8E-D7BFECFC35A6}">
      <dgm:prSet/>
      <dgm:spPr/>
      <dgm:t>
        <a:bodyPr/>
        <a:lstStyle/>
        <a:p>
          <a:endParaRPr lang="en-US"/>
        </a:p>
      </dgm:t>
    </dgm:pt>
    <dgm:pt modelId="{A38824E0-7554-AF4F-9B40-A95B18CF75A1}" type="sibTrans" cxnId="{A1F4CA52-CFF9-F141-9D8E-D7BFECFC35A6}">
      <dgm:prSet/>
      <dgm:spPr/>
      <dgm:t>
        <a:bodyPr/>
        <a:lstStyle/>
        <a:p>
          <a:endParaRPr lang="en-US"/>
        </a:p>
      </dgm:t>
    </dgm:pt>
    <dgm:pt modelId="{796E9CF3-110B-8344-BCDA-A058DD5929F5}">
      <dgm:prSet phldrT="[Text]"/>
      <dgm:spPr/>
      <dgm:t>
        <a:bodyPr/>
        <a:lstStyle/>
        <a:p>
          <a:r>
            <a:rPr lang="en-US" dirty="0"/>
            <a:t>Cognitive Symptoms</a:t>
          </a:r>
        </a:p>
      </dgm:t>
    </dgm:pt>
    <dgm:pt modelId="{AA327F8C-0AD2-404A-8E69-64B37A26CAE6}" type="parTrans" cxnId="{E75A1C0E-A9B5-9042-9A16-E281CFAD6FDF}">
      <dgm:prSet/>
      <dgm:spPr/>
      <dgm:t>
        <a:bodyPr/>
        <a:lstStyle/>
        <a:p>
          <a:endParaRPr lang="en-US"/>
        </a:p>
      </dgm:t>
    </dgm:pt>
    <dgm:pt modelId="{AC8D6366-105C-8441-9683-88F617F447C6}" type="sibTrans" cxnId="{E75A1C0E-A9B5-9042-9A16-E281CFAD6FDF}">
      <dgm:prSet/>
      <dgm:spPr/>
      <dgm:t>
        <a:bodyPr/>
        <a:lstStyle/>
        <a:p>
          <a:endParaRPr lang="en-US"/>
        </a:p>
      </dgm:t>
    </dgm:pt>
    <dgm:pt modelId="{1CEEBDB5-C85C-4446-B281-857251DA3C86}">
      <dgm:prSet phldrT="[Text]"/>
      <dgm:spPr>
        <a:solidFill>
          <a:srgbClr val="800000"/>
        </a:solidFill>
      </dgm:spPr>
      <dgm:t>
        <a:bodyPr/>
        <a:lstStyle/>
        <a:p>
          <a:r>
            <a:rPr lang="en-US" b="1" i="1" u="sng" dirty="0"/>
            <a:t>Emotional Symptoms</a:t>
          </a:r>
        </a:p>
      </dgm:t>
    </dgm:pt>
    <dgm:pt modelId="{FA81725E-B334-3F48-84A8-CCE3F62BD668}" type="parTrans" cxnId="{13DDE883-4FEC-A34A-9E41-4AF51CEE750E}">
      <dgm:prSet/>
      <dgm:spPr/>
      <dgm:t>
        <a:bodyPr/>
        <a:lstStyle/>
        <a:p>
          <a:endParaRPr lang="en-US"/>
        </a:p>
      </dgm:t>
    </dgm:pt>
    <dgm:pt modelId="{A1012603-8124-1E42-8AE0-2D47A3C1452A}" type="sibTrans" cxnId="{13DDE883-4FEC-A34A-9E41-4AF51CEE750E}">
      <dgm:prSet/>
      <dgm:spPr/>
      <dgm:t>
        <a:bodyPr/>
        <a:lstStyle/>
        <a:p>
          <a:endParaRPr lang="en-US"/>
        </a:p>
      </dgm:t>
    </dgm:pt>
    <dgm:pt modelId="{F557073E-06AE-6147-9D59-80C42923D932}">
      <dgm:prSet phldrT="[Text]"/>
      <dgm:spPr/>
      <dgm:t>
        <a:bodyPr/>
        <a:lstStyle/>
        <a:p>
          <a:r>
            <a:rPr lang="en-US" dirty="0"/>
            <a:t>Physical Symptoms</a:t>
          </a:r>
        </a:p>
      </dgm:t>
    </dgm:pt>
    <dgm:pt modelId="{52A585B0-34DE-024C-A93A-7E73708F58D5}" type="parTrans" cxnId="{FCC41027-14C1-FF46-A37C-E56D4EE6F671}">
      <dgm:prSet/>
      <dgm:spPr/>
      <dgm:t>
        <a:bodyPr/>
        <a:lstStyle/>
        <a:p>
          <a:endParaRPr lang="en-US"/>
        </a:p>
      </dgm:t>
    </dgm:pt>
    <dgm:pt modelId="{F2125F1C-ECA3-0648-A827-F3B65398B4DD}" type="sibTrans" cxnId="{FCC41027-14C1-FF46-A37C-E56D4EE6F671}">
      <dgm:prSet/>
      <dgm:spPr/>
      <dgm:t>
        <a:bodyPr/>
        <a:lstStyle/>
        <a:p>
          <a:endParaRPr lang="en-US"/>
        </a:p>
      </dgm:t>
    </dgm:pt>
    <dgm:pt modelId="{43115CF3-AB1C-BC48-8A13-6415FEA0F461}" type="pres">
      <dgm:prSet presAssocID="{5ADF7D21-4F22-DD4B-B102-405049A9C5D5}" presName="linear" presStyleCnt="0">
        <dgm:presLayoutVars>
          <dgm:dir/>
          <dgm:animLvl val="lvl"/>
          <dgm:resizeHandles val="exact"/>
        </dgm:presLayoutVars>
      </dgm:prSet>
      <dgm:spPr/>
    </dgm:pt>
    <dgm:pt modelId="{0F76D441-1C22-814B-82E9-CE5367CBF3D9}" type="pres">
      <dgm:prSet presAssocID="{DD926EEE-C12B-4D4B-860B-5B0553B357C3}" presName="parentLin" presStyleCnt="0"/>
      <dgm:spPr/>
    </dgm:pt>
    <dgm:pt modelId="{868D6311-6812-F343-BECE-8C060C1E5AC7}" type="pres">
      <dgm:prSet presAssocID="{DD926EEE-C12B-4D4B-860B-5B0553B357C3}" presName="parentLeftMargin" presStyleLbl="node1" presStyleIdx="0" presStyleCnt="4"/>
      <dgm:spPr/>
    </dgm:pt>
    <dgm:pt modelId="{C0AA53BF-2C4A-D04E-8965-89464B276034}" type="pres">
      <dgm:prSet presAssocID="{DD926EEE-C12B-4D4B-860B-5B0553B357C3}" presName="parentText" presStyleLbl="node1" presStyleIdx="0" presStyleCnt="4">
        <dgm:presLayoutVars>
          <dgm:chMax val="0"/>
          <dgm:bulletEnabled val="1"/>
        </dgm:presLayoutVars>
      </dgm:prSet>
      <dgm:spPr/>
    </dgm:pt>
    <dgm:pt modelId="{B17229B6-1177-AE44-BFF5-DD729226ADCB}" type="pres">
      <dgm:prSet presAssocID="{DD926EEE-C12B-4D4B-860B-5B0553B357C3}" presName="negativeSpace" presStyleCnt="0"/>
      <dgm:spPr/>
    </dgm:pt>
    <dgm:pt modelId="{F4D9F89E-3257-3F42-8D6C-48BEC0054EC4}" type="pres">
      <dgm:prSet presAssocID="{DD926EEE-C12B-4D4B-860B-5B0553B357C3}" presName="childText" presStyleLbl="conFgAcc1" presStyleIdx="0" presStyleCnt="4">
        <dgm:presLayoutVars>
          <dgm:bulletEnabled val="1"/>
        </dgm:presLayoutVars>
      </dgm:prSet>
      <dgm:spPr/>
    </dgm:pt>
    <dgm:pt modelId="{ABC6F0F4-2AA2-6249-8964-78A86594A5F6}" type="pres">
      <dgm:prSet presAssocID="{A38824E0-7554-AF4F-9B40-A95B18CF75A1}" presName="spaceBetweenRectangles" presStyleCnt="0"/>
      <dgm:spPr/>
    </dgm:pt>
    <dgm:pt modelId="{BCD7AE95-9D47-C749-8C18-2EFA8CFD87A5}" type="pres">
      <dgm:prSet presAssocID="{F557073E-06AE-6147-9D59-80C42923D932}" presName="parentLin" presStyleCnt="0"/>
      <dgm:spPr/>
    </dgm:pt>
    <dgm:pt modelId="{A92CE0A6-5B65-8F40-B1DA-CDDA527A032D}" type="pres">
      <dgm:prSet presAssocID="{F557073E-06AE-6147-9D59-80C42923D932}" presName="parentLeftMargin" presStyleLbl="node1" presStyleIdx="0" presStyleCnt="4"/>
      <dgm:spPr/>
    </dgm:pt>
    <dgm:pt modelId="{9782B594-94C0-9C4B-B836-490C76825C65}" type="pres">
      <dgm:prSet presAssocID="{F557073E-06AE-6147-9D59-80C42923D932}" presName="parentText" presStyleLbl="node1" presStyleIdx="1" presStyleCnt="4">
        <dgm:presLayoutVars>
          <dgm:chMax val="0"/>
          <dgm:bulletEnabled val="1"/>
        </dgm:presLayoutVars>
      </dgm:prSet>
      <dgm:spPr/>
    </dgm:pt>
    <dgm:pt modelId="{37FDC6BB-C55B-0A4F-BEBB-92B69CB607E0}" type="pres">
      <dgm:prSet presAssocID="{F557073E-06AE-6147-9D59-80C42923D932}" presName="negativeSpace" presStyleCnt="0"/>
      <dgm:spPr/>
    </dgm:pt>
    <dgm:pt modelId="{B2BF408D-2DCA-3F4A-9F7D-C1FBD0DCC21A}" type="pres">
      <dgm:prSet presAssocID="{F557073E-06AE-6147-9D59-80C42923D932}" presName="childText" presStyleLbl="conFgAcc1" presStyleIdx="1" presStyleCnt="4">
        <dgm:presLayoutVars>
          <dgm:bulletEnabled val="1"/>
        </dgm:presLayoutVars>
      </dgm:prSet>
      <dgm:spPr/>
    </dgm:pt>
    <dgm:pt modelId="{209EF4F6-19C3-5644-B01B-160320EEFEC2}" type="pres">
      <dgm:prSet presAssocID="{F2125F1C-ECA3-0648-A827-F3B65398B4DD}" presName="spaceBetweenRectangles" presStyleCnt="0"/>
      <dgm:spPr/>
    </dgm:pt>
    <dgm:pt modelId="{61930F82-72F0-0944-9BAE-4C7344722511}" type="pres">
      <dgm:prSet presAssocID="{796E9CF3-110B-8344-BCDA-A058DD5929F5}" presName="parentLin" presStyleCnt="0"/>
      <dgm:spPr/>
    </dgm:pt>
    <dgm:pt modelId="{76CD0B7D-6311-BA44-8780-9F947AF0BE11}" type="pres">
      <dgm:prSet presAssocID="{796E9CF3-110B-8344-BCDA-A058DD5929F5}" presName="parentLeftMargin" presStyleLbl="node1" presStyleIdx="1" presStyleCnt="4"/>
      <dgm:spPr/>
    </dgm:pt>
    <dgm:pt modelId="{5081D418-C891-0140-8EA7-F31DC4356F77}" type="pres">
      <dgm:prSet presAssocID="{796E9CF3-110B-8344-BCDA-A058DD5929F5}" presName="parentText" presStyleLbl="node1" presStyleIdx="2" presStyleCnt="4">
        <dgm:presLayoutVars>
          <dgm:chMax val="0"/>
          <dgm:bulletEnabled val="1"/>
        </dgm:presLayoutVars>
      </dgm:prSet>
      <dgm:spPr/>
    </dgm:pt>
    <dgm:pt modelId="{7D076C70-7460-3B44-A790-92BF69673510}" type="pres">
      <dgm:prSet presAssocID="{796E9CF3-110B-8344-BCDA-A058DD5929F5}" presName="negativeSpace" presStyleCnt="0"/>
      <dgm:spPr/>
    </dgm:pt>
    <dgm:pt modelId="{60EC969B-1260-7940-A614-C26C2188955E}" type="pres">
      <dgm:prSet presAssocID="{796E9CF3-110B-8344-BCDA-A058DD5929F5}" presName="childText" presStyleLbl="conFgAcc1" presStyleIdx="2" presStyleCnt="4">
        <dgm:presLayoutVars>
          <dgm:bulletEnabled val="1"/>
        </dgm:presLayoutVars>
      </dgm:prSet>
      <dgm:spPr/>
    </dgm:pt>
    <dgm:pt modelId="{3AB196F1-E38E-9D43-8FD2-5DE1E75F49E9}" type="pres">
      <dgm:prSet presAssocID="{AC8D6366-105C-8441-9683-88F617F447C6}" presName="spaceBetweenRectangles" presStyleCnt="0"/>
      <dgm:spPr/>
    </dgm:pt>
    <dgm:pt modelId="{E78939D9-E9CF-8B4B-95F8-DC94524E1BC4}" type="pres">
      <dgm:prSet presAssocID="{1CEEBDB5-C85C-4446-B281-857251DA3C86}" presName="parentLin" presStyleCnt="0"/>
      <dgm:spPr/>
    </dgm:pt>
    <dgm:pt modelId="{09D1C30F-FAB5-954E-A1BB-3EF53BCA4BC5}" type="pres">
      <dgm:prSet presAssocID="{1CEEBDB5-C85C-4446-B281-857251DA3C86}" presName="parentLeftMargin" presStyleLbl="node1" presStyleIdx="2" presStyleCnt="4"/>
      <dgm:spPr/>
    </dgm:pt>
    <dgm:pt modelId="{4AE2A5ED-364F-1A4C-AF5D-77E25272CD26}" type="pres">
      <dgm:prSet presAssocID="{1CEEBDB5-C85C-4446-B281-857251DA3C86}" presName="parentText" presStyleLbl="node1" presStyleIdx="3" presStyleCnt="4">
        <dgm:presLayoutVars>
          <dgm:chMax val="0"/>
          <dgm:bulletEnabled val="1"/>
        </dgm:presLayoutVars>
      </dgm:prSet>
      <dgm:spPr/>
    </dgm:pt>
    <dgm:pt modelId="{A757772D-5637-A34E-9BBF-C9A8080F1407}" type="pres">
      <dgm:prSet presAssocID="{1CEEBDB5-C85C-4446-B281-857251DA3C86}" presName="negativeSpace" presStyleCnt="0"/>
      <dgm:spPr/>
    </dgm:pt>
    <dgm:pt modelId="{7FC25348-345C-4A44-A823-29C5E7EF1177}" type="pres">
      <dgm:prSet presAssocID="{1CEEBDB5-C85C-4446-B281-857251DA3C86}" presName="childText" presStyleLbl="conFgAcc1" presStyleIdx="3" presStyleCnt="4">
        <dgm:presLayoutVars>
          <dgm:bulletEnabled val="1"/>
        </dgm:presLayoutVars>
      </dgm:prSet>
      <dgm:spPr/>
    </dgm:pt>
  </dgm:ptLst>
  <dgm:cxnLst>
    <dgm:cxn modelId="{6D22CF0C-692B-474F-A1B6-0C6D5596367A}" type="presOf" srcId="{5ADF7D21-4F22-DD4B-B102-405049A9C5D5}" destId="{43115CF3-AB1C-BC48-8A13-6415FEA0F461}" srcOrd="0" destOrd="0" presId="urn:microsoft.com/office/officeart/2005/8/layout/list1"/>
    <dgm:cxn modelId="{E75A1C0E-A9B5-9042-9A16-E281CFAD6FDF}" srcId="{5ADF7D21-4F22-DD4B-B102-405049A9C5D5}" destId="{796E9CF3-110B-8344-BCDA-A058DD5929F5}" srcOrd="2" destOrd="0" parTransId="{AA327F8C-0AD2-404A-8E69-64B37A26CAE6}" sibTransId="{AC8D6366-105C-8441-9683-88F617F447C6}"/>
    <dgm:cxn modelId="{7892D723-1D70-014A-8B8C-F2092BC06314}" type="presOf" srcId="{1CEEBDB5-C85C-4446-B281-857251DA3C86}" destId="{4AE2A5ED-364F-1A4C-AF5D-77E25272CD26}" srcOrd="1" destOrd="0" presId="urn:microsoft.com/office/officeart/2005/8/layout/list1"/>
    <dgm:cxn modelId="{FCC41027-14C1-FF46-A37C-E56D4EE6F671}" srcId="{5ADF7D21-4F22-DD4B-B102-405049A9C5D5}" destId="{F557073E-06AE-6147-9D59-80C42923D932}" srcOrd="1" destOrd="0" parTransId="{52A585B0-34DE-024C-A93A-7E73708F58D5}" sibTransId="{F2125F1C-ECA3-0648-A827-F3B65398B4DD}"/>
    <dgm:cxn modelId="{69AB5435-5B4E-A847-B197-7990BE0A78F5}" type="presOf" srcId="{1CEEBDB5-C85C-4446-B281-857251DA3C86}" destId="{09D1C30F-FAB5-954E-A1BB-3EF53BCA4BC5}" srcOrd="0" destOrd="0" presId="urn:microsoft.com/office/officeart/2005/8/layout/list1"/>
    <dgm:cxn modelId="{A1F4CA52-CFF9-F141-9D8E-D7BFECFC35A6}" srcId="{5ADF7D21-4F22-DD4B-B102-405049A9C5D5}" destId="{DD926EEE-C12B-4D4B-860B-5B0553B357C3}" srcOrd="0" destOrd="0" parTransId="{4550BF96-DEBE-1F4C-8C28-94C67EE32B2C}" sibTransId="{A38824E0-7554-AF4F-9B40-A95B18CF75A1}"/>
    <dgm:cxn modelId="{13DDE883-4FEC-A34A-9E41-4AF51CEE750E}" srcId="{5ADF7D21-4F22-DD4B-B102-405049A9C5D5}" destId="{1CEEBDB5-C85C-4446-B281-857251DA3C86}" srcOrd="3" destOrd="0" parTransId="{FA81725E-B334-3F48-84A8-CCE3F62BD668}" sibTransId="{A1012603-8124-1E42-8AE0-2D47A3C1452A}"/>
    <dgm:cxn modelId="{5DF8C3B4-22BA-004B-B177-3BDC4A4038D5}" type="presOf" srcId="{F557073E-06AE-6147-9D59-80C42923D932}" destId="{A92CE0A6-5B65-8F40-B1DA-CDDA527A032D}" srcOrd="0" destOrd="0" presId="urn:microsoft.com/office/officeart/2005/8/layout/list1"/>
    <dgm:cxn modelId="{0B9589BF-EF1F-AA48-A0EA-AE73A1770B88}" type="presOf" srcId="{796E9CF3-110B-8344-BCDA-A058DD5929F5}" destId="{5081D418-C891-0140-8EA7-F31DC4356F77}" srcOrd="1" destOrd="0" presId="urn:microsoft.com/office/officeart/2005/8/layout/list1"/>
    <dgm:cxn modelId="{A85380E4-28D7-D34E-BF58-4B00874F58E1}" type="presOf" srcId="{DD926EEE-C12B-4D4B-860B-5B0553B357C3}" destId="{C0AA53BF-2C4A-D04E-8965-89464B276034}" srcOrd="1" destOrd="0" presId="urn:microsoft.com/office/officeart/2005/8/layout/list1"/>
    <dgm:cxn modelId="{16CD1DEE-8CDA-654E-86EF-390E4D55F09C}" type="presOf" srcId="{796E9CF3-110B-8344-BCDA-A058DD5929F5}" destId="{76CD0B7D-6311-BA44-8780-9F947AF0BE11}" srcOrd="0" destOrd="0" presId="urn:microsoft.com/office/officeart/2005/8/layout/list1"/>
    <dgm:cxn modelId="{F06F05FD-6023-FC4C-ADC8-86F76767A13C}" type="presOf" srcId="{F557073E-06AE-6147-9D59-80C42923D932}" destId="{9782B594-94C0-9C4B-B836-490C76825C65}" srcOrd="1" destOrd="0" presId="urn:microsoft.com/office/officeart/2005/8/layout/list1"/>
    <dgm:cxn modelId="{B1C891FF-DE4F-B54C-9B83-C2000E704F68}" type="presOf" srcId="{DD926EEE-C12B-4D4B-860B-5B0553B357C3}" destId="{868D6311-6812-F343-BECE-8C060C1E5AC7}" srcOrd="0" destOrd="0" presId="urn:microsoft.com/office/officeart/2005/8/layout/list1"/>
    <dgm:cxn modelId="{D9BE74A4-D0AC-E245-B264-A9A9E10EA4DE}" type="presParOf" srcId="{43115CF3-AB1C-BC48-8A13-6415FEA0F461}" destId="{0F76D441-1C22-814B-82E9-CE5367CBF3D9}" srcOrd="0" destOrd="0" presId="urn:microsoft.com/office/officeart/2005/8/layout/list1"/>
    <dgm:cxn modelId="{DBE1C591-A807-4B42-A878-E92E06481574}" type="presParOf" srcId="{0F76D441-1C22-814B-82E9-CE5367CBF3D9}" destId="{868D6311-6812-F343-BECE-8C060C1E5AC7}" srcOrd="0" destOrd="0" presId="urn:microsoft.com/office/officeart/2005/8/layout/list1"/>
    <dgm:cxn modelId="{5D8AE009-1590-974B-8575-73F0E4C26068}" type="presParOf" srcId="{0F76D441-1C22-814B-82E9-CE5367CBF3D9}" destId="{C0AA53BF-2C4A-D04E-8965-89464B276034}" srcOrd="1" destOrd="0" presId="urn:microsoft.com/office/officeart/2005/8/layout/list1"/>
    <dgm:cxn modelId="{F510973C-9BA1-A34D-B16F-A933297D12A9}" type="presParOf" srcId="{43115CF3-AB1C-BC48-8A13-6415FEA0F461}" destId="{B17229B6-1177-AE44-BFF5-DD729226ADCB}" srcOrd="1" destOrd="0" presId="urn:microsoft.com/office/officeart/2005/8/layout/list1"/>
    <dgm:cxn modelId="{F7F9B429-BD91-7C47-BC35-D17B445D751B}" type="presParOf" srcId="{43115CF3-AB1C-BC48-8A13-6415FEA0F461}" destId="{F4D9F89E-3257-3F42-8D6C-48BEC0054EC4}" srcOrd="2" destOrd="0" presId="urn:microsoft.com/office/officeart/2005/8/layout/list1"/>
    <dgm:cxn modelId="{3CE92E98-9211-C54D-8840-221EB0663062}" type="presParOf" srcId="{43115CF3-AB1C-BC48-8A13-6415FEA0F461}" destId="{ABC6F0F4-2AA2-6249-8964-78A86594A5F6}" srcOrd="3" destOrd="0" presId="urn:microsoft.com/office/officeart/2005/8/layout/list1"/>
    <dgm:cxn modelId="{2BD02BA3-688E-4B4B-A3FF-6F623676B75C}" type="presParOf" srcId="{43115CF3-AB1C-BC48-8A13-6415FEA0F461}" destId="{BCD7AE95-9D47-C749-8C18-2EFA8CFD87A5}" srcOrd="4" destOrd="0" presId="urn:microsoft.com/office/officeart/2005/8/layout/list1"/>
    <dgm:cxn modelId="{AB2174F4-749A-3543-B280-928FEFFF4E1A}" type="presParOf" srcId="{BCD7AE95-9D47-C749-8C18-2EFA8CFD87A5}" destId="{A92CE0A6-5B65-8F40-B1DA-CDDA527A032D}" srcOrd="0" destOrd="0" presId="urn:microsoft.com/office/officeart/2005/8/layout/list1"/>
    <dgm:cxn modelId="{66D82254-928E-EB49-892A-6935685587E0}" type="presParOf" srcId="{BCD7AE95-9D47-C749-8C18-2EFA8CFD87A5}" destId="{9782B594-94C0-9C4B-B836-490C76825C65}" srcOrd="1" destOrd="0" presId="urn:microsoft.com/office/officeart/2005/8/layout/list1"/>
    <dgm:cxn modelId="{4D13A710-B583-0F40-BFF1-5F8D5C6C6FAC}" type="presParOf" srcId="{43115CF3-AB1C-BC48-8A13-6415FEA0F461}" destId="{37FDC6BB-C55B-0A4F-BEBB-92B69CB607E0}" srcOrd="5" destOrd="0" presId="urn:microsoft.com/office/officeart/2005/8/layout/list1"/>
    <dgm:cxn modelId="{C18FE321-CF77-0846-977C-7F2E8F26A3C9}" type="presParOf" srcId="{43115CF3-AB1C-BC48-8A13-6415FEA0F461}" destId="{B2BF408D-2DCA-3F4A-9F7D-C1FBD0DCC21A}" srcOrd="6" destOrd="0" presId="urn:microsoft.com/office/officeart/2005/8/layout/list1"/>
    <dgm:cxn modelId="{B60A1468-EA48-F44F-92FB-C59D2350B6A8}" type="presParOf" srcId="{43115CF3-AB1C-BC48-8A13-6415FEA0F461}" destId="{209EF4F6-19C3-5644-B01B-160320EEFEC2}" srcOrd="7" destOrd="0" presId="urn:microsoft.com/office/officeart/2005/8/layout/list1"/>
    <dgm:cxn modelId="{8B901B43-1744-824E-8884-BB4189B4099D}" type="presParOf" srcId="{43115CF3-AB1C-BC48-8A13-6415FEA0F461}" destId="{61930F82-72F0-0944-9BAE-4C7344722511}" srcOrd="8" destOrd="0" presId="urn:microsoft.com/office/officeart/2005/8/layout/list1"/>
    <dgm:cxn modelId="{97488D1B-EA0C-3B49-92F9-CEC2CD29288B}" type="presParOf" srcId="{61930F82-72F0-0944-9BAE-4C7344722511}" destId="{76CD0B7D-6311-BA44-8780-9F947AF0BE11}" srcOrd="0" destOrd="0" presId="urn:microsoft.com/office/officeart/2005/8/layout/list1"/>
    <dgm:cxn modelId="{4DB3E578-B153-0E45-968D-144C7DF371C0}" type="presParOf" srcId="{61930F82-72F0-0944-9BAE-4C7344722511}" destId="{5081D418-C891-0140-8EA7-F31DC4356F77}" srcOrd="1" destOrd="0" presId="urn:microsoft.com/office/officeart/2005/8/layout/list1"/>
    <dgm:cxn modelId="{23119FAE-2940-3146-8225-72313DFBF3B3}" type="presParOf" srcId="{43115CF3-AB1C-BC48-8A13-6415FEA0F461}" destId="{7D076C70-7460-3B44-A790-92BF69673510}" srcOrd="9" destOrd="0" presId="urn:microsoft.com/office/officeart/2005/8/layout/list1"/>
    <dgm:cxn modelId="{35881F6F-5700-5E4D-A525-B2D94E6AD1F4}" type="presParOf" srcId="{43115CF3-AB1C-BC48-8A13-6415FEA0F461}" destId="{60EC969B-1260-7940-A614-C26C2188955E}" srcOrd="10" destOrd="0" presId="urn:microsoft.com/office/officeart/2005/8/layout/list1"/>
    <dgm:cxn modelId="{91767B03-9791-634D-92D6-EBD45554E0CA}" type="presParOf" srcId="{43115CF3-AB1C-BC48-8A13-6415FEA0F461}" destId="{3AB196F1-E38E-9D43-8FD2-5DE1E75F49E9}" srcOrd="11" destOrd="0" presId="urn:microsoft.com/office/officeart/2005/8/layout/list1"/>
    <dgm:cxn modelId="{FDC07159-FC22-C34E-94AB-C12C1395B550}" type="presParOf" srcId="{43115CF3-AB1C-BC48-8A13-6415FEA0F461}" destId="{E78939D9-E9CF-8B4B-95F8-DC94524E1BC4}" srcOrd="12" destOrd="0" presId="urn:microsoft.com/office/officeart/2005/8/layout/list1"/>
    <dgm:cxn modelId="{7D8B835B-2A56-6046-87DE-F5D46DB3294F}" type="presParOf" srcId="{E78939D9-E9CF-8B4B-95F8-DC94524E1BC4}" destId="{09D1C30F-FAB5-954E-A1BB-3EF53BCA4BC5}" srcOrd="0" destOrd="0" presId="urn:microsoft.com/office/officeart/2005/8/layout/list1"/>
    <dgm:cxn modelId="{357AB928-F30E-4A4F-AD34-E9644FB69019}" type="presParOf" srcId="{E78939D9-E9CF-8B4B-95F8-DC94524E1BC4}" destId="{4AE2A5ED-364F-1A4C-AF5D-77E25272CD26}" srcOrd="1" destOrd="0" presId="urn:microsoft.com/office/officeart/2005/8/layout/list1"/>
    <dgm:cxn modelId="{93EB64FA-9635-3A48-967C-EF38DD02837C}" type="presParOf" srcId="{43115CF3-AB1C-BC48-8A13-6415FEA0F461}" destId="{A757772D-5637-A34E-9BBF-C9A8080F1407}" srcOrd="13" destOrd="0" presId="urn:microsoft.com/office/officeart/2005/8/layout/list1"/>
    <dgm:cxn modelId="{611C4EC5-239D-DD4A-82BD-F607CC6AF550}" type="presParOf" srcId="{43115CF3-AB1C-BC48-8A13-6415FEA0F461}" destId="{7FC25348-345C-4A44-A823-29C5E7EF117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9F89E-3257-3F42-8D6C-48BEC0054EC4}">
      <dsp:nvSpPr>
        <dsp:cNvPr id="0" name=""/>
        <dsp:cNvSpPr/>
      </dsp:nvSpPr>
      <dsp:spPr>
        <a:xfrm>
          <a:off x="0" y="431481"/>
          <a:ext cx="82296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AA53BF-2C4A-D04E-8965-89464B276034}">
      <dsp:nvSpPr>
        <dsp:cNvPr id="0" name=""/>
        <dsp:cNvSpPr/>
      </dsp:nvSpPr>
      <dsp:spPr>
        <a:xfrm>
          <a:off x="411480" y="62481"/>
          <a:ext cx="5760720"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Poor sleep</a:t>
          </a:r>
        </a:p>
      </dsp:txBody>
      <dsp:txXfrm>
        <a:off x="447506" y="98507"/>
        <a:ext cx="5688668" cy="665948"/>
      </dsp:txXfrm>
    </dsp:sp>
    <dsp:sp modelId="{B2BF408D-2DCA-3F4A-9F7D-C1FBD0DCC21A}">
      <dsp:nvSpPr>
        <dsp:cNvPr id="0" name=""/>
        <dsp:cNvSpPr/>
      </dsp:nvSpPr>
      <dsp:spPr>
        <a:xfrm>
          <a:off x="0" y="1565481"/>
          <a:ext cx="82296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82B594-94C0-9C4B-B836-490C76825C65}">
      <dsp:nvSpPr>
        <dsp:cNvPr id="0" name=""/>
        <dsp:cNvSpPr/>
      </dsp:nvSpPr>
      <dsp:spPr>
        <a:xfrm>
          <a:off x="411480" y="1196481"/>
          <a:ext cx="5760720"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Physical Symptoms</a:t>
          </a:r>
        </a:p>
      </dsp:txBody>
      <dsp:txXfrm>
        <a:off x="447506" y="1232507"/>
        <a:ext cx="5688668" cy="665948"/>
      </dsp:txXfrm>
    </dsp:sp>
    <dsp:sp modelId="{60EC969B-1260-7940-A614-C26C2188955E}">
      <dsp:nvSpPr>
        <dsp:cNvPr id="0" name=""/>
        <dsp:cNvSpPr/>
      </dsp:nvSpPr>
      <dsp:spPr>
        <a:xfrm>
          <a:off x="0" y="2699481"/>
          <a:ext cx="82296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081D418-C891-0140-8EA7-F31DC4356F77}">
      <dsp:nvSpPr>
        <dsp:cNvPr id="0" name=""/>
        <dsp:cNvSpPr/>
      </dsp:nvSpPr>
      <dsp:spPr>
        <a:xfrm>
          <a:off x="411480" y="2330481"/>
          <a:ext cx="5760720" cy="738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kern="1200" dirty="0"/>
            <a:t>Cognitive Symptoms</a:t>
          </a:r>
        </a:p>
      </dsp:txBody>
      <dsp:txXfrm>
        <a:off x="447506" y="2366507"/>
        <a:ext cx="5688668" cy="665948"/>
      </dsp:txXfrm>
    </dsp:sp>
    <dsp:sp modelId="{7FC25348-345C-4A44-A823-29C5E7EF1177}">
      <dsp:nvSpPr>
        <dsp:cNvPr id="0" name=""/>
        <dsp:cNvSpPr/>
      </dsp:nvSpPr>
      <dsp:spPr>
        <a:xfrm>
          <a:off x="0" y="3833481"/>
          <a:ext cx="8229600" cy="630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AE2A5ED-364F-1A4C-AF5D-77E25272CD26}">
      <dsp:nvSpPr>
        <dsp:cNvPr id="0" name=""/>
        <dsp:cNvSpPr/>
      </dsp:nvSpPr>
      <dsp:spPr>
        <a:xfrm>
          <a:off x="411480" y="3464481"/>
          <a:ext cx="5760720" cy="7380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i="1" u="sng" kern="1200" dirty="0"/>
            <a:t>Emotional Symptoms</a:t>
          </a:r>
        </a:p>
      </dsp:txBody>
      <dsp:txXfrm>
        <a:off x="447506" y="3500507"/>
        <a:ext cx="568866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4D6C6C-B390-6A41-9239-49A1F2D33A74}" type="datetimeFigureOut">
              <a:rPr lang="en-US" smtClean="0"/>
              <a:t>9/27/2018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A3CB21-3769-184D-BDD6-ED1B5BFA59FB}" type="slidenum">
              <a:rPr lang="en-US" smtClean="0"/>
              <a:t>‹#›</a:t>
            </a:fld>
            <a:endParaRPr lang="en-US"/>
          </a:p>
        </p:txBody>
      </p:sp>
    </p:spTree>
    <p:extLst>
      <p:ext uri="{BB962C8B-B14F-4D97-AF65-F5344CB8AC3E}">
        <p14:creationId xmlns:p14="http://schemas.microsoft.com/office/powerpoint/2010/main" val="29285862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Marjo</a:t>
            </a:r>
            <a:r>
              <a:rPr lang="en-US" dirty="0"/>
              <a:t> </a:t>
            </a:r>
            <a:r>
              <a:rPr lang="en-US" dirty="0" err="1"/>
              <a:t>Deprezi</a:t>
            </a:r>
            <a:endParaRPr lang="en-US" dirty="0"/>
          </a:p>
        </p:txBody>
      </p:sp>
      <p:sp>
        <p:nvSpPr>
          <p:cNvPr id="4" name="Slide Number Placeholder 3"/>
          <p:cNvSpPr>
            <a:spLocks noGrp="1"/>
          </p:cNvSpPr>
          <p:nvPr>
            <p:ph type="sldNum" sz="quarter" idx="10"/>
          </p:nvPr>
        </p:nvSpPr>
        <p:spPr/>
        <p:txBody>
          <a:bodyPr/>
          <a:lstStyle/>
          <a:p>
            <a:fld id="{B8A3CB21-3769-184D-BDD6-ED1B5BFA59FB}" type="slidenum">
              <a:rPr lang="en-US" smtClean="0"/>
              <a:t>1</a:t>
            </a:fld>
            <a:endParaRPr lang="en-US"/>
          </a:p>
        </p:txBody>
      </p:sp>
    </p:spTree>
    <p:extLst>
      <p:ext uri="{BB962C8B-B14F-4D97-AF65-F5344CB8AC3E}">
        <p14:creationId xmlns:p14="http://schemas.microsoft.com/office/powerpoint/2010/main" val="1004031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Due to its prevalence and effects, it is recommended that all patients be assessed for fatigue through a personal history with the patient and/or support person. A review of the relevant items from the </a:t>
            </a:r>
            <a:r>
              <a:rPr lang="en-US" sz="1200" b="0" i="0" u="none" strike="noStrike" kern="1200" baseline="0" dirty="0" err="1">
                <a:solidFill>
                  <a:schemeClr val="tx1"/>
                </a:solidFill>
                <a:latin typeface="+mn-lt"/>
                <a:ea typeface="+mn-ea"/>
                <a:cs typeface="+mn-cs"/>
              </a:rPr>
              <a:t>Rivermead</a:t>
            </a:r>
            <a:r>
              <a:rPr lang="en-US" sz="1200" b="0" i="0" u="none" strike="noStrike" kern="1200" baseline="0" dirty="0">
                <a:solidFill>
                  <a:schemeClr val="tx1"/>
                </a:solidFill>
                <a:latin typeface="+mn-lt"/>
                <a:ea typeface="+mn-ea"/>
                <a:cs typeface="+mn-cs"/>
              </a:rPr>
              <a:t> Post Concussion Symptoms Scale  (Appendix 1.5) and/or a specific measure of fatigue, such as the Barrow Neurological Institute (BNI) Fatigue Scale10  (Appendix 11.1). The Fatigue Severity Scale11  (Appendix F), the Fatigue Impact Scale12  (Appendix F ) or the Mental Fatigue</a:t>
            </a:r>
          </a:p>
          <a:p>
            <a:r>
              <a:rPr lang="en-US" sz="1200" b="0" i="0" u="none" strike="noStrike" kern="1200" baseline="0" dirty="0">
                <a:solidFill>
                  <a:schemeClr val="tx1"/>
                </a:solidFill>
                <a:latin typeface="+mn-lt"/>
                <a:ea typeface="+mn-ea"/>
                <a:cs typeface="+mn-cs"/>
              </a:rPr>
              <a:t>Scale13  (Appendix F ) can also assist with this.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History- Frequency, Intensity, Time of day, Aggravating factors</a:t>
            </a:r>
          </a:p>
          <a:p>
            <a:r>
              <a:rPr lang="en-US" sz="1200" b="0" i="0" u="none" strike="noStrike" kern="1200" baseline="0" dirty="0">
                <a:solidFill>
                  <a:schemeClr val="tx1"/>
                </a:solidFill>
                <a:latin typeface="+mn-lt"/>
                <a:ea typeface="+mn-ea"/>
                <a:cs typeface="+mn-cs"/>
              </a:rPr>
              <a:t>Sleep, </a:t>
            </a:r>
            <a:r>
              <a:rPr lang="en-US" sz="1200" b="0" i="0" u="none" strike="noStrike" kern="1200" baseline="0" dirty="0" err="1">
                <a:solidFill>
                  <a:schemeClr val="tx1"/>
                </a:solidFill>
                <a:latin typeface="+mn-lt"/>
                <a:ea typeface="+mn-ea"/>
                <a:cs typeface="+mn-cs"/>
              </a:rPr>
              <a:t>Caffiene</a:t>
            </a:r>
            <a:r>
              <a:rPr lang="en-US" sz="1200" b="0" i="0" u="none" strike="noStrike" kern="1200" baseline="0" dirty="0">
                <a:solidFill>
                  <a:schemeClr val="tx1"/>
                </a:solidFill>
                <a:latin typeface="+mn-lt"/>
                <a:ea typeface="+mn-ea"/>
                <a:cs typeface="+mn-cs"/>
              </a:rPr>
              <a:t> intake, Alcohol intake, other non-prescription drug use Cannabis intake,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Post-concussion/</a:t>
            </a:r>
            <a:r>
              <a:rPr lang="en-US" sz="1200" b="0" i="0" u="none" strike="noStrike" kern="1200" baseline="0" dirty="0" err="1">
                <a:solidFill>
                  <a:schemeClr val="tx1"/>
                </a:solidFill>
                <a:latin typeface="+mn-lt"/>
                <a:ea typeface="+mn-ea"/>
                <a:cs typeface="+mn-cs"/>
              </a:rPr>
              <a:t>mTBI</a:t>
            </a:r>
            <a:r>
              <a:rPr lang="en-US" sz="1200" b="0" i="0" u="none" strike="noStrike" kern="1200" baseline="0" dirty="0">
                <a:solidFill>
                  <a:schemeClr val="tx1"/>
                </a:solidFill>
                <a:latin typeface="+mn-lt"/>
                <a:ea typeface="+mn-ea"/>
                <a:cs typeface="+mn-cs"/>
              </a:rPr>
              <a:t> fatigue can be persistent and has been shown to still be present up to five years post-injury.8 Those who experience fatigue at three months post-injury are increasingly likely to continue to experience fatigue beyond six months post-injury.11  Due to the relationship between pituitary dysfunction, specifically growth hormone deficiency, and fatigue some have suggested a relation between the two; however recent literature has not found a significant relationship.14-16 As certain</a:t>
            </a:r>
          </a:p>
          <a:p>
            <a:r>
              <a:rPr lang="en-US" sz="1200" b="0" i="0" u="none" strike="noStrike" kern="1200" baseline="0" dirty="0">
                <a:solidFill>
                  <a:schemeClr val="tx1"/>
                </a:solidFill>
                <a:latin typeface="+mn-lt"/>
                <a:ea typeface="+mn-ea"/>
                <a:cs typeface="+mn-cs"/>
              </a:rPr>
              <a:t>medications can cause fatigue, the practitioner should also conduct a thorough review of the patient’s medications. If the patient has been prescribed a medication that is associated with fatigue, alternatives that produce the same treatment effect without inducing fatigue should be considered. A list of medications commonly associated with fatigue can be found in Appendix 11.2. As persistent fatigue may cause other symptoms to worsen, early intervention is required in order to prevent interference with the patient’s ability to participate in rehabilitation therapies.8,17 Patients should also be provided with advice on how to cope with fatigue (see Appendix 11.3), such as general stress management techniques.8 If debilitating fatigue persists, consider referral to an interdisciplinary concussion clinic.</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Research into treating fatigue has revealed few studies varying from non-pharmacological to pharmacological treatment. Methylphenidate has been found to improve mental fatigue and processing speed in patients with persistent post-concussion symptoms,18,19  including up to 6 months post-treatment.20  Caution is recommended in the use of stimulants however; as clinical experience has identified that some individuals report that stimulants provide a burst of energy followed by increased fatigue. Some non-pharmacological treatments such as exercise (e.g., aquatic therapy), mindfulness-based stress reduction, cognitive behavioural therapy21  and blue-light therapy22  could potentially be helpful in treating fatigue however more research is needed.23</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CC15BC2-9A61-A346-821D-B9DE762029BA}" type="slidenum">
              <a:rPr lang="en-US" smtClean="0"/>
              <a:t>15</a:t>
            </a:fld>
            <a:endParaRPr lang="en-US"/>
          </a:p>
        </p:txBody>
      </p:sp>
    </p:spTree>
    <p:extLst>
      <p:ext uri="{BB962C8B-B14F-4D97-AF65-F5344CB8AC3E}">
        <p14:creationId xmlns:p14="http://schemas.microsoft.com/office/powerpoint/2010/main" val="84615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Medication review important, many medications used for sleep</a:t>
            </a:r>
            <a:r>
              <a:rPr lang="en-US" baseline="0" dirty="0"/>
              <a:t> may result in hangovers during the day. </a:t>
            </a:r>
          </a:p>
          <a:p>
            <a:r>
              <a:rPr lang="en-US" baseline="0" dirty="0"/>
              <a:t>Prevalence of sleep disordered breathing is significant in the general population</a:t>
            </a:r>
          </a:p>
          <a:p>
            <a:r>
              <a:rPr lang="en-US" dirty="0"/>
              <a:t>Limited physical capacity through deconditioning also likely plays a role in fatigue</a:t>
            </a:r>
          </a:p>
        </p:txBody>
      </p:sp>
      <p:sp>
        <p:nvSpPr>
          <p:cNvPr id="4" name="Slide Number Placeholder 3"/>
          <p:cNvSpPr>
            <a:spLocks noGrp="1"/>
          </p:cNvSpPr>
          <p:nvPr>
            <p:ph type="sldNum" sz="quarter" idx="10"/>
          </p:nvPr>
        </p:nvSpPr>
        <p:spPr/>
        <p:txBody>
          <a:bodyPr/>
          <a:lstStyle/>
          <a:p>
            <a:fld id="{ACC15BC2-9A61-A346-821D-B9DE762029BA}" type="slidenum">
              <a:rPr lang="en-US" smtClean="0"/>
              <a:t>16</a:t>
            </a:fld>
            <a:endParaRPr lang="en-US"/>
          </a:p>
        </p:txBody>
      </p:sp>
    </p:spTree>
    <p:extLst>
      <p:ext uri="{BB962C8B-B14F-4D97-AF65-F5344CB8AC3E}">
        <p14:creationId xmlns:p14="http://schemas.microsoft.com/office/powerpoint/2010/main" val="1129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 participants, almost all </a:t>
            </a:r>
            <a:r>
              <a:rPr lang="en-US" dirty="0" err="1"/>
              <a:t>mTBI</a:t>
            </a:r>
            <a:r>
              <a:rPr lang="en-US" dirty="0"/>
              <a:t>, doing well physically, included because of fatigue, excluded people</a:t>
            </a:r>
            <a:r>
              <a:rPr lang="en-US" baseline="0" dirty="0"/>
              <a:t> on ASA, lipid lowering medications blood pressure control medications, excluded people with severe pain, excluded people with suspected somatoform disorder, depression prior to trauma, personality disorder, females of child bearing age not on contraception, pregnancy, drug abuse, CAD, CHF or </a:t>
            </a:r>
            <a:r>
              <a:rPr lang="en-US" baseline="0" dirty="0" err="1"/>
              <a:t>arrythmia</a:t>
            </a:r>
            <a:r>
              <a:rPr lang="en-US" baseline="0" dirty="0"/>
              <a:t>.</a:t>
            </a:r>
          </a:p>
          <a:p>
            <a:endParaRPr lang="en-US" baseline="0" dirty="0"/>
          </a:p>
          <a:p>
            <a:r>
              <a:rPr lang="en-US" baseline="0" dirty="0"/>
              <a:t>Low dose:</a:t>
            </a:r>
          </a:p>
          <a:p>
            <a:r>
              <a:rPr lang="en-US" baseline="0" dirty="0"/>
              <a:t>5mg ODx1/52, 5mg BID x1/52, 5mg TIDx1/52</a:t>
            </a:r>
          </a:p>
          <a:p>
            <a:r>
              <a:rPr lang="en-US" baseline="0" dirty="0"/>
              <a:t> </a:t>
            </a:r>
          </a:p>
          <a:p>
            <a:r>
              <a:rPr lang="en-US" baseline="0" dirty="0"/>
              <a:t>Normal dose:</a:t>
            </a:r>
          </a:p>
          <a:p>
            <a:r>
              <a:rPr lang="en-US" baseline="0" dirty="0"/>
              <a:t>10mgx2, 20,10,10x1/52, 20,20,10x1/52, 20 TID</a:t>
            </a:r>
          </a:p>
          <a:p>
            <a:endParaRPr lang="en-US" baseline="0" dirty="0"/>
          </a:p>
          <a:p>
            <a:r>
              <a:rPr lang="en-US" baseline="0" dirty="0"/>
              <a:t>Placebo:</a:t>
            </a:r>
          </a:p>
          <a:p>
            <a:endParaRPr lang="en-US" baseline="0" dirty="0"/>
          </a:p>
          <a:p>
            <a:r>
              <a:rPr lang="en-US" baseline="0" dirty="0"/>
              <a:t>4 weeks</a:t>
            </a:r>
            <a:endParaRPr lang="en-US" dirty="0"/>
          </a:p>
          <a:p>
            <a:endParaRPr lang="en-US" dirty="0"/>
          </a:p>
          <a:p>
            <a:r>
              <a:rPr lang="en-US" dirty="0"/>
              <a:t>MFS=Mental fatigue Scale</a:t>
            </a:r>
          </a:p>
          <a:p>
            <a:endParaRPr lang="en-US" dirty="0"/>
          </a:p>
          <a:p>
            <a:r>
              <a:rPr lang="en-US" dirty="0"/>
              <a:t>No serious adverse events, mild-</a:t>
            </a:r>
            <a:r>
              <a:rPr lang="en-US" baseline="0" dirty="0"/>
              <a:t> w/d b/c increased blood pressure, </a:t>
            </a:r>
            <a:r>
              <a:rPr lang="en-US" baseline="0" dirty="0" err="1"/>
              <a:t>amotivation</a:t>
            </a:r>
            <a:r>
              <a:rPr lang="en-US" baseline="0" dirty="0"/>
              <a:t>, restlessness, depressive symptoms, </a:t>
            </a:r>
            <a:endParaRPr lang="en-US" dirty="0"/>
          </a:p>
          <a:p>
            <a:endParaRPr lang="en-US" dirty="0"/>
          </a:p>
          <a:p>
            <a:endParaRPr lang="en-US" dirty="0"/>
          </a:p>
          <a:p>
            <a:r>
              <a:rPr lang="en-US" dirty="0"/>
              <a:t>Side effects- Increased blood pressure,</a:t>
            </a:r>
            <a:r>
              <a:rPr lang="en-US" baseline="0" dirty="0"/>
              <a:t> Tachycardia, insomnia, </a:t>
            </a:r>
            <a:endParaRPr lang="en-US" dirty="0"/>
          </a:p>
        </p:txBody>
      </p:sp>
      <p:sp>
        <p:nvSpPr>
          <p:cNvPr id="4" name="Slide Number Placeholder 3"/>
          <p:cNvSpPr>
            <a:spLocks noGrp="1"/>
          </p:cNvSpPr>
          <p:nvPr>
            <p:ph type="sldNum" sz="quarter" idx="10"/>
          </p:nvPr>
        </p:nvSpPr>
        <p:spPr/>
        <p:txBody>
          <a:bodyPr/>
          <a:lstStyle/>
          <a:p>
            <a:fld id="{ACC15BC2-9A61-A346-821D-B9DE762029BA}" type="slidenum">
              <a:rPr lang="en-US" smtClean="0"/>
              <a:t>18</a:t>
            </a:fld>
            <a:endParaRPr lang="en-US"/>
          </a:p>
        </p:txBody>
      </p:sp>
    </p:spTree>
    <p:extLst>
      <p:ext uri="{BB962C8B-B14F-4D97-AF65-F5344CB8AC3E}">
        <p14:creationId xmlns:p14="http://schemas.microsoft.com/office/powerpoint/2010/main" val="3532157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education/advice</a:t>
            </a:r>
            <a:r>
              <a:rPr lang="en-US" baseline="0" dirty="0"/>
              <a:t> about gentle low impact physical activity, sleep </a:t>
            </a:r>
            <a:r>
              <a:rPr lang="en-US" baseline="0" dirty="0" err="1"/>
              <a:t>hygeine</a:t>
            </a:r>
            <a:r>
              <a:rPr lang="en-US" baseline="0" dirty="0"/>
              <a:t> and conservative strategies, reduction of alcohol and </a:t>
            </a:r>
            <a:r>
              <a:rPr lang="en-US" baseline="0" dirty="0" err="1"/>
              <a:t>caffiene</a:t>
            </a:r>
            <a:r>
              <a:rPr lang="en-US" baseline="0" dirty="0"/>
              <a:t>, blood-work for medical causes of fatigue were unremarkable, sleep disordered breathing ruled out. Methylphenidate contraindicated so not used. Life demands changed (switched part time), was able to manage fatigue better with OT help Pacing/Prioritization. Improved over years to participate in more recreational activities.</a:t>
            </a:r>
            <a:endParaRPr lang="en-US" dirty="0"/>
          </a:p>
        </p:txBody>
      </p:sp>
      <p:sp>
        <p:nvSpPr>
          <p:cNvPr id="4" name="Slide Number Placeholder 3"/>
          <p:cNvSpPr>
            <a:spLocks noGrp="1"/>
          </p:cNvSpPr>
          <p:nvPr>
            <p:ph type="sldNum" sz="quarter" idx="10"/>
          </p:nvPr>
        </p:nvSpPr>
        <p:spPr/>
        <p:txBody>
          <a:bodyPr/>
          <a:lstStyle/>
          <a:p>
            <a:fld id="{ACC15BC2-9A61-A346-821D-B9DE762029BA}" type="slidenum">
              <a:rPr lang="en-US" smtClean="0"/>
              <a:t>19</a:t>
            </a:fld>
            <a:endParaRPr lang="en-US"/>
          </a:p>
        </p:txBody>
      </p:sp>
    </p:spTree>
    <p:extLst>
      <p:ext uri="{BB962C8B-B14F-4D97-AF65-F5344CB8AC3E}">
        <p14:creationId xmlns:p14="http://schemas.microsoft.com/office/powerpoint/2010/main" val="580924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year old male, post graduate education, technician at VIU, job involves</a:t>
            </a:r>
            <a:r>
              <a:rPr lang="en-US" baseline="0" dirty="0"/>
              <a:t> cognitively demanding work, medical history of previous concussion, viral encephalitis in 20’s, appendectomy, right radial fracture with ORIF, restless leg syndrome, OSA, Tinnitus. </a:t>
            </a:r>
            <a:r>
              <a:rPr lang="en-US" baseline="0" dirty="0" err="1"/>
              <a:t>Allery</a:t>
            </a:r>
            <a:r>
              <a:rPr lang="en-US" baseline="0" dirty="0"/>
              <a:t> to penicillin, only meds </a:t>
            </a:r>
            <a:r>
              <a:rPr lang="en-US" baseline="0" dirty="0" err="1"/>
              <a:t>pramipexole</a:t>
            </a:r>
            <a:r>
              <a:rPr lang="en-US" baseline="0" dirty="0"/>
              <a:t> and naproxen PRN. Rear ender MVA, from a complete stop, car pushed forward 5 feet, brief loss of consciousness, post traumatic amnesia of minutes, </a:t>
            </a:r>
            <a:r>
              <a:rPr lang="en-US" baseline="0" dirty="0" err="1"/>
              <a:t>bizzare</a:t>
            </a:r>
            <a:r>
              <a:rPr lang="en-US" baseline="0" dirty="0"/>
              <a:t> behaviour afterward, confused. Main complaints were headaches, poor cognitive function, poor sleep quality, generalized worry about all aspects of life (work, relationships, kids, recreation, reports attacks of severe physical symptoms including headaches, sensitivities, heart racing, increased breathing rate and an overwhelming sense of anxiety). Reports </a:t>
            </a:r>
            <a:r>
              <a:rPr lang="en-US" baseline="0" dirty="0" err="1"/>
              <a:t>anhedonia</a:t>
            </a:r>
            <a:r>
              <a:rPr lang="en-US" baseline="0" dirty="0"/>
              <a:t>, reduced energy, concentration, overeating, (gained 30lb over 3 years), passive suicidal ideation, outbursts of anger when overwhelmed (no physical outbursts).</a:t>
            </a:r>
          </a:p>
          <a:p>
            <a:endParaRPr lang="en-US" baseline="0" dirty="0"/>
          </a:p>
          <a:p>
            <a:r>
              <a:rPr lang="en-US" baseline="0" dirty="0"/>
              <a:t>Exam, 6’4, 250lb. Slow responses, sensitive to lights in the room, teary, emotional. Abnormal, imbalanced gait esp. when standing on left leg, Neurological examination normal, MSK neck decreased range of motion with ++ pain, ++ myofascial tenderness.</a:t>
            </a:r>
          </a:p>
          <a:p>
            <a:endParaRPr lang="en-US" baseline="0" dirty="0"/>
          </a:p>
          <a:p>
            <a:r>
              <a:rPr lang="en-US" baseline="0" dirty="0"/>
              <a:t> </a:t>
            </a:r>
          </a:p>
        </p:txBody>
      </p:sp>
      <p:sp>
        <p:nvSpPr>
          <p:cNvPr id="4" name="Slide Number Placeholder 3"/>
          <p:cNvSpPr>
            <a:spLocks noGrp="1"/>
          </p:cNvSpPr>
          <p:nvPr>
            <p:ph type="sldNum" sz="quarter" idx="10"/>
          </p:nvPr>
        </p:nvSpPr>
        <p:spPr/>
        <p:txBody>
          <a:bodyPr/>
          <a:lstStyle/>
          <a:p>
            <a:fld id="{B8A3CB21-3769-184D-BDD6-ED1B5BFA59FB}" type="slidenum">
              <a:rPr lang="en-US" smtClean="0"/>
              <a:t>2</a:t>
            </a:fld>
            <a:endParaRPr lang="en-US"/>
          </a:p>
        </p:txBody>
      </p:sp>
    </p:spTree>
    <p:extLst>
      <p:ext uri="{BB962C8B-B14F-4D97-AF65-F5344CB8AC3E}">
        <p14:creationId xmlns:p14="http://schemas.microsoft.com/office/powerpoint/2010/main" val="184049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General considerations </a:t>
            </a:r>
            <a:endParaRPr lang="en-US" dirty="0"/>
          </a:p>
          <a:p>
            <a:r>
              <a:rPr lang="en-US" sz="1200" b="1" i="1" kern="1200" dirty="0">
                <a:solidFill>
                  <a:schemeClr val="tx1"/>
                </a:solidFill>
                <a:effectLst/>
                <a:latin typeface="+mn-lt"/>
                <a:ea typeface="+mn-ea"/>
                <a:cs typeface="+mn-cs"/>
              </a:rPr>
              <a:t>Special contributors: Scott </a:t>
            </a:r>
            <a:r>
              <a:rPr lang="en-US" sz="1200" b="1" i="1" kern="1200" dirty="0" err="1">
                <a:solidFill>
                  <a:schemeClr val="tx1"/>
                </a:solidFill>
                <a:effectLst/>
                <a:latin typeface="+mn-lt"/>
                <a:ea typeface="+mn-ea"/>
                <a:cs typeface="+mn-cs"/>
              </a:rPr>
              <a:t>McCullagh</a:t>
            </a:r>
            <a:r>
              <a:rPr lang="en-US" sz="1200" b="1" i="1" kern="1200" dirty="0">
                <a:solidFill>
                  <a:schemeClr val="tx1"/>
                </a:solidFill>
                <a:effectLst/>
                <a:latin typeface="+mn-lt"/>
                <a:ea typeface="+mn-ea"/>
                <a:cs typeface="+mn-cs"/>
              </a:rPr>
              <a:t>, Robert van </a:t>
            </a:r>
            <a:r>
              <a:rPr lang="en-US" sz="1200" b="1" i="1" kern="1200" dirty="0" err="1">
                <a:solidFill>
                  <a:schemeClr val="tx1"/>
                </a:solidFill>
                <a:effectLst/>
                <a:latin typeface="+mn-lt"/>
                <a:ea typeface="+mn-ea"/>
                <a:cs typeface="+mn-cs"/>
              </a:rPr>
              <a:t>Reekum</a:t>
            </a:r>
            <a:r>
              <a:rPr lang="en-US" sz="1200" b="1" i="1" kern="1200" dirty="0">
                <a:solidFill>
                  <a:schemeClr val="tx1"/>
                </a:solidFill>
                <a:effectLst/>
                <a:latin typeface="+mn-lt"/>
                <a:ea typeface="+mn-ea"/>
                <a:cs typeface="+mn-cs"/>
              </a:rPr>
              <a:t> &amp; Diana </a:t>
            </a:r>
            <a:r>
              <a:rPr lang="en-US" sz="1200" b="1" i="1" kern="1200" dirty="0" err="1">
                <a:solidFill>
                  <a:schemeClr val="tx1"/>
                </a:solidFill>
                <a:effectLst/>
                <a:latin typeface="+mn-lt"/>
                <a:ea typeface="+mn-ea"/>
                <a:cs typeface="+mn-cs"/>
              </a:rPr>
              <a:t>Velikonja</a:t>
            </a:r>
            <a:r>
              <a:rPr lang="en-US" sz="1200" b="1" i="1"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Mental health disorders are common following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and appear to be major determinants of post-</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wellness and functional recovery. This includes disorders of mood which consist of symptoms related to depression and anxiety. The etiology of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/concussive mood disorders may be related to reactive or environmental factors such as the experience of the trauma resulting in the injury (e.g., manifesting in post-traumatic stress symptoms, phobias and related anxieties) or to the negative outcomes following the injury (i.e., depression related to not participating in important roles such as work or school, sports, etc.) They may also manifest in response to the chronic symptoms that can follow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or any physical injuries such as poor sleep, persistent headaches, chronic pain, medications, etc. Indeed, all of these types of outcomes can contribute, causally, to distress and to disorders of mood. Reciprocally, in what can be considered a ‘vicious cycle of pathology’, disorders of mood can exacerbate chronic pain, sleep disturbance, </a:t>
            </a:r>
            <a:r>
              <a:rPr lang="en-US" sz="1200" kern="1200" dirty="0" err="1">
                <a:solidFill>
                  <a:schemeClr val="tx1"/>
                </a:solidFill>
                <a:effectLst/>
                <a:latin typeface="+mn-lt"/>
                <a:ea typeface="+mn-ea"/>
                <a:cs typeface="+mn-cs"/>
              </a:rPr>
              <a:t>anergia</a:t>
            </a:r>
            <a:r>
              <a:rPr lang="en-US" sz="1200" kern="1200" dirty="0">
                <a:solidFill>
                  <a:schemeClr val="tx1"/>
                </a:solidFill>
                <a:effectLst/>
                <a:latin typeface="+mn-lt"/>
                <a:ea typeface="+mn-ea"/>
                <a:cs typeface="+mn-cs"/>
              </a:rPr>
              <a:t> and cognitive inefficiencies. This approach to considering disorders of mental health is important when attempting to holistically assess for and manage an individual’s outcomes post-</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The disorders of mood related to increased irritability, intolerance, reduced patience and mood reactivity may be related to the neurobiological impact of the injury and/or a reaction to challenges of managing stimulation early on following the injury. </a:t>
            </a:r>
          </a:p>
          <a:p>
            <a:endParaRPr lang="en-US" dirty="0"/>
          </a:p>
          <a:p>
            <a:r>
              <a:rPr lang="en-US" sz="1200" kern="1200" dirty="0">
                <a:solidFill>
                  <a:schemeClr val="tx1"/>
                </a:solidFill>
                <a:effectLst/>
                <a:latin typeface="+mn-lt"/>
                <a:ea typeface="+mn-ea"/>
                <a:cs typeface="+mn-cs"/>
              </a:rPr>
              <a:t>Mental health symptoms and outcomes must be understood within the </a:t>
            </a:r>
            <a:r>
              <a:rPr lang="en-US" sz="1200" kern="1200" dirty="0" err="1">
                <a:solidFill>
                  <a:schemeClr val="tx1"/>
                </a:solidFill>
                <a:effectLst/>
                <a:latin typeface="+mn-lt"/>
                <a:ea typeface="+mn-ea"/>
                <a:cs typeface="+mn-cs"/>
              </a:rPr>
              <a:t>biopsychosocial</a:t>
            </a:r>
            <a:r>
              <a:rPr lang="en-US" sz="1200" kern="1200" dirty="0">
                <a:solidFill>
                  <a:schemeClr val="tx1"/>
                </a:solidFill>
                <a:effectLst/>
                <a:latin typeface="+mn-lt"/>
                <a:ea typeface="+mn-ea"/>
                <a:cs typeface="+mn-cs"/>
              </a:rPr>
              <a:t> context of the individual and that multiple factors can influence related mental health disorders. In the case of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biologically the individual may suffer an insult to the brain and injuries to the body (e.g., whiplash injuries, etc.), with consequences to their experience of pain and ability to sleep, which can further cause changes in the neurobiology of the brain. At the psychological level they may experience acute stress due to their experience of trauma or injury, as well as in response to the consequences to their functional abilities resulting from the injury. People with persistent symptoms may become isolated from others as they may be intolerant of or unable to engage in social interactions. Their injury status may disrupt their occupational status, leisure activities and interpersonal interactions. They may also incur losses (e.g., reduced quality of life and independence; lowered income or reduced educational attainment; changes in relationship functioning, etc.). When assessing and managing disorders of mental health post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it is important to consider all of these potential factors; additionally, individuals who have suffered an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may also have a pre-existing history of </a:t>
            </a:r>
            <a:r>
              <a:rPr lang="en-US" sz="1200" kern="1200" dirty="0" err="1">
                <a:solidFill>
                  <a:schemeClr val="tx1"/>
                </a:solidFill>
                <a:effectLst/>
                <a:latin typeface="+mn-lt"/>
                <a:ea typeface="+mn-ea"/>
                <a:cs typeface="+mn-cs"/>
              </a:rPr>
              <a:t>biopsychosocial</a:t>
            </a:r>
            <a:r>
              <a:rPr lang="en-US" sz="1200" kern="1200" dirty="0">
                <a:solidFill>
                  <a:schemeClr val="tx1"/>
                </a:solidFill>
                <a:effectLst/>
                <a:latin typeface="+mn-lt"/>
                <a:ea typeface="+mn-ea"/>
                <a:cs typeface="+mn-cs"/>
              </a:rPr>
              <a:t> factors/issues that may affect the expression of mental health symptoms or the duration of recovery including the ability to return to pre-injury status. </a:t>
            </a:r>
          </a:p>
          <a:p>
            <a:endParaRPr lang="en-US" dirty="0"/>
          </a:p>
          <a:p>
            <a:r>
              <a:rPr lang="en-US" sz="1200" kern="1200" dirty="0">
                <a:solidFill>
                  <a:schemeClr val="tx1"/>
                </a:solidFill>
                <a:effectLst/>
                <a:latin typeface="+mn-lt"/>
                <a:ea typeface="+mn-ea"/>
                <a:cs typeface="+mn-cs"/>
              </a:rPr>
              <a:t>It is often difficult to obtain timely assessments and treatment interventions from mental health experts. Delays can, and often do, contribute to worse outcomes, and so it is important that primary care providers intervene as soon as possible. Screening for mental health symptoms and determining their etiology as well as prescribing treatment is crucial to facilitating a positive recovery. For example, in a primary care setting this may include screening for disturbances of sleep, or presence of chronic pain, loss, metabolic status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when patients report low affect. Intervening at the level of improving sleep, managing pain and correcting metabolic imbalances may result in improving reports of low affect. If psychological and social issues appear to be causing mental health symptoms then appropriate therapeutic and/or medication strategies should be employed. </a:t>
            </a:r>
            <a:endParaRPr lang="en-US" dirty="0"/>
          </a:p>
          <a:p>
            <a:r>
              <a:rPr lang="en-US" sz="1200" kern="1200" dirty="0">
                <a:solidFill>
                  <a:schemeClr val="tx1"/>
                </a:solidFill>
                <a:effectLst/>
                <a:latin typeface="+mn-lt"/>
                <a:ea typeface="+mn-ea"/>
                <a:cs typeface="+mn-cs"/>
              </a:rPr>
              <a:t>Finally, there is no current evidence to indicate that the mental health problems of individuals who have suffered an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should be treated any differently than mental health problems of other etiologies. For example, we do not have evidence that Major Depressive Disorder (MDD) post-</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should be treated differently than MDD that may develop for other psychosocial or biological factors. As such, pharmacological and </a:t>
            </a:r>
            <a:r>
              <a:rPr lang="en-US" sz="1200" kern="1200" dirty="0" err="1">
                <a:solidFill>
                  <a:schemeClr val="tx1"/>
                </a:solidFill>
                <a:effectLst/>
                <a:latin typeface="+mn-lt"/>
                <a:ea typeface="+mn-ea"/>
                <a:cs typeface="+mn-cs"/>
              </a:rPr>
              <a:t>nonpharmacological</a:t>
            </a:r>
            <a:r>
              <a:rPr lang="en-US" sz="1200" kern="1200" dirty="0">
                <a:solidFill>
                  <a:schemeClr val="tx1"/>
                </a:solidFill>
                <a:effectLst/>
                <a:latin typeface="+mn-lt"/>
                <a:ea typeface="+mn-ea"/>
                <a:cs typeface="+mn-cs"/>
              </a:rPr>
              <a:t> interventions including therapeutic interventions that have been found to be helpful in the general population should be considered for individuals who have developed mental health problems post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Strategies used to treat mental health symptoms post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should follow the same logic as that applied to similar symptoms found secondary to their conditions or circumstances which include the potential for treatments to worsen other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outcomes. For example, some antidepressant medications, particularly those that are more sedating and/or have greater anticholinergic activity, can worsen the </a:t>
            </a:r>
            <a:r>
              <a:rPr lang="en-US" sz="1200" kern="1200" dirty="0" err="1">
                <a:solidFill>
                  <a:schemeClr val="tx1"/>
                </a:solidFill>
                <a:effectLst/>
                <a:latin typeface="+mn-lt"/>
                <a:ea typeface="+mn-ea"/>
                <a:cs typeface="+mn-cs"/>
              </a:rPr>
              <a:t>anergia</a:t>
            </a:r>
            <a:r>
              <a:rPr lang="en-US" sz="1200" kern="1200" dirty="0">
                <a:solidFill>
                  <a:schemeClr val="tx1"/>
                </a:solidFill>
                <a:effectLst/>
                <a:latin typeface="+mn-lt"/>
                <a:ea typeface="+mn-ea"/>
                <a:cs typeface="+mn-cs"/>
              </a:rPr>
              <a:t> and cognitive impairments that arise directly from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Another example is the concern for exacerbating seizure risk; fortunately, seizures are a relatively rare outcome of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(although one that must be considered and, depending on the history, assessed for when considering certain psychotropic medications). Some medications can also contribute to worsening of balance impairment, or dizziness, and other symptoms. The need, then, is to select treatment interventions for which there is some evidence of efficacy (often this will be derived from studies done in the non-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population) while carefully considering and assessing for, the potential to exacerbate other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-related outcomes. In general, psychotropic medications should be used with caution, and non-medication options selected as much as possible. If selecting a medication intervention, start at low doses, allow adequate time for response to be assessed for, and carefully monitor for both efficacy and side effects. </a:t>
            </a:r>
            <a:endParaRPr lang="en-US" dirty="0"/>
          </a:p>
          <a:p>
            <a:endParaRPr lang="en-US" dirty="0"/>
          </a:p>
        </p:txBody>
      </p:sp>
      <p:sp>
        <p:nvSpPr>
          <p:cNvPr id="4" name="Slide Number Placeholder 3"/>
          <p:cNvSpPr>
            <a:spLocks noGrp="1"/>
          </p:cNvSpPr>
          <p:nvPr>
            <p:ph type="sldNum" sz="quarter" idx="10"/>
          </p:nvPr>
        </p:nvSpPr>
        <p:spPr/>
        <p:txBody>
          <a:bodyPr/>
          <a:lstStyle/>
          <a:p>
            <a:fld id="{B8A3CB21-3769-184D-BDD6-ED1B5BFA59FB}" type="slidenum">
              <a:rPr lang="en-US" smtClean="0"/>
              <a:t>6</a:t>
            </a:fld>
            <a:endParaRPr lang="en-US"/>
          </a:p>
        </p:txBody>
      </p:sp>
    </p:spTree>
    <p:extLst>
      <p:ext uri="{BB962C8B-B14F-4D97-AF65-F5344CB8AC3E}">
        <p14:creationId xmlns:p14="http://schemas.microsoft.com/office/powerpoint/2010/main" val="242572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Assessment </a:t>
            </a:r>
            <a:endParaRPr lang="en-US" dirty="0"/>
          </a:p>
          <a:p>
            <a:r>
              <a:rPr lang="en-US" sz="1200" kern="1200" dirty="0">
                <a:solidFill>
                  <a:schemeClr val="tx1"/>
                </a:solidFill>
                <a:effectLst/>
                <a:latin typeface="+mn-lt"/>
                <a:ea typeface="+mn-ea"/>
                <a:cs typeface="+mn-cs"/>
              </a:rPr>
              <a:t>Acute concussive symptoms can include irritability, anxiety, emotional </a:t>
            </a:r>
            <a:r>
              <a:rPr lang="en-US" sz="1200" kern="1200" dirty="0" err="1">
                <a:solidFill>
                  <a:schemeClr val="tx1"/>
                </a:solidFill>
                <a:effectLst/>
                <a:latin typeface="+mn-lt"/>
                <a:ea typeface="+mn-ea"/>
                <a:cs typeface="+mn-cs"/>
              </a:rPr>
              <a:t>lability</a:t>
            </a:r>
            <a:r>
              <a:rPr lang="en-US" sz="1200" kern="1200" dirty="0">
                <a:solidFill>
                  <a:schemeClr val="tx1"/>
                </a:solidFill>
                <a:effectLst/>
                <a:latin typeface="+mn-lt"/>
                <a:ea typeface="+mn-ea"/>
                <a:cs typeface="+mn-cs"/>
              </a:rPr>
              <a:t>, depressed mood and apathy.1-3 Early education and treatment focused on symptom management is important. If symptoms persist, the risk of increasing symptom intensity is heightened manifesting in more severe mental health symptoms such as Major Depressive Disorder (MDD) and Post- Traumatic Stress Disorder (PTSD).4 Depressive disorders following TBI are commonly associated with increased irritability and often comorbid with anxiety symptoms as well as with fatigue, sleep disturbances, cognitive dysfunction, decreased mobility, emotional processing deficits and anxiety syndromes. The latter include generalized anxiety, panic attacks, phobic disorders, and post-traumatic stress disorder (PTSD).2,3,5 These disorders comprise both new conditions that develop de novo post-injury, as well as those reflecting an exacerbation of pre-injury conditions or vulnerabilities.1 </a:t>
            </a:r>
          </a:p>
          <a:p>
            <a:endParaRPr lang="en-US" dirty="0"/>
          </a:p>
          <a:p>
            <a:r>
              <a:rPr lang="en-US" sz="1200" kern="1200" dirty="0">
                <a:solidFill>
                  <a:schemeClr val="tx1"/>
                </a:solidFill>
                <a:effectLst/>
                <a:latin typeface="+mn-lt"/>
                <a:ea typeface="+mn-ea"/>
                <a:cs typeface="+mn-cs"/>
              </a:rPr>
              <a:t>Regardless of etiology these disorders require prompt recognition, identification and treatment, given their frequency and potential to impede recovery in other symptom domains1,6 as well as result in significant functional declines. Pre-existing difficulties such as substance use disorders and poor psychosocial adjustment also place patients at risk for a protracted recovery or a recovery that is much longer than expected.7-9 Females on average take longer to recover and are at higher risk for anxiety and depressive disorders after TBI.4,9,10 Delays in returning to social and vocational roles can in turn produce demoralization and worsened emotional symptoms.1,4,11</a:t>
            </a:r>
            <a:endParaRPr lang="en-US" dirty="0"/>
          </a:p>
        </p:txBody>
      </p:sp>
      <p:sp>
        <p:nvSpPr>
          <p:cNvPr id="4" name="Slide Number Placeholder 3"/>
          <p:cNvSpPr>
            <a:spLocks noGrp="1"/>
          </p:cNvSpPr>
          <p:nvPr>
            <p:ph type="sldNum" sz="quarter" idx="10"/>
          </p:nvPr>
        </p:nvSpPr>
        <p:spPr/>
        <p:txBody>
          <a:bodyPr/>
          <a:lstStyle/>
          <a:p>
            <a:fld id="{B8A3CB21-3769-184D-BDD6-ED1B5BFA59FB}" type="slidenum">
              <a:rPr lang="en-US" smtClean="0"/>
              <a:t>7</a:t>
            </a:fld>
            <a:endParaRPr lang="en-US"/>
          </a:p>
        </p:txBody>
      </p:sp>
    </p:spTree>
    <p:extLst>
      <p:ext uri="{BB962C8B-B14F-4D97-AF65-F5344CB8AC3E}">
        <p14:creationId xmlns:p14="http://schemas.microsoft.com/office/powerpoint/2010/main" val="304163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The assessment of mental health disorders can be challenging given the overlap in symptoms between mood disorders, sleep disorders, pain syndromes, as well as cognitive difficulties. “</a:t>
            </a:r>
            <a:r>
              <a:rPr lang="en-US" sz="1200" kern="1200" dirty="0" err="1">
                <a:solidFill>
                  <a:schemeClr val="tx1"/>
                </a:solidFill>
                <a:effectLst/>
                <a:latin typeface="+mn-lt"/>
                <a:ea typeface="+mn-ea"/>
                <a:cs typeface="+mn-cs"/>
              </a:rPr>
              <a:t>Subthreshold</a:t>
            </a:r>
            <a:r>
              <a:rPr lang="en-US" sz="1200" kern="1200" dirty="0">
                <a:solidFill>
                  <a:schemeClr val="tx1"/>
                </a:solidFill>
                <a:effectLst/>
                <a:latin typeface="+mn-lt"/>
                <a:ea typeface="+mn-ea"/>
                <a:cs typeface="+mn-cs"/>
              </a:rPr>
              <a:t>” variants of certain conditions, particularly anxiety-based disorders such as PTSD are also observed, in which a symptom cluster falls short of meeting formal diagnostic criteria for a more commonly known disorder, but diagnostically fall into other trauma-related syndromes and require treatment. In general, it is recommended that DSM 5 diagnostic criteria be applied in an “inclusive” manner: for example, counting all relevant symptoms toward a potential diagnosis of depression, regardless of whether the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alone could have caused the symptom12,13 Potential contributing medical conditions should also be identified, such as anemia, thyroid dysfunction, B12 deficiency, and so forth. If a mental health condition exists appropriate care should be provided or appropriate referrals made. In situations of diagnostic uncertainty, appropriate referrals should be made.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A3CB21-3769-184D-BDD6-ED1B5BFA59FB}" type="slidenum">
              <a:rPr lang="en-US" smtClean="0"/>
              <a:t>8</a:t>
            </a:fld>
            <a:endParaRPr lang="en-US"/>
          </a:p>
        </p:txBody>
      </p:sp>
    </p:spTree>
    <p:extLst>
      <p:ext uri="{BB962C8B-B14F-4D97-AF65-F5344CB8AC3E}">
        <p14:creationId xmlns:p14="http://schemas.microsoft.com/office/powerpoint/2010/main" val="419570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Management </a:t>
            </a:r>
            <a:endParaRPr lang="en-US" dirty="0"/>
          </a:p>
          <a:p>
            <a:r>
              <a:rPr lang="en-US" sz="1200" kern="1200" dirty="0">
                <a:solidFill>
                  <a:schemeClr val="tx1"/>
                </a:solidFill>
                <a:effectLst/>
                <a:latin typeface="+mn-lt"/>
                <a:ea typeface="+mn-ea"/>
                <a:cs typeface="+mn-cs"/>
              </a:rPr>
              <a:t>Treatment is indicated when symptom levels cause distress and negatively impact interactions, function and quality of life or clearly are impeding recovery. Once identified, appropriate psychological and/or pharmacological treatment should be initiated. Medication consultation can be provided by a psychiatrist while therapy interventions may be provided by psychologists or other mental health specialists. Treatment should be initiated early to reduce the risk of worsening symptoms and/or having symptoms become entrenched. Medical issues should be managed concurrently such as headaches, dizziness and comorbid pain. Immediate approaches should include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education regarding the positive expectations for recovery as well as general support, validation and reassurance.14-17 Involvement of the family can be very helpful at this stage. Education about regular light exercise should be provided, as well as other important lifestyle information including balanced meals, keeping a routine, seeking social support, etc. General lifestyle measures can have some positive effect on mood, perceived fatigue and well-being, and can counteract deconditioning. See Algorithm 8.1, which outlines care pathways for mild to moderate and severe mental health disorders following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a:t>
            </a:r>
          </a:p>
          <a:p>
            <a:endParaRPr lang="en-US" dirty="0"/>
          </a:p>
          <a:p>
            <a:r>
              <a:rPr lang="en-US" sz="1200" kern="1200" dirty="0">
                <a:solidFill>
                  <a:schemeClr val="tx1"/>
                </a:solidFill>
                <a:effectLst/>
                <a:latin typeface="+mn-lt"/>
                <a:ea typeface="+mn-ea"/>
                <a:cs typeface="+mn-cs"/>
              </a:rPr>
              <a:t>Non-Pharmacological (Psychosocial) interventions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Psychological interventions are critical in the management of primary mental health disorders and include </a:t>
            </a:r>
            <a:r>
              <a:rPr lang="en-US" sz="1200" kern="1200" dirty="0" err="1">
                <a:solidFill>
                  <a:schemeClr val="tx1"/>
                </a:solidFill>
                <a:effectLst/>
                <a:latin typeface="+mn-lt"/>
                <a:ea typeface="+mn-ea"/>
                <a:cs typeface="+mn-cs"/>
              </a:rPr>
              <a:t>counselling</a:t>
            </a:r>
            <a:r>
              <a:rPr lang="en-US" sz="1200" kern="1200" dirty="0">
                <a:solidFill>
                  <a:schemeClr val="tx1"/>
                </a:solidFill>
                <a:effectLst/>
                <a:latin typeface="+mn-lt"/>
                <a:ea typeface="+mn-ea"/>
                <a:cs typeface="+mn-cs"/>
              </a:rPr>
              <a:t> and formal psychotherapies. Cognitive behavioural therapy (CBT) refers to a </a:t>
            </a:r>
            <a:r>
              <a:rPr lang="en-US" sz="1200" b="1" i="1" kern="1200" dirty="0">
                <a:solidFill>
                  <a:schemeClr val="tx1"/>
                </a:solidFill>
                <a:effectLst/>
                <a:latin typeface="+mn-lt"/>
                <a:ea typeface="+mn-ea"/>
                <a:cs typeface="+mn-cs"/>
              </a:rPr>
              <a:t>structured set of strategies focused on managing negative emotion and building coping strategies by altering maladaptive thought patterns and behaviour.</a:t>
            </a:r>
            <a:r>
              <a:rPr lang="en-US" sz="1200" kern="1200" dirty="0">
                <a:solidFill>
                  <a:schemeClr val="tx1"/>
                </a:solidFill>
                <a:effectLst/>
                <a:latin typeface="+mn-lt"/>
                <a:ea typeface="+mn-ea"/>
                <a:cs typeface="+mn-cs"/>
              </a:rPr>
              <a:t> There is robust support for the efficacy of this treatment across a range of mental health conditions which include those affecting individuals with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(e.g., various types of depression and anxieties, insomnia, chronic pain, etc.) with some modifications in procedure indicated for individuals with cognitive challenges.9,17-19 The psychotherapeutic intervention applied should be appropriate for the mental health condition diagnosed post concussion/mTBI.20 </a:t>
            </a:r>
          </a:p>
          <a:p>
            <a:endParaRPr lang="en-US" dirty="0"/>
          </a:p>
          <a:p>
            <a:r>
              <a:rPr lang="en-US" sz="1200" kern="1200" dirty="0">
                <a:solidFill>
                  <a:schemeClr val="tx1"/>
                </a:solidFill>
                <a:effectLst/>
                <a:latin typeface="+mn-lt"/>
                <a:ea typeface="+mn-ea"/>
                <a:cs typeface="+mn-cs"/>
              </a:rPr>
              <a:t>The decision to recommend psychological intervention will depend on factors such as patient preference and motivation, symptom severity and comorbidity, skills and experience of the treating clinician, and the ease of access to such resources. Primary care providers may be well-suited to provide supportive </a:t>
            </a:r>
            <a:r>
              <a:rPr lang="en-US" sz="1200" kern="1200" dirty="0" err="1">
                <a:solidFill>
                  <a:schemeClr val="tx1"/>
                </a:solidFill>
                <a:effectLst/>
                <a:latin typeface="+mn-lt"/>
                <a:ea typeface="+mn-ea"/>
                <a:cs typeface="+mn-cs"/>
              </a:rPr>
              <a:t>counselling</a:t>
            </a:r>
            <a:r>
              <a:rPr lang="en-US" sz="1200" kern="1200" dirty="0">
                <a:solidFill>
                  <a:schemeClr val="tx1"/>
                </a:solidFill>
                <a:effectLst/>
                <a:latin typeface="+mn-lt"/>
                <a:ea typeface="+mn-ea"/>
                <a:cs typeface="+mn-cs"/>
              </a:rPr>
              <a:t>, along with low-intensity interventions based on CBT principles.21 For more difficult symptom presentations cases, such as moderate to severe depression or anxiety, persistent PTSD, or the presence of complex </a:t>
            </a:r>
            <a:r>
              <a:rPr lang="en-US" sz="1200" kern="1200" dirty="0" err="1">
                <a:solidFill>
                  <a:schemeClr val="tx1"/>
                </a:solidFill>
                <a:effectLst/>
                <a:latin typeface="+mn-lt"/>
                <a:ea typeface="+mn-ea"/>
                <a:cs typeface="+mn-cs"/>
              </a:rPr>
              <a:t>comorbities</a:t>
            </a:r>
            <a:r>
              <a:rPr lang="en-US" sz="1200" kern="1200" dirty="0">
                <a:solidFill>
                  <a:schemeClr val="tx1"/>
                </a:solidFill>
                <a:effectLst/>
                <a:latin typeface="+mn-lt"/>
                <a:ea typeface="+mn-ea"/>
                <a:cs typeface="+mn-cs"/>
              </a:rPr>
              <a:t> referral for specialist treatment should be sought. Combined treatment with medication may also be appropriate. </a:t>
            </a:r>
            <a:endParaRPr lang="en-US" dirty="0"/>
          </a:p>
          <a:p>
            <a:endParaRPr lang="en-US" dirty="0"/>
          </a:p>
          <a:p>
            <a:r>
              <a:rPr lang="en-US" sz="1200" kern="1200" dirty="0">
                <a:solidFill>
                  <a:schemeClr val="tx1"/>
                </a:solidFill>
                <a:effectLst/>
                <a:latin typeface="+mn-lt"/>
                <a:ea typeface="+mn-ea"/>
                <a:cs typeface="+mn-cs"/>
              </a:rPr>
              <a:t>Pharmacological interventions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Medication may be required for those with moderate to severe, persistent depressive or anxiety symptoms. Selective serotonin reuptake inhibitors (SSRIs) and Serotonin norepinephrine reuptake inhibitors (SNRIs) are recommended as first-line treatments for diagnosed mental health conditions following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based upon their side-effect profile and broader utility when compared to agents from other classes.9,22 Current evidence supports the utility of SSRIs and SNRIs in treating depression, reducing anxiety and irritability, and, in some reports, improving cognition, somatic symptoms and psychosocial function.22 The efficacy and tolerability of both </a:t>
            </a:r>
            <a:r>
              <a:rPr lang="en-US" sz="1200" b="1" i="1" kern="1200" dirty="0">
                <a:solidFill>
                  <a:schemeClr val="tx1"/>
                </a:solidFill>
                <a:effectLst/>
                <a:latin typeface="+mn-lt"/>
                <a:ea typeface="+mn-ea"/>
                <a:cs typeface="+mn-cs"/>
              </a:rPr>
              <a:t>sertraline23 (starting at 25 mg; aiming for 50-200 mg/day) and citalopram (starting at 10 mg; aiming for 20-40 mg/day)</a:t>
            </a:r>
            <a:r>
              <a:rPr lang="en-US" sz="1200" kern="1200" dirty="0">
                <a:solidFill>
                  <a:schemeClr val="tx1"/>
                </a:solidFill>
                <a:effectLst/>
                <a:latin typeface="+mn-lt"/>
                <a:ea typeface="+mn-ea"/>
                <a:cs typeface="+mn-cs"/>
              </a:rPr>
              <a:t> is supported within the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literature.1,24 Common clinical experience suggests that other agents (e.g., alternate SSRIs, venlafaxine, </a:t>
            </a:r>
            <a:r>
              <a:rPr lang="en-US" sz="1200" kern="1200" dirty="0" err="1">
                <a:solidFill>
                  <a:schemeClr val="tx1"/>
                </a:solidFill>
                <a:effectLst/>
                <a:latin typeface="+mn-lt"/>
                <a:ea typeface="+mn-ea"/>
                <a:cs typeface="+mn-cs"/>
              </a:rPr>
              <a:t>mirtazepine</a:t>
            </a:r>
            <a:r>
              <a:rPr lang="en-US" sz="1200" kern="1200" dirty="0">
                <a:solidFill>
                  <a:schemeClr val="tx1"/>
                </a:solidFill>
                <a:effectLst/>
                <a:latin typeface="+mn-lt"/>
                <a:ea typeface="+mn-ea"/>
                <a:cs typeface="+mn-cs"/>
              </a:rPr>
              <a:t>) may also be useful for diagnosed mental health conditions following </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yet clinical data with these agents is lacking. There are no studies indicating specific medication treatment for PTSD for individuals with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yet the use of sertraline, paroxetine and venlafaxine are supported by high-quality evidence in the non-TBI population.22,25 In the absence of additional data specific to TBI, the use of treatment algorithms developed for primary mental health disorders may be appropriate, albeit with some qualifications. </a:t>
            </a:r>
            <a:endParaRPr lang="en-US" dirty="0"/>
          </a:p>
          <a:p>
            <a:r>
              <a:rPr lang="en-US" sz="1200" kern="1200" dirty="0">
                <a:solidFill>
                  <a:schemeClr val="tx1"/>
                </a:solidFill>
                <a:effectLst/>
                <a:latin typeface="+mn-lt"/>
                <a:ea typeface="+mn-ea"/>
                <a:cs typeface="+mn-cs"/>
              </a:rPr>
              <a:t>The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population may be more sensitive to adverse medication effects upon cognition (alertness, attention, memory), balance and dizziness, sleep and fatigue, and headaches. Anticholinergic effects of certain tricyclic medications (e.g., amitriptyline, imipramine, doxepin) should be carefully monitored. Although uncommon, the risk of post-traumatic seizures (epilepsy) after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remains elevated and accounts for 10–20% of epilepsy cases in the general population26 at about 1.5 times the rate for the general population for 1-4 years after injury.10 Up to 86% of patients with one seizure after TBI will have a second seizure within 2 years of their injury.27 Medications with greater impact upon the seizure threshold, such as clomipramine, </a:t>
            </a:r>
            <a:r>
              <a:rPr lang="en-US" sz="1200" kern="1200" dirty="0" err="1">
                <a:solidFill>
                  <a:schemeClr val="tx1"/>
                </a:solidFill>
                <a:effectLst/>
                <a:latin typeface="+mn-lt"/>
                <a:ea typeface="+mn-ea"/>
                <a:cs typeface="+mn-cs"/>
              </a:rPr>
              <a:t>maprotiline</a:t>
            </a:r>
            <a:r>
              <a:rPr lang="en-US" sz="1200" kern="1200" dirty="0">
                <a:solidFill>
                  <a:schemeClr val="tx1"/>
                </a:solidFill>
                <a:effectLst/>
                <a:latin typeface="+mn-lt"/>
                <a:ea typeface="+mn-ea"/>
                <a:cs typeface="+mn-cs"/>
              </a:rPr>
              <a:t>, and the immediate-release formulation of bupropion, should be avoided in </a:t>
            </a:r>
            <a:r>
              <a:rPr lang="en-US" sz="1200" kern="1200" dirty="0" err="1">
                <a:solidFill>
                  <a:schemeClr val="tx1"/>
                </a:solidFill>
                <a:effectLst/>
                <a:latin typeface="+mn-lt"/>
                <a:ea typeface="+mn-ea"/>
                <a:cs typeface="+mn-cs"/>
              </a:rPr>
              <a:t>favour</a:t>
            </a:r>
            <a:r>
              <a:rPr lang="en-US" sz="1200" kern="1200" dirty="0">
                <a:solidFill>
                  <a:schemeClr val="tx1"/>
                </a:solidFill>
                <a:effectLst/>
                <a:latin typeface="+mn-lt"/>
                <a:ea typeface="+mn-ea"/>
                <a:cs typeface="+mn-cs"/>
              </a:rPr>
              <a:t> of newer agents.28 The use of benzodiazepines as first-line therapy or in the long-term treatment for anxiety, agitation or aggressiveness after concussion/</a:t>
            </a:r>
            <a:r>
              <a:rPr lang="en-US" sz="1200" kern="1200" dirty="0" err="1">
                <a:solidFill>
                  <a:schemeClr val="tx1"/>
                </a:solidFill>
                <a:effectLst/>
                <a:latin typeface="+mn-lt"/>
                <a:ea typeface="+mn-ea"/>
                <a:cs typeface="+mn-cs"/>
              </a:rPr>
              <a:t>mTBI</a:t>
            </a:r>
            <a:r>
              <a:rPr lang="en-US" sz="1200" kern="1200" dirty="0">
                <a:solidFill>
                  <a:schemeClr val="tx1"/>
                </a:solidFill>
                <a:effectLst/>
                <a:latin typeface="+mn-lt"/>
                <a:ea typeface="+mn-ea"/>
                <a:cs typeface="+mn-cs"/>
              </a:rPr>
              <a:t> is generally not recommended due to potential effects on arousal, cognition, </a:t>
            </a:r>
            <a:endParaRPr lang="en-US" dirty="0"/>
          </a:p>
          <a:p>
            <a:r>
              <a:rPr lang="en-US" sz="1200" kern="1200" dirty="0">
                <a:solidFill>
                  <a:schemeClr val="tx1"/>
                </a:solidFill>
                <a:effectLst/>
                <a:latin typeface="+mn-lt"/>
                <a:ea typeface="+mn-ea"/>
                <a:cs typeface="+mn-cs"/>
              </a:rPr>
              <a:t>and motor coordination.24,29 The potential for abuse/dependency associated with these agents is also of concern, given the elevated rates of pre-injury substance use disorders observed among TBI patients.9,24 Nonetheless, short-term use of these agents may be helpful during periods of crisis or acute distress. </a:t>
            </a:r>
            <a:endParaRPr lang="en-US" dirty="0"/>
          </a:p>
          <a:p>
            <a:r>
              <a:rPr lang="en-US" sz="1200" kern="1200" dirty="0">
                <a:solidFill>
                  <a:schemeClr val="tx1"/>
                </a:solidFill>
                <a:effectLst/>
                <a:latin typeface="+mn-lt"/>
                <a:ea typeface="+mn-ea"/>
                <a:cs typeface="+mn-cs"/>
              </a:rPr>
              <a:t>Strategies related to discontinuation of </a:t>
            </a:r>
            <a:r>
              <a:rPr lang="en-US" sz="1200" kern="1200" dirty="0" err="1">
                <a:solidFill>
                  <a:schemeClr val="tx1"/>
                </a:solidFill>
                <a:effectLst/>
                <a:latin typeface="+mn-lt"/>
                <a:ea typeface="+mn-ea"/>
                <a:cs typeface="+mn-cs"/>
              </a:rPr>
              <a:t>pharmacoptherapy</a:t>
            </a:r>
            <a:r>
              <a:rPr lang="en-US" sz="1200" kern="1200" dirty="0">
                <a:solidFill>
                  <a:schemeClr val="tx1"/>
                </a:solidFill>
                <a:effectLst/>
                <a:latin typeface="+mn-lt"/>
                <a:ea typeface="+mn-ea"/>
                <a:cs typeface="+mn-cs"/>
              </a:rPr>
              <a:t> should be based on guidelines appropriate to the diagnosed mental health condition. Special consideration is not currently indicated for concussion/mTBI.30 In the absence of strong reasons for early termination (such as tolerance issues), successful pharmacotherapy should be continued for at least 6 months before a trial of slow tapering is considered. Relapse prevention strategies should also be considered with psychological treatment approaches. </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8A3CB21-3769-184D-BDD6-ED1B5BFA59FB}" type="slidenum">
              <a:rPr lang="en-US" smtClean="0"/>
              <a:t>9</a:t>
            </a:fld>
            <a:endParaRPr lang="en-US"/>
          </a:p>
        </p:txBody>
      </p:sp>
    </p:spTree>
    <p:extLst>
      <p:ext uri="{BB962C8B-B14F-4D97-AF65-F5344CB8AC3E}">
        <p14:creationId xmlns:p14="http://schemas.microsoft.com/office/powerpoint/2010/main" val="3093461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Headways app</a:t>
            </a:r>
          </a:p>
          <a:p>
            <a:endParaRPr lang="en-US" dirty="0"/>
          </a:p>
          <a:p>
            <a:r>
              <a:rPr lang="en-US" dirty="0"/>
              <a:t>Anxiety/depression-</a:t>
            </a:r>
            <a:r>
              <a:rPr lang="en-US" baseline="0" dirty="0"/>
              <a:t> Suicide assessment (low risk), </a:t>
            </a:r>
            <a:r>
              <a:rPr lang="en-US" baseline="0" dirty="0" err="1"/>
              <a:t>Escitalopram</a:t>
            </a:r>
            <a:r>
              <a:rPr lang="en-US" baseline="0" dirty="0"/>
              <a:t> 5</a:t>
            </a:r>
            <a:r>
              <a:rPr lang="en-US" baseline="0" dirty="0">
                <a:sym typeface="Wingdings"/>
              </a:rPr>
              <a:t>1020, CBT resources given, started with psychologist, </a:t>
            </a:r>
          </a:p>
          <a:p>
            <a:endParaRPr lang="en-US" baseline="0" dirty="0">
              <a:sym typeface="Wingdings"/>
            </a:endParaRPr>
          </a:p>
          <a:p>
            <a:r>
              <a:rPr lang="en-US" dirty="0"/>
              <a:t>Cognitive- OT assessment for cognitive function, pacing strategies, work recommendations,</a:t>
            </a:r>
          </a:p>
          <a:p>
            <a:endParaRPr lang="en-US" dirty="0"/>
          </a:p>
          <a:p>
            <a:r>
              <a:rPr lang="en-US" dirty="0"/>
              <a:t>Physical- PT with Concussion experience</a:t>
            </a:r>
          </a:p>
          <a:p>
            <a:endParaRPr lang="en-US" dirty="0"/>
          </a:p>
          <a:p>
            <a:r>
              <a:rPr lang="en-US" dirty="0"/>
              <a:t>Neck pain/headaches- diclofenac gel, trigger point injection, education</a:t>
            </a:r>
            <a:r>
              <a:rPr lang="en-US" baseline="0" dirty="0"/>
              <a:t> about posture</a:t>
            </a:r>
            <a:endParaRPr lang="en-US" dirty="0"/>
          </a:p>
          <a:p>
            <a:endParaRPr lang="en-US" dirty="0"/>
          </a:p>
          <a:p>
            <a:r>
              <a:rPr lang="en-US" dirty="0"/>
              <a:t>Imbalance-</a:t>
            </a:r>
            <a:r>
              <a:rPr lang="en-US" baseline="0" dirty="0"/>
              <a:t> CT Spine to rule out CC narrowing, showed ML </a:t>
            </a:r>
            <a:r>
              <a:rPr lang="en-US" baseline="0" dirty="0" err="1"/>
              <a:t>spondylosis</a:t>
            </a:r>
            <a:r>
              <a:rPr lang="en-US" baseline="0" dirty="0"/>
              <a:t>, possible trigger for headaches</a:t>
            </a:r>
          </a:p>
          <a:p>
            <a:endParaRPr lang="en-US" dirty="0"/>
          </a:p>
        </p:txBody>
      </p:sp>
      <p:sp>
        <p:nvSpPr>
          <p:cNvPr id="4" name="Slide Number Placeholder 3"/>
          <p:cNvSpPr>
            <a:spLocks noGrp="1"/>
          </p:cNvSpPr>
          <p:nvPr>
            <p:ph type="sldNum" sz="quarter" idx="10"/>
          </p:nvPr>
        </p:nvSpPr>
        <p:spPr/>
        <p:txBody>
          <a:bodyPr/>
          <a:lstStyle/>
          <a:p>
            <a:fld id="{B8A3CB21-3769-184D-BDD6-ED1B5BFA59FB}" type="slidenum">
              <a:rPr lang="en-US" smtClean="0"/>
              <a:t>11</a:t>
            </a:fld>
            <a:endParaRPr lang="en-US"/>
          </a:p>
        </p:txBody>
      </p:sp>
    </p:spTree>
    <p:extLst>
      <p:ext uri="{BB962C8B-B14F-4D97-AF65-F5344CB8AC3E}">
        <p14:creationId xmlns:p14="http://schemas.microsoft.com/office/powerpoint/2010/main" val="148921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43 year old female</a:t>
            </a:r>
            <a:r>
              <a:rPr lang="en-US" baseline="0" dirty="0"/>
              <a:t>, history of migraines insomnia and depression, motor vehicle accident, rear ended, brief loss of consciousness, confused afterward, taken by EMS to ER, diagnosed with whiplash and a concussion, given education, advice to rest and begin gentle physical activity 24-48h after the incident. Found that she slept all of the time, with need for naps during the day, sleep seems reasonably restorative. Medical issues associated with hypersomnia ruled out. Still remains fatigued. Mood worse, treated that, fatigues till persists, Migraines are worse trialed treatment for this, no better. What next?</a:t>
            </a:r>
            <a:endParaRPr lang="en-US" dirty="0"/>
          </a:p>
        </p:txBody>
      </p:sp>
      <p:sp>
        <p:nvSpPr>
          <p:cNvPr id="4" name="Slide Number Placeholder 3"/>
          <p:cNvSpPr>
            <a:spLocks noGrp="1"/>
          </p:cNvSpPr>
          <p:nvPr>
            <p:ph type="sldNum" sz="quarter" idx="10"/>
          </p:nvPr>
        </p:nvSpPr>
        <p:spPr/>
        <p:txBody>
          <a:bodyPr/>
          <a:lstStyle/>
          <a:p>
            <a:fld id="{ACC15BC2-9A61-A346-821D-B9DE762029BA}" type="slidenum">
              <a:rPr lang="en-US" smtClean="0"/>
              <a:t>13</a:t>
            </a:fld>
            <a:endParaRPr lang="en-US"/>
          </a:p>
        </p:txBody>
      </p:sp>
    </p:spTree>
    <p:extLst>
      <p:ext uri="{BB962C8B-B14F-4D97-AF65-F5344CB8AC3E}">
        <p14:creationId xmlns:p14="http://schemas.microsoft.com/office/powerpoint/2010/main" val="304460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Fatigue has been conceptualized as an experience of weariness or tiredness following mental or physical exertion, often</a:t>
            </a:r>
          </a:p>
          <a:p>
            <a:r>
              <a:rPr lang="en-US" sz="1200" b="0" i="0" u="none" strike="noStrike" kern="1200" baseline="0" dirty="0">
                <a:solidFill>
                  <a:schemeClr val="tx1"/>
                </a:solidFill>
                <a:latin typeface="+mn-lt"/>
                <a:ea typeface="+mn-ea"/>
                <a:cs typeface="+mn-cs"/>
              </a:rPr>
              <a:t>resulting in a reduced capacity for work and limited efficiency to respond to stimuli. Fatigue can be caused by psychological</a:t>
            </a:r>
          </a:p>
          <a:p>
            <a:r>
              <a:rPr lang="en-US" sz="1200" b="0" i="0" u="none" strike="noStrike" kern="1200" baseline="0" dirty="0">
                <a:solidFill>
                  <a:schemeClr val="tx1"/>
                </a:solidFill>
                <a:latin typeface="+mn-lt"/>
                <a:ea typeface="+mn-ea"/>
                <a:cs typeface="+mn-cs"/>
              </a:rPr>
              <a:t> or physiological forces1  and can be central or peripheral, which in lay terms is experienced as cognitive fatigue and physical</a:t>
            </a:r>
          </a:p>
          <a:p>
            <a:r>
              <a:rPr lang="en-US" sz="1200" b="0" i="0" u="none" strike="noStrike" kern="1200" baseline="0" dirty="0">
                <a:solidFill>
                  <a:schemeClr val="tx1"/>
                </a:solidFill>
                <a:latin typeface="+mn-lt"/>
                <a:ea typeface="+mn-ea"/>
                <a:cs typeface="+mn-cs"/>
              </a:rPr>
              <a:t>fatigue or weariness.2-4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Fatigue is one of the most pervasive symptoms following concussion/</a:t>
            </a:r>
            <a:r>
              <a:rPr lang="en-US" sz="1200" b="0" i="0" u="none" strike="noStrike" kern="1200" baseline="0" dirty="0" err="1">
                <a:solidFill>
                  <a:schemeClr val="tx1"/>
                </a:solidFill>
                <a:latin typeface="+mn-lt"/>
                <a:ea typeface="+mn-ea"/>
                <a:cs typeface="+mn-cs"/>
              </a:rPr>
              <a:t>mTBI</a:t>
            </a:r>
            <a:r>
              <a:rPr lang="en-US" sz="1200" b="0" i="0" u="none" strike="noStrike" kern="1200" baseline="0" dirty="0">
                <a:solidFill>
                  <a:schemeClr val="tx1"/>
                </a:solidFill>
                <a:latin typeface="+mn-lt"/>
                <a:ea typeface="+mn-ea"/>
                <a:cs typeface="+mn-cs"/>
              </a:rPr>
              <a:t>, with 27.8% of individuals</a:t>
            </a:r>
          </a:p>
          <a:p>
            <a:r>
              <a:rPr lang="en-US" sz="1200" b="0" i="0" u="none" strike="noStrike" kern="1200" baseline="0" dirty="0">
                <a:solidFill>
                  <a:schemeClr val="tx1"/>
                </a:solidFill>
                <a:latin typeface="+mn-lt"/>
                <a:ea typeface="+mn-ea"/>
                <a:cs typeface="+mn-cs"/>
              </a:rPr>
              <a:t>experiencing persistent fatigue at 3 months post-injury.5  The perception of fatigue can be out of proportion to exertion or</a:t>
            </a:r>
          </a:p>
          <a:p>
            <a:r>
              <a:rPr lang="en-US" sz="1200" b="0" i="0" u="none" strike="noStrike" kern="1200" baseline="0" dirty="0">
                <a:solidFill>
                  <a:schemeClr val="tx1"/>
                </a:solidFill>
                <a:latin typeface="+mn-lt"/>
                <a:ea typeface="+mn-ea"/>
                <a:cs typeface="+mn-cs"/>
              </a:rPr>
              <a:t>may even occur without any exertion.6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One study reported a level of fatigue in patients with concussion/</a:t>
            </a:r>
            <a:r>
              <a:rPr lang="en-US" sz="1200" b="0" i="0" u="none" strike="noStrike" kern="1200" baseline="0" dirty="0" err="1">
                <a:solidFill>
                  <a:schemeClr val="tx1"/>
                </a:solidFill>
                <a:latin typeface="+mn-lt"/>
                <a:ea typeface="+mn-ea"/>
                <a:cs typeface="+mn-cs"/>
              </a:rPr>
              <a:t>mTBI</a:t>
            </a:r>
            <a:r>
              <a:rPr lang="en-US" sz="1200" b="0" i="0" u="none" strike="noStrike" kern="1200" baseline="0" dirty="0">
                <a:solidFill>
                  <a:schemeClr val="tx1"/>
                </a:solidFill>
                <a:latin typeface="+mn-lt"/>
                <a:ea typeface="+mn-ea"/>
                <a:cs typeface="+mn-cs"/>
              </a:rPr>
              <a:t> comparable to that of individuals with multiple sclerosis, a condition which is known to be associated with clinically-significant disease related fatigue levels.7  Fatigue is multidimensional and can affect physical, cognitive, motivational and psychological (i.e., depression, anxiety) spheres.8  Individuals with fatigue can experience poorer problem-solving and coping skills, which then increases stress, depression which creates an ongoing cycle that contributes to disability.7  For instance, a state of chronic stress may be present following </a:t>
            </a:r>
            <a:r>
              <a:rPr lang="en-US" sz="1200" b="0" i="0" u="none" strike="noStrike" kern="1200" baseline="0" dirty="0" err="1">
                <a:solidFill>
                  <a:schemeClr val="tx1"/>
                </a:solidFill>
                <a:latin typeface="+mn-lt"/>
                <a:ea typeface="+mn-ea"/>
                <a:cs typeface="+mn-cs"/>
              </a:rPr>
              <a:t>mTBI</a:t>
            </a:r>
            <a:r>
              <a:rPr lang="en-US" sz="1200" b="0" i="0" u="none" strike="noStrike" kern="1200" baseline="0" dirty="0">
                <a:solidFill>
                  <a:schemeClr val="tx1"/>
                </a:solidFill>
                <a:latin typeface="+mn-lt"/>
                <a:ea typeface="+mn-ea"/>
                <a:cs typeface="+mn-cs"/>
              </a:rPr>
              <a:t>, which compromises the biological stress system and increases the likelihood for fatigue and stress-related disorders.9 Fatigue following TBI has also been found to significantly impact well-being and  quality of life, and is strongly associated with somatic symptoms and perceived situational stress.8,9</a:t>
            </a:r>
          </a:p>
        </p:txBody>
      </p:sp>
      <p:sp>
        <p:nvSpPr>
          <p:cNvPr id="4" name="Slide Number Placeholder 3"/>
          <p:cNvSpPr>
            <a:spLocks noGrp="1"/>
          </p:cNvSpPr>
          <p:nvPr>
            <p:ph type="sldNum" sz="quarter" idx="10"/>
          </p:nvPr>
        </p:nvSpPr>
        <p:spPr/>
        <p:txBody>
          <a:bodyPr/>
          <a:lstStyle/>
          <a:p>
            <a:fld id="{ACC15BC2-9A61-A346-821D-B9DE762029BA}" type="slidenum">
              <a:rPr lang="en-US" smtClean="0"/>
              <a:t>14</a:t>
            </a:fld>
            <a:endParaRPr lang="en-US"/>
          </a:p>
        </p:txBody>
      </p:sp>
    </p:spTree>
    <p:extLst>
      <p:ext uri="{BB962C8B-B14F-4D97-AF65-F5344CB8AC3E}">
        <p14:creationId xmlns:p14="http://schemas.microsoft.com/office/powerpoint/2010/main" val="3540823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AFCDC4BB-8151-EE4F-96A7-6BC8E1FA6A0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1336752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FCDC4BB-8151-EE4F-96A7-6BC8E1FA6A0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250852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FCDC4BB-8151-EE4F-96A7-6BC8E1FA6A0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409456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FCDC4BB-8151-EE4F-96A7-6BC8E1FA6A0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229204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AFCDC4BB-8151-EE4F-96A7-6BC8E1FA6A00}"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7525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AFCDC4BB-8151-EE4F-96A7-6BC8E1FA6A0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223349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AFCDC4BB-8151-EE4F-96A7-6BC8E1FA6A00}"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2192435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AFCDC4BB-8151-EE4F-96A7-6BC8E1FA6A00}"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272821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DC4BB-8151-EE4F-96A7-6BC8E1FA6A00}"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43842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FCDC4BB-8151-EE4F-96A7-6BC8E1FA6A0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340079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AFCDC4BB-8151-EE4F-96A7-6BC8E1FA6A00}"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A8019-BE50-7A4F-A792-D9751BE9289A}" type="slidenum">
              <a:rPr lang="en-US" smtClean="0"/>
              <a:t>‹#›</a:t>
            </a:fld>
            <a:endParaRPr lang="en-US"/>
          </a:p>
        </p:txBody>
      </p:sp>
    </p:spTree>
    <p:extLst>
      <p:ext uri="{BB962C8B-B14F-4D97-AF65-F5344CB8AC3E}">
        <p14:creationId xmlns:p14="http://schemas.microsoft.com/office/powerpoint/2010/main" val="187513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DC4BB-8151-EE4F-96A7-6BC8E1FA6A00}" type="datetimeFigureOut">
              <a:rPr lang="en-US" smtClean="0"/>
              <a:t>9/27/2018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A8019-BE50-7A4F-A792-D9751BE9289A}" type="slidenum">
              <a:rPr lang="en-US" smtClean="0"/>
              <a:t>‹#›</a:t>
            </a:fld>
            <a:endParaRPr lang="en-US"/>
          </a:p>
        </p:txBody>
      </p:sp>
    </p:spTree>
    <p:extLst>
      <p:ext uri="{BB962C8B-B14F-4D97-AF65-F5344CB8AC3E}">
        <p14:creationId xmlns:p14="http://schemas.microsoft.com/office/powerpoint/2010/main" val="121401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5.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Mental Health Management After Concussion</a:t>
            </a:r>
          </a:p>
        </p:txBody>
      </p:sp>
      <p:sp>
        <p:nvSpPr>
          <p:cNvPr id="3" name="Subtitle 2"/>
          <p:cNvSpPr>
            <a:spLocks noGrp="1"/>
          </p:cNvSpPr>
          <p:nvPr>
            <p:ph type="subTitle" idx="1"/>
          </p:nvPr>
        </p:nvSpPr>
        <p:spPr>
          <a:xfrm>
            <a:off x="2743200" y="5105400"/>
            <a:ext cx="6400800" cy="1752600"/>
          </a:xfrm>
        </p:spPr>
        <p:txBody>
          <a:bodyPr>
            <a:normAutofit/>
          </a:bodyPr>
          <a:lstStyle/>
          <a:p>
            <a:pPr algn="r"/>
            <a:r>
              <a:rPr lang="en-US" sz="2000" dirty="0"/>
              <a:t>Ross Davidson, MD, FRCPC</a:t>
            </a:r>
          </a:p>
          <a:p>
            <a:pPr algn="r"/>
            <a:r>
              <a:rPr lang="en-US" sz="2000" dirty="0"/>
              <a:t>Physical Medicine and Rehabilitation</a:t>
            </a:r>
          </a:p>
          <a:p>
            <a:pPr algn="r"/>
            <a:r>
              <a:rPr lang="en-US" sz="2000" dirty="0"/>
              <a:t>Concussion Management ‘The New Science’ CME</a:t>
            </a:r>
          </a:p>
          <a:p>
            <a:pPr algn="r"/>
            <a:r>
              <a:rPr lang="en-US" sz="2000" dirty="0"/>
              <a:t>September 27</a:t>
            </a:r>
            <a:r>
              <a:rPr lang="en-US" sz="2000" baseline="30000" dirty="0"/>
              <a:t>th</a:t>
            </a:r>
            <a:r>
              <a:rPr lang="en-US" sz="2000" dirty="0"/>
              <a:t> 2018</a:t>
            </a:r>
          </a:p>
        </p:txBody>
      </p:sp>
      <p:pic>
        <p:nvPicPr>
          <p:cNvPr id="4" name="Content Placeholder 3" descr="sad:worried emoji.jpg"/>
          <p:cNvPicPr>
            <a:picLocks noChangeAspect="1"/>
          </p:cNvPicPr>
          <p:nvPr/>
        </p:nvPicPr>
        <p:blipFill>
          <a:blip r:embed="rId3">
            <a:alphaModFix amt="18000"/>
            <a:extLst>
              <a:ext uri="{28A0092B-C50C-407E-A947-70E740481C1C}">
                <a14:useLocalDpi xmlns:a14="http://schemas.microsoft.com/office/drawing/2010/main" val="0"/>
              </a:ext>
            </a:extLst>
          </a:blip>
          <a:srcRect l="-40915" r="-40915"/>
          <a:stretch>
            <a:fillRect/>
          </a:stretch>
        </p:blipFill>
        <p:spPr>
          <a:xfrm>
            <a:off x="2843010" y="3258499"/>
            <a:ext cx="3476200" cy="1911776"/>
          </a:xfrm>
          <a:prstGeom prst="rect">
            <a:avLst/>
          </a:prstGeom>
        </p:spPr>
      </p:pic>
    </p:spTree>
    <p:extLst>
      <p:ext uri="{BB962C8B-B14F-4D97-AF65-F5344CB8AC3E}">
        <p14:creationId xmlns:p14="http://schemas.microsoft.com/office/powerpoint/2010/main" val="2556411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56887" y="4978"/>
            <a:ext cx="3438522" cy="1467907"/>
          </a:xfrm>
          <a:prstGeom prst="rect">
            <a:avLst/>
          </a:prstGeom>
        </p:spPr>
      </p:pic>
      <p:pic>
        <p:nvPicPr>
          <p:cNvPr id="8" name="Picture 7"/>
          <p:cNvPicPr>
            <a:picLocks noChangeAspect="1"/>
          </p:cNvPicPr>
          <p:nvPr/>
        </p:nvPicPr>
        <p:blipFill>
          <a:blip r:embed="rId3"/>
          <a:stretch>
            <a:fillRect/>
          </a:stretch>
        </p:blipFill>
        <p:spPr>
          <a:xfrm>
            <a:off x="5047581" y="1472885"/>
            <a:ext cx="3488111" cy="2043305"/>
          </a:xfrm>
          <a:prstGeom prst="rect">
            <a:avLst/>
          </a:prstGeom>
        </p:spPr>
      </p:pic>
      <p:pic>
        <p:nvPicPr>
          <p:cNvPr id="9" name="Picture 8"/>
          <p:cNvPicPr>
            <a:picLocks noChangeAspect="1"/>
          </p:cNvPicPr>
          <p:nvPr/>
        </p:nvPicPr>
        <p:blipFill>
          <a:blip r:embed="rId4"/>
          <a:stretch>
            <a:fillRect/>
          </a:stretch>
        </p:blipFill>
        <p:spPr>
          <a:xfrm>
            <a:off x="1277293" y="3516190"/>
            <a:ext cx="2794000" cy="723900"/>
          </a:xfrm>
          <a:prstGeom prst="rect">
            <a:avLst/>
          </a:prstGeom>
        </p:spPr>
      </p:pic>
      <p:pic>
        <p:nvPicPr>
          <p:cNvPr id="10" name="Picture 9"/>
          <p:cNvPicPr>
            <a:picLocks noChangeAspect="1"/>
          </p:cNvPicPr>
          <p:nvPr/>
        </p:nvPicPr>
        <p:blipFill>
          <a:blip r:embed="rId5"/>
          <a:stretch>
            <a:fillRect/>
          </a:stretch>
        </p:blipFill>
        <p:spPr>
          <a:xfrm>
            <a:off x="1442480" y="1472885"/>
            <a:ext cx="2628813" cy="2043305"/>
          </a:xfrm>
          <a:prstGeom prst="rect">
            <a:avLst/>
          </a:prstGeom>
        </p:spPr>
      </p:pic>
      <p:pic>
        <p:nvPicPr>
          <p:cNvPr id="12" name="Picture 11"/>
          <p:cNvPicPr>
            <a:picLocks noChangeAspect="1"/>
          </p:cNvPicPr>
          <p:nvPr/>
        </p:nvPicPr>
        <p:blipFill>
          <a:blip r:embed="rId6"/>
          <a:stretch>
            <a:fillRect/>
          </a:stretch>
        </p:blipFill>
        <p:spPr>
          <a:xfrm>
            <a:off x="1296533" y="4227864"/>
            <a:ext cx="2336800" cy="1879600"/>
          </a:xfrm>
          <a:prstGeom prst="rect">
            <a:avLst/>
          </a:prstGeom>
        </p:spPr>
      </p:pic>
      <p:pic>
        <p:nvPicPr>
          <p:cNvPr id="13" name="Picture 12"/>
          <p:cNvPicPr>
            <a:picLocks noChangeAspect="1"/>
          </p:cNvPicPr>
          <p:nvPr/>
        </p:nvPicPr>
        <p:blipFill>
          <a:blip r:embed="rId7"/>
          <a:stretch>
            <a:fillRect/>
          </a:stretch>
        </p:blipFill>
        <p:spPr>
          <a:xfrm>
            <a:off x="1296533" y="6107464"/>
            <a:ext cx="2336800" cy="723900"/>
          </a:xfrm>
          <a:prstGeom prst="rect">
            <a:avLst/>
          </a:prstGeom>
        </p:spPr>
      </p:pic>
      <p:pic>
        <p:nvPicPr>
          <p:cNvPr id="14" name="Picture 13"/>
          <p:cNvPicPr>
            <a:picLocks noChangeAspect="1"/>
          </p:cNvPicPr>
          <p:nvPr/>
        </p:nvPicPr>
        <p:blipFill>
          <a:blip r:embed="rId8"/>
          <a:stretch>
            <a:fillRect/>
          </a:stretch>
        </p:blipFill>
        <p:spPr>
          <a:xfrm>
            <a:off x="4536043" y="5789964"/>
            <a:ext cx="2794000" cy="317500"/>
          </a:xfrm>
          <a:prstGeom prst="rect">
            <a:avLst/>
          </a:prstGeom>
        </p:spPr>
      </p:pic>
      <p:pic>
        <p:nvPicPr>
          <p:cNvPr id="15" name="Picture 14"/>
          <p:cNvPicPr>
            <a:picLocks noChangeAspect="1"/>
          </p:cNvPicPr>
          <p:nvPr/>
        </p:nvPicPr>
        <p:blipFill rotWithShape="1">
          <a:blip r:embed="rId9"/>
          <a:srcRect l="54255"/>
          <a:stretch/>
        </p:blipFill>
        <p:spPr>
          <a:xfrm>
            <a:off x="4558847" y="6565900"/>
            <a:ext cx="2771196" cy="292100"/>
          </a:xfrm>
          <a:prstGeom prst="rect">
            <a:avLst/>
          </a:prstGeom>
        </p:spPr>
      </p:pic>
      <p:pic>
        <p:nvPicPr>
          <p:cNvPr id="16" name="Picture 15"/>
          <p:cNvPicPr>
            <a:picLocks noChangeAspect="1"/>
          </p:cNvPicPr>
          <p:nvPr/>
        </p:nvPicPr>
        <p:blipFill>
          <a:blip r:embed="rId10"/>
          <a:stretch>
            <a:fillRect/>
          </a:stretch>
        </p:blipFill>
        <p:spPr>
          <a:xfrm>
            <a:off x="4351723" y="4227864"/>
            <a:ext cx="4696358" cy="1207635"/>
          </a:xfrm>
          <a:prstGeom prst="rect">
            <a:avLst/>
          </a:prstGeom>
        </p:spPr>
      </p:pic>
    </p:spTree>
    <p:extLst>
      <p:ext uri="{BB962C8B-B14F-4D97-AF65-F5344CB8AC3E}">
        <p14:creationId xmlns:p14="http://schemas.microsoft.com/office/powerpoint/2010/main" val="21681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pic>
        <p:nvPicPr>
          <p:cNvPr id="4" name="Content Placeholder 3" descr="sad:worried emoji.jpg"/>
          <p:cNvPicPr>
            <a:picLocks noChangeAspect="1"/>
          </p:cNvPicPr>
          <p:nvPr/>
        </p:nvPicPr>
        <p:blipFill>
          <a:blip r:embed="rId3">
            <a:extLst>
              <a:ext uri="{28A0092B-C50C-407E-A947-70E740481C1C}">
                <a14:useLocalDpi xmlns:a14="http://schemas.microsoft.com/office/drawing/2010/main" val="0"/>
              </a:ext>
            </a:extLst>
          </a:blip>
          <a:srcRect l="-40915" r="-40915"/>
          <a:stretch>
            <a:fillRect/>
          </a:stretch>
        </p:blipFill>
        <p:spPr>
          <a:xfrm>
            <a:off x="-633190" y="3258499"/>
            <a:ext cx="3476200" cy="1911776"/>
          </a:xfrm>
          <a:prstGeom prst="rect">
            <a:avLst/>
          </a:prstGeom>
        </p:spPr>
      </p:pic>
      <p:pic>
        <p:nvPicPr>
          <p:cNvPr id="5" name="Picture 4" descr="emoji happy.jpg"/>
          <p:cNvPicPr>
            <a:picLocks noChangeAspect="1"/>
          </p:cNvPicPr>
          <p:nvPr/>
        </p:nvPicPr>
        <p:blipFill rotWithShape="1">
          <a:blip r:embed="rId4">
            <a:extLst>
              <a:ext uri="{28A0092B-C50C-407E-A947-70E740481C1C}">
                <a14:useLocalDpi xmlns:a14="http://schemas.microsoft.com/office/drawing/2010/main" val="0"/>
              </a:ext>
            </a:extLst>
          </a:blip>
          <a:srcRect l="24560" r="26281"/>
          <a:stretch/>
        </p:blipFill>
        <p:spPr>
          <a:xfrm>
            <a:off x="7138189" y="3090747"/>
            <a:ext cx="1817977" cy="2079528"/>
          </a:xfrm>
          <a:prstGeom prst="rect">
            <a:avLst/>
          </a:prstGeom>
        </p:spPr>
      </p:pic>
      <p:pic>
        <p:nvPicPr>
          <p:cNvPr id="6" name="Picture 5" descr="neutral-emoji-emoticon-animated-loops-easy-integration-to-any-video-with-luma-matte_rmibtymc_thumbnail-full01.png"/>
          <p:cNvPicPr>
            <a:picLocks noChangeAspect="1"/>
          </p:cNvPicPr>
          <p:nvPr/>
        </p:nvPicPr>
        <p:blipFill rotWithShape="1">
          <a:blip r:embed="rId5">
            <a:extLst>
              <a:ext uri="{28A0092B-C50C-407E-A947-70E740481C1C}">
                <a14:useLocalDpi xmlns:a14="http://schemas.microsoft.com/office/drawing/2010/main" val="0"/>
              </a:ext>
            </a:extLst>
          </a:blip>
          <a:srcRect l="31092" t="6603" r="31404" b="11846"/>
          <a:stretch/>
        </p:blipFill>
        <p:spPr>
          <a:xfrm>
            <a:off x="3722129" y="2912111"/>
            <a:ext cx="1694020" cy="2072026"/>
          </a:xfrm>
          <a:prstGeom prst="rect">
            <a:avLst/>
          </a:prstGeom>
        </p:spPr>
      </p:pic>
      <p:cxnSp>
        <p:nvCxnSpPr>
          <p:cNvPr id="7" name="Curved Connector 6"/>
          <p:cNvCxnSpPr/>
          <p:nvPr/>
        </p:nvCxnSpPr>
        <p:spPr>
          <a:xfrm flipV="1">
            <a:off x="1144780" y="2251523"/>
            <a:ext cx="5425793" cy="3255684"/>
          </a:xfrm>
          <a:prstGeom prst="curvedConnector3">
            <a:avLst>
              <a:gd name="adj1" fmla="val 44680"/>
            </a:avLst>
          </a:prstGeom>
          <a:ln>
            <a:tailEnd type="triangle" w="lg"/>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flipV="1">
            <a:off x="1143260" y="4349093"/>
            <a:ext cx="4118969" cy="1310514"/>
          </a:xfrm>
          <a:prstGeom prst="curvedConnector3">
            <a:avLst>
              <a:gd name="adj1" fmla="val 39256"/>
            </a:avLst>
          </a:prstGeom>
          <a:ln>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76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743200" y="5105400"/>
            <a:ext cx="6400800" cy="1752600"/>
          </a:xfrm>
        </p:spPr>
        <p:txBody>
          <a:bodyPr>
            <a:normAutofit/>
          </a:bodyPr>
          <a:lstStyle/>
          <a:p>
            <a:pPr algn="r"/>
            <a:r>
              <a:rPr lang="en-US" sz="2000" dirty="0"/>
              <a:t>Ross Davidson, MD, FRCPC</a:t>
            </a:r>
          </a:p>
          <a:p>
            <a:pPr algn="r"/>
            <a:r>
              <a:rPr lang="en-US" sz="2000" dirty="0"/>
              <a:t>Physical Medicine and Rehabilitation</a:t>
            </a:r>
          </a:p>
          <a:p>
            <a:pPr algn="r"/>
            <a:r>
              <a:rPr lang="en-US" sz="2000" dirty="0"/>
              <a:t>Concussion Management ‘The New Science’ CME</a:t>
            </a:r>
          </a:p>
          <a:p>
            <a:pPr algn="r"/>
            <a:r>
              <a:rPr lang="en-US" sz="2000" dirty="0"/>
              <a:t>September 27</a:t>
            </a:r>
            <a:r>
              <a:rPr lang="en-US" sz="2000" baseline="30000" dirty="0"/>
              <a:t>th</a:t>
            </a:r>
            <a:r>
              <a:rPr lang="en-US" sz="2000" dirty="0"/>
              <a:t> 2018</a:t>
            </a:r>
          </a:p>
        </p:txBody>
      </p:sp>
      <p:pic>
        <p:nvPicPr>
          <p:cNvPr id="4" name="Picture 3" descr="Emoji, exhasted.jpg"/>
          <p:cNvPicPr>
            <a:picLocks noChangeAspect="1"/>
          </p:cNvPicPr>
          <p:nvPr/>
        </p:nvPicPr>
        <p:blipFill>
          <a:blip r:embed="rId2">
            <a:alphaModFix amt="45000"/>
            <a:extLst>
              <a:ext uri="{28A0092B-C50C-407E-A947-70E740481C1C}">
                <a14:useLocalDpi xmlns:a14="http://schemas.microsoft.com/office/drawing/2010/main" val="0"/>
              </a:ext>
            </a:extLst>
          </a:blip>
          <a:stretch>
            <a:fillRect/>
          </a:stretch>
        </p:blipFill>
        <p:spPr>
          <a:xfrm>
            <a:off x="3210433" y="2081273"/>
            <a:ext cx="2681103" cy="2681103"/>
          </a:xfrm>
          <a:prstGeom prst="rect">
            <a:avLst/>
          </a:prstGeom>
        </p:spPr>
      </p:pic>
    </p:spTree>
    <p:extLst>
      <p:ext uri="{BB962C8B-B14F-4D97-AF65-F5344CB8AC3E}">
        <p14:creationId xmlns:p14="http://schemas.microsoft.com/office/powerpoint/2010/main" val="3771520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L’Exhaustio</a:t>
            </a:r>
            <a:r>
              <a:rPr lang="en-US" dirty="0"/>
              <a:t> </a:t>
            </a:r>
            <a:r>
              <a:rPr lang="en-US" dirty="0" err="1"/>
              <a:t>Lutharges</a:t>
            </a:r>
            <a:endParaRPr lang="en-US" dirty="0"/>
          </a:p>
        </p:txBody>
      </p:sp>
      <p:pic>
        <p:nvPicPr>
          <p:cNvPr id="4" name="Content Placeholder 5" descr="rear ender.jpeg"/>
          <p:cNvPicPr>
            <a:picLocks noChangeAspect="1"/>
          </p:cNvPicPr>
          <p:nvPr/>
        </p:nvPicPr>
        <p:blipFill>
          <a:blip r:embed="rId3">
            <a:alphaModFix amt="44000"/>
            <a:extLst>
              <a:ext uri="{28A0092B-C50C-407E-A947-70E740481C1C}">
                <a14:useLocalDpi xmlns:a14="http://schemas.microsoft.com/office/drawing/2010/main" val="0"/>
              </a:ext>
            </a:extLst>
          </a:blip>
          <a:srcRect t="8678" b="8678"/>
          <a:stretch>
            <a:fillRect/>
          </a:stretch>
        </p:blipFill>
        <p:spPr>
          <a:xfrm>
            <a:off x="2285038" y="2305931"/>
            <a:ext cx="4630908" cy="2546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8296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fontScale="90000"/>
          </a:bodyPr>
          <a:lstStyle/>
          <a:p>
            <a:r>
              <a:rPr lang="en-US" dirty="0"/>
              <a:t>Fatigue After Concussion: Epidemiology</a:t>
            </a:r>
          </a:p>
        </p:txBody>
      </p:sp>
      <p:pic>
        <p:nvPicPr>
          <p:cNvPr id="5" name="Picture 4" descr="Emoji, exhasted.jpg"/>
          <p:cNvPicPr>
            <a:picLocks noChangeAspect="1"/>
          </p:cNvPicPr>
          <p:nvPr/>
        </p:nvPicPr>
        <p:blipFill>
          <a:blip r:embed="rId3">
            <a:alphaModFix amt="45000"/>
            <a:extLst>
              <a:ext uri="{28A0092B-C50C-407E-A947-70E740481C1C}">
                <a14:useLocalDpi xmlns:a14="http://schemas.microsoft.com/office/drawing/2010/main" val="0"/>
              </a:ext>
            </a:extLst>
          </a:blip>
          <a:stretch>
            <a:fillRect/>
          </a:stretch>
        </p:blipFill>
        <p:spPr>
          <a:xfrm>
            <a:off x="3210433" y="2081273"/>
            <a:ext cx="2681103" cy="2681103"/>
          </a:xfrm>
          <a:prstGeom prst="rect">
            <a:avLst/>
          </a:prstGeom>
        </p:spPr>
      </p:pic>
    </p:spTree>
    <p:extLst>
      <p:ext uri="{BB962C8B-B14F-4D97-AF65-F5344CB8AC3E}">
        <p14:creationId xmlns:p14="http://schemas.microsoft.com/office/powerpoint/2010/main" val="361684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eepy.jpeg"/>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6194388" y="3908388"/>
            <a:ext cx="2949612" cy="2949612"/>
          </a:xfrm>
          <a:prstGeom prst="rect">
            <a:avLst/>
          </a:prstGeom>
        </p:spPr>
      </p:pic>
      <p:sp>
        <p:nvSpPr>
          <p:cNvPr id="2" name="Title 1"/>
          <p:cNvSpPr>
            <a:spLocks noGrp="1"/>
          </p:cNvSpPr>
          <p:nvPr>
            <p:ph type="title"/>
          </p:nvPr>
        </p:nvSpPr>
        <p:spPr/>
        <p:txBody>
          <a:bodyPr>
            <a:normAutofit fontScale="90000"/>
          </a:bodyPr>
          <a:lstStyle/>
          <a:p>
            <a:r>
              <a:rPr lang="en-US" dirty="0"/>
              <a:t>Fatigue After Concussion: Assessment</a:t>
            </a:r>
          </a:p>
        </p:txBody>
      </p:sp>
      <p:sp>
        <p:nvSpPr>
          <p:cNvPr id="3" name="Content Placeholder 2"/>
          <p:cNvSpPr>
            <a:spLocks noGrp="1"/>
          </p:cNvSpPr>
          <p:nvPr>
            <p:ph idx="1"/>
          </p:nvPr>
        </p:nvSpPr>
        <p:spPr/>
        <p:txBody>
          <a:bodyPr>
            <a:normAutofit lnSpcReduction="10000"/>
          </a:bodyPr>
          <a:lstStyle/>
          <a:p>
            <a:r>
              <a:rPr lang="en-US" dirty="0"/>
              <a:t>Medical interview, </a:t>
            </a:r>
            <a:r>
              <a:rPr lang="en-US" dirty="0" err="1"/>
              <a:t>Rivermead</a:t>
            </a:r>
            <a:r>
              <a:rPr lang="en-US" dirty="0"/>
              <a:t> PCQ, fatigue scales </a:t>
            </a:r>
          </a:p>
          <a:p>
            <a:endParaRPr lang="en-US" dirty="0"/>
          </a:p>
          <a:p>
            <a:r>
              <a:rPr lang="en-US" dirty="0"/>
              <a:t>Assess for secondary causes of fatigue</a:t>
            </a:r>
          </a:p>
          <a:p>
            <a:pPr lvl="1"/>
            <a:r>
              <a:rPr lang="en-US" dirty="0"/>
              <a:t>Mood disorder, depression, anxiety</a:t>
            </a:r>
          </a:p>
          <a:p>
            <a:pPr lvl="1"/>
            <a:r>
              <a:rPr lang="en-US" dirty="0"/>
              <a:t>Sleep disorder </a:t>
            </a:r>
          </a:p>
          <a:p>
            <a:pPr lvl="1"/>
            <a:r>
              <a:rPr lang="en-US" dirty="0"/>
              <a:t>Metabolic disorders (hypothyroid, anemia, DM)</a:t>
            </a:r>
          </a:p>
          <a:p>
            <a:pPr lvl="1"/>
            <a:r>
              <a:rPr lang="en-US" dirty="0"/>
              <a:t>Electrolyte d/o(</a:t>
            </a:r>
            <a:r>
              <a:rPr lang="en-US" dirty="0" err="1"/>
              <a:t>hyponatremia</a:t>
            </a:r>
            <a:r>
              <a:rPr lang="en-US" dirty="0"/>
              <a:t>, </a:t>
            </a:r>
            <a:r>
              <a:rPr lang="en-US" dirty="0" err="1"/>
              <a:t>hypocalcemia</a:t>
            </a:r>
            <a:r>
              <a:rPr lang="en-US" dirty="0"/>
              <a:t>)</a:t>
            </a:r>
          </a:p>
          <a:p>
            <a:pPr lvl="1"/>
            <a:r>
              <a:rPr lang="en-US" dirty="0" err="1"/>
              <a:t>Polypharmacy</a:t>
            </a:r>
            <a:endParaRPr lang="en-US" dirty="0"/>
          </a:p>
          <a:p>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78907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Medications commonly associated with fatigue</a:t>
            </a:r>
          </a:p>
          <a:p>
            <a:pPr lvl="1"/>
            <a:r>
              <a:rPr lang="en-US" dirty="0"/>
              <a:t>Analgesics</a:t>
            </a:r>
          </a:p>
          <a:p>
            <a:pPr lvl="2"/>
            <a:r>
              <a:rPr lang="en-US" dirty="0"/>
              <a:t>Narcotics, Neuropathic pain agents, muscle relaxants</a:t>
            </a:r>
          </a:p>
          <a:p>
            <a:pPr lvl="1"/>
            <a:endParaRPr lang="en-US" dirty="0"/>
          </a:p>
          <a:p>
            <a:pPr lvl="1"/>
            <a:r>
              <a:rPr lang="en-US" dirty="0"/>
              <a:t>Antidepressants</a:t>
            </a:r>
          </a:p>
          <a:p>
            <a:pPr lvl="2"/>
            <a:r>
              <a:rPr lang="en-US" dirty="0" err="1"/>
              <a:t>Mirtazepine</a:t>
            </a:r>
            <a:r>
              <a:rPr lang="en-US" dirty="0"/>
              <a:t>, TCAs, </a:t>
            </a:r>
            <a:r>
              <a:rPr lang="en-US" dirty="0" err="1"/>
              <a:t>Trazodone</a:t>
            </a:r>
            <a:r>
              <a:rPr lang="en-US" dirty="0"/>
              <a:t>, Venlafaxine, </a:t>
            </a:r>
            <a:r>
              <a:rPr lang="en-US" dirty="0" err="1"/>
              <a:t>buspirone</a:t>
            </a:r>
            <a:r>
              <a:rPr lang="en-US" dirty="0"/>
              <a:t>, paroxetine, sertraline,</a:t>
            </a:r>
          </a:p>
          <a:p>
            <a:pPr lvl="1"/>
            <a:endParaRPr lang="en-US" dirty="0"/>
          </a:p>
          <a:p>
            <a:pPr lvl="1"/>
            <a:r>
              <a:rPr lang="en-US" dirty="0"/>
              <a:t>Hypnotics (esp. benzodiazepines, clonazepam, diazepam)</a:t>
            </a:r>
          </a:p>
          <a:p>
            <a:pPr lvl="1"/>
            <a:endParaRPr lang="en-US" dirty="0"/>
          </a:p>
          <a:p>
            <a:pPr lvl="1"/>
            <a:r>
              <a:rPr lang="en-US" dirty="0"/>
              <a:t>Antihistamines</a:t>
            </a:r>
          </a:p>
          <a:p>
            <a:pPr lvl="1"/>
            <a:endParaRPr lang="en-US" dirty="0"/>
          </a:p>
          <a:p>
            <a:pPr lvl="1"/>
            <a:r>
              <a:rPr lang="en-US" dirty="0" err="1"/>
              <a:t>Antihypertensives</a:t>
            </a:r>
            <a:r>
              <a:rPr lang="en-US" dirty="0"/>
              <a:t> (esp. beta blockers, clonidine, </a:t>
            </a:r>
            <a:r>
              <a:rPr lang="en-US" dirty="0" err="1"/>
              <a:t>nifedipine</a:t>
            </a:r>
            <a:r>
              <a:rPr lang="en-US" dirty="0"/>
              <a:t>)</a:t>
            </a:r>
          </a:p>
          <a:p>
            <a:pPr lvl="1"/>
            <a:endParaRPr lang="en-US" dirty="0"/>
          </a:p>
          <a:p>
            <a:pPr lvl="1"/>
            <a:r>
              <a:rPr lang="en-US" dirty="0"/>
              <a:t>Antipsychotics (</a:t>
            </a:r>
            <a:r>
              <a:rPr lang="en-US" dirty="0" err="1"/>
              <a:t>Risperidone</a:t>
            </a:r>
            <a:r>
              <a:rPr lang="en-US" dirty="0"/>
              <a:t>, olanzapine)</a:t>
            </a:r>
          </a:p>
          <a:p>
            <a:pPr lvl="1"/>
            <a:endParaRPr lang="en-US" dirty="0"/>
          </a:p>
          <a:p>
            <a:endParaRPr lang="en-US" dirty="0"/>
          </a:p>
        </p:txBody>
      </p:sp>
      <p:sp>
        <p:nvSpPr>
          <p:cNvPr id="6" name="Title 1"/>
          <p:cNvSpPr>
            <a:spLocks noGrp="1"/>
          </p:cNvSpPr>
          <p:nvPr>
            <p:ph type="title"/>
          </p:nvPr>
        </p:nvSpPr>
        <p:spPr>
          <a:xfrm>
            <a:off x="457200" y="274638"/>
            <a:ext cx="8229600" cy="1143000"/>
          </a:xfrm>
        </p:spPr>
        <p:txBody>
          <a:bodyPr>
            <a:normAutofit fontScale="90000"/>
          </a:bodyPr>
          <a:lstStyle/>
          <a:p>
            <a:r>
              <a:rPr lang="en-US" dirty="0"/>
              <a:t>Fatigue After Concussion: Assessment</a:t>
            </a:r>
          </a:p>
        </p:txBody>
      </p:sp>
      <p:pic>
        <p:nvPicPr>
          <p:cNvPr id="7" name="Picture 6"/>
          <p:cNvPicPr>
            <a:picLocks noChangeAspect="1"/>
          </p:cNvPicPr>
          <p:nvPr/>
        </p:nvPicPr>
        <p:blipFill>
          <a:blip r:embed="rId3">
            <a:alphaModFix amt="14000"/>
          </a:blip>
          <a:stretch>
            <a:fillRect/>
          </a:stretch>
        </p:blipFill>
        <p:spPr>
          <a:xfrm>
            <a:off x="4646302" y="1734443"/>
            <a:ext cx="4497698" cy="5123557"/>
          </a:xfrm>
          <a:prstGeom prst="rect">
            <a:avLst/>
          </a:prstGeom>
        </p:spPr>
      </p:pic>
    </p:spTree>
    <p:extLst>
      <p:ext uri="{BB962C8B-B14F-4D97-AF65-F5344CB8AC3E}">
        <p14:creationId xmlns:p14="http://schemas.microsoft.com/office/powerpoint/2010/main" val="189921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Fatigue after Concussion: Management</a:t>
            </a:r>
          </a:p>
        </p:txBody>
      </p:sp>
      <p:sp>
        <p:nvSpPr>
          <p:cNvPr id="3" name="Content Placeholder 2"/>
          <p:cNvSpPr>
            <a:spLocks noGrp="1"/>
          </p:cNvSpPr>
          <p:nvPr>
            <p:ph idx="1"/>
          </p:nvPr>
        </p:nvSpPr>
        <p:spPr/>
        <p:txBody>
          <a:bodyPr>
            <a:normAutofit fontScale="70000" lnSpcReduction="20000"/>
          </a:bodyPr>
          <a:lstStyle/>
          <a:p>
            <a:r>
              <a:rPr lang="en-US" dirty="0"/>
              <a:t>Manage comorbid medical conditions including mood disorders, pain, and sleep</a:t>
            </a:r>
          </a:p>
          <a:p>
            <a:endParaRPr lang="en-US" dirty="0"/>
          </a:p>
          <a:p>
            <a:r>
              <a:rPr lang="en-US" dirty="0"/>
              <a:t>Education about routine, sleep, low impact physical activity, substance effects on sleep and wakefulness</a:t>
            </a:r>
          </a:p>
          <a:p>
            <a:endParaRPr lang="en-US" dirty="0"/>
          </a:p>
          <a:p>
            <a:r>
              <a:rPr lang="en-US" dirty="0"/>
              <a:t>Consider adjusting medications that exacerbate fatigue</a:t>
            </a:r>
          </a:p>
          <a:p>
            <a:endParaRPr lang="en-US" dirty="0"/>
          </a:p>
          <a:p>
            <a:r>
              <a:rPr lang="en-US" dirty="0"/>
              <a:t>Non-pharmacologic strategies- gentle low impact, regular physical activity mindfulness based stress reduction, blue light therapy</a:t>
            </a:r>
          </a:p>
          <a:p>
            <a:endParaRPr lang="en-US" dirty="0"/>
          </a:p>
          <a:p>
            <a:r>
              <a:rPr lang="en-US" dirty="0"/>
              <a:t>‘Adaptive’ strategies- pacing, prioritization</a:t>
            </a:r>
          </a:p>
          <a:p>
            <a:pPr marL="0" indent="0">
              <a:buNone/>
            </a:pPr>
            <a:endParaRPr lang="en-US" dirty="0"/>
          </a:p>
        </p:txBody>
      </p:sp>
      <p:pic>
        <p:nvPicPr>
          <p:cNvPr id="4" name="Picture 3" descr="Sleepy.jpeg"/>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6194388" y="3908388"/>
            <a:ext cx="2949612" cy="2949612"/>
          </a:xfrm>
          <a:prstGeom prst="rect">
            <a:avLst/>
          </a:prstGeom>
        </p:spPr>
      </p:pic>
    </p:spTree>
    <p:extLst>
      <p:ext uri="{BB962C8B-B14F-4D97-AF65-F5344CB8AC3E}">
        <p14:creationId xmlns:p14="http://schemas.microsoft.com/office/powerpoint/2010/main" val="258721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Fatigue after Concussion: Pharmacologic Management</a:t>
            </a:r>
          </a:p>
        </p:txBody>
      </p:sp>
      <p:sp>
        <p:nvSpPr>
          <p:cNvPr id="3" name="Content Placeholder 2"/>
          <p:cNvSpPr>
            <a:spLocks noGrp="1"/>
          </p:cNvSpPr>
          <p:nvPr>
            <p:ph idx="1"/>
          </p:nvPr>
        </p:nvSpPr>
        <p:spPr/>
        <p:txBody>
          <a:bodyPr/>
          <a:lstStyle/>
          <a:p>
            <a:r>
              <a:rPr lang="en-US" dirty="0"/>
              <a:t>Methylphenidate</a:t>
            </a:r>
          </a:p>
        </p:txBody>
      </p:sp>
      <p:pic>
        <p:nvPicPr>
          <p:cNvPr id="4" name="Picture 3"/>
          <p:cNvPicPr>
            <a:picLocks noChangeAspect="1"/>
          </p:cNvPicPr>
          <p:nvPr/>
        </p:nvPicPr>
        <p:blipFill>
          <a:blip r:embed="rId3"/>
          <a:stretch>
            <a:fillRect/>
          </a:stretch>
        </p:blipFill>
        <p:spPr>
          <a:xfrm>
            <a:off x="1577972" y="2355272"/>
            <a:ext cx="4231459" cy="3216564"/>
          </a:xfrm>
          <a:prstGeom prst="rect">
            <a:avLst/>
          </a:prstGeom>
        </p:spPr>
      </p:pic>
      <p:pic>
        <p:nvPicPr>
          <p:cNvPr id="5" name="Picture 4"/>
          <p:cNvPicPr>
            <a:picLocks noChangeAspect="1"/>
          </p:cNvPicPr>
          <p:nvPr/>
        </p:nvPicPr>
        <p:blipFill>
          <a:blip r:embed="rId4"/>
          <a:stretch>
            <a:fillRect/>
          </a:stretch>
        </p:blipFill>
        <p:spPr>
          <a:xfrm>
            <a:off x="9694719" y="393700"/>
            <a:ext cx="4381500" cy="2413000"/>
          </a:xfrm>
          <a:prstGeom prst="rect">
            <a:avLst/>
          </a:prstGeom>
        </p:spPr>
      </p:pic>
      <p:pic>
        <p:nvPicPr>
          <p:cNvPr id="6" name="Picture 5"/>
          <p:cNvPicPr>
            <a:picLocks noChangeAspect="1"/>
          </p:cNvPicPr>
          <p:nvPr/>
        </p:nvPicPr>
        <p:blipFill>
          <a:blip r:embed="rId5"/>
          <a:stretch>
            <a:fillRect/>
          </a:stretch>
        </p:blipFill>
        <p:spPr>
          <a:xfrm>
            <a:off x="1995975" y="2130379"/>
            <a:ext cx="5135934" cy="3887197"/>
          </a:xfrm>
          <a:prstGeom prst="rect">
            <a:avLst/>
          </a:prstGeom>
        </p:spPr>
      </p:pic>
      <p:pic>
        <p:nvPicPr>
          <p:cNvPr id="7" name="Picture 6"/>
          <p:cNvPicPr>
            <a:picLocks noChangeAspect="1"/>
          </p:cNvPicPr>
          <p:nvPr/>
        </p:nvPicPr>
        <p:blipFill>
          <a:blip r:embed="rId6"/>
          <a:stretch>
            <a:fillRect/>
          </a:stretch>
        </p:blipFill>
        <p:spPr>
          <a:xfrm>
            <a:off x="2272823" y="2507029"/>
            <a:ext cx="4150875" cy="3091077"/>
          </a:xfrm>
          <a:prstGeom prst="rect">
            <a:avLst/>
          </a:prstGeom>
        </p:spPr>
      </p:pic>
      <p:pic>
        <p:nvPicPr>
          <p:cNvPr id="8" name="Picture 7"/>
          <p:cNvPicPr>
            <a:picLocks noChangeAspect="1"/>
          </p:cNvPicPr>
          <p:nvPr/>
        </p:nvPicPr>
        <p:blipFill>
          <a:blip r:embed="rId7"/>
          <a:stretch>
            <a:fillRect/>
          </a:stretch>
        </p:blipFill>
        <p:spPr>
          <a:xfrm>
            <a:off x="457200" y="2130379"/>
            <a:ext cx="3539308" cy="2486669"/>
          </a:xfrm>
          <a:prstGeom prst="rect">
            <a:avLst/>
          </a:prstGeom>
        </p:spPr>
      </p:pic>
      <p:pic>
        <p:nvPicPr>
          <p:cNvPr id="9" name="Picture 8"/>
          <p:cNvPicPr>
            <a:picLocks noChangeAspect="1"/>
          </p:cNvPicPr>
          <p:nvPr/>
        </p:nvPicPr>
        <p:blipFill>
          <a:blip r:embed="rId8"/>
          <a:stretch>
            <a:fillRect/>
          </a:stretch>
        </p:blipFill>
        <p:spPr>
          <a:xfrm>
            <a:off x="408350" y="4520951"/>
            <a:ext cx="3469729" cy="2337049"/>
          </a:xfrm>
          <a:prstGeom prst="rect">
            <a:avLst/>
          </a:prstGeom>
        </p:spPr>
      </p:pic>
      <p:pic>
        <p:nvPicPr>
          <p:cNvPr id="10" name="Picture 9"/>
          <p:cNvPicPr>
            <a:picLocks noChangeAspect="1"/>
          </p:cNvPicPr>
          <p:nvPr/>
        </p:nvPicPr>
        <p:blipFill>
          <a:blip r:embed="rId6"/>
          <a:stretch>
            <a:fillRect/>
          </a:stretch>
        </p:blipFill>
        <p:spPr>
          <a:xfrm>
            <a:off x="6232775" y="4683415"/>
            <a:ext cx="2911225" cy="2167934"/>
          </a:xfrm>
          <a:prstGeom prst="rect">
            <a:avLst/>
          </a:prstGeom>
        </p:spPr>
      </p:pic>
    </p:spTree>
    <p:extLst>
      <p:ext uri="{BB962C8B-B14F-4D97-AF65-F5344CB8AC3E}">
        <p14:creationId xmlns:p14="http://schemas.microsoft.com/office/powerpoint/2010/main" val="398412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endParaRPr lang="en-US"/>
          </a:p>
        </p:txBody>
      </p:sp>
      <p:pic>
        <p:nvPicPr>
          <p:cNvPr id="4" name="Picture 3" descr="emoji happy.jpg"/>
          <p:cNvPicPr>
            <a:picLocks noChangeAspect="1"/>
          </p:cNvPicPr>
          <p:nvPr/>
        </p:nvPicPr>
        <p:blipFill rotWithShape="1">
          <a:blip r:embed="rId3">
            <a:extLst>
              <a:ext uri="{28A0092B-C50C-407E-A947-70E740481C1C}">
                <a14:useLocalDpi xmlns:a14="http://schemas.microsoft.com/office/drawing/2010/main" val="0"/>
              </a:ext>
            </a:extLst>
          </a:blip>
          <a:srcRect l="24560" r="26281"/>
          <a:stretch/>
        </p:blipFill>
        <p:spPr>
          <a:xfrm>
            <a:off x="7138189" y="2912111"/>
            <a:ext cx="1817977" cy="2079528"/>
          </a:xfrm>
          <a:prstGeom prst="rect">
            <a:avLst/>
          </a:prstGeom>
        </p:spPr>
      </p:pic>
      <p:pic>
        <p:nvPicPr>
          <p:cNvPr id="5" name="Picture 4" descr="neutral-emoji-emoticon-animated-loops-easy-integration-to-any-video-with-luma-matte_rmibtymc_thumbnail-full01.png"/>
          <p:cNvPicPr>
            <a:picLocks noChangeAspect="1"/>
          </p:cNvPicPr>
          <p:nvPr/>
        </p:nvPicPr>
        <p:blipFill rotWithShape="1">
          <a:blip r:embed="rId4">
            <a:extLst>
              <a:ext uri="{28A0092B-C50C-407E-A947-70E740481C1C}">
                <a14:useLocalDpi xmlns:a14="http://schemas.microsoft.com/office/drawing/2010/main" val="0"/>
              </a:ext>
            </a:extLst>
          </a:blip>
          <a:srcRect l="31092" t="6603" r="31404" b="11846"/>
          <a:stretch/>
        </p:blipFill>
        <p:spPr>
          <a:xfrm>
            <a:off x="3722129" y="2912111"/>
            <a:ext cx="1694020" cy="2072026"/>
          </a:xfrm>
          <a:prstGeom prst="rect">
            <a:avLst/>
          </a:prstGeom>
        </p:spPr>
      </p:pic>
      <p:pic>
        <p:nvPicPr>
          <p:cNvPr id="6" name="Picture 5" descr="Emoji, exhasted.jpg"/>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0" y="3096248"/>
            <a:ext cx="1887889" cy="1887889"/>
          </a:xfrm>
          <a:prstGeom prst="rect">
            <a:avLst/>
          </a:prstGeom>
        </p:spPr>
      </p:pic>
    </p:spTree>
    <p:extLst>
      <p:ext uri="{BB962C8B-B14F-4D97-AF65-F5344CB8AC3E}">
        <p14:creationId xmlns:p14="http://schemas.microsoft.com/office/powerpoint/2010/main" val="150876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 </a:t>
            </a:r>
            <a:r>
              <a:rPr lang="en-US" dirty="0" err="1"/>
              <a:t>Deprezi</a:t>
            </a:r>
            <a:endParaRPr lang="en-US" dirty="0"/>
          </a:p>
        </p:txBody>
      </p:sp>
      <p:pic>
        <p:nvPicPr>
          <p:cNvPr id="6" name="Content Placeholder 5" descr="rear ender.jpeg"/>
          <p:cNvPicPr>
            <a:picLocks noGrp="1" noChangeAspect="1"/>
          </p:cNvPicPr>
          <p:nvPr>
            <p:ph idx="1"/>
          </p:nvPr>
        </p:nvPicPr>
        <p:blipFill>
          <a:blip r:embed="rId3">
            <a:alphaModFix amt="44000"/>
            <a:extLst>
              <a:ext uri="{28A0092B-C50C-407E-A947-70E740481C1C}">
                <a14:useLocalDpi xmlns:a14="http://schemas.microsoft.com/office/drawing/2010/main" val="0"/>
              </a:ext>
            </a:extLst>
          </a:blip>
          <a:srcRect t="8678" b="8678"/>
          <a:stretch>
            <a:fillRect/>
          </a:stretch>
        </p:blipFill>
        <p:spPr>
          <a:xfrm>
            <a:off x="2285038" y="2305931"/>
            <a:ext cx="4630908" cy="25468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25787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fontScale="77500" lnSpcReduction="20000"/>
          </a:bodyPr>
          <a:lstStyle/>
          <a:p>
            <a:r>
              <a:rPr lang="en-US" dirty="0"/>
              <a:t>Fatigue after concussion is common</a:t>
            </a:r>
          </a:p>
          <a:p>
            <a:endParaRPr lang="en-US" dirty="0"/>
          </a:p>
          <a:p>
            <a:r>
              <a:rPr lang="en-US" dirty="0"/>
              <a:t>Comorbid mental health, sleep disorders to be treated</a:t>
            </a:r>
          </a:p>
          <a:p>
            <a:endParaRPr lang="en-US" dirty="0"/>
          </a:p>
          <a:p>
            <a:r>
              <a:rPr lang="en-US" dirty="0"/>
              <a:t>Look for comorbid medical issues and medications contributing to fatigue</a:t>
            </a:r>
          </a:p>
          <a:p>
            <a:endParaRPr lang="en-US" dirty="0"/>
          </a:p>
          <a:p>
            <a:r>
              <a:rPr lang="en-US" dirty="0"/>
              <a:t>Use non-pharmacologic strategies and ‘adaptations’ as first line</a:t>
            </a:r>
          </a:p>
          <a:p>
            <a:endParaRPr lang="en-US" dirty="0"/>
          </a:p>
          <a:p>
            <a:r>
              <a:rPr lang="en-US" dirty="0"/>
              <a:t>Methylphenidate has some evidence, but use in a select population is prudent</a:t>
            </a:r>
          </a:p>
        </p:txBody>
      </p:sp>
      <p:pic>
        <p:nvPicPr>
          <p:cNvPr id="4" name="Picture 3" descr="Sleepy.jpeg"/>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6194388" y="3908388"/>
            <a:ext cx="2949612" cy="2949612"/>
          </a:xfrm>
          <a:prstGeom prst="rect">
            <a:avLst/>
          </a:prstGeom>
        </p:spPr>
      </p:pic>
    </p:spTree>
    <p:extLst>
      <p:ext uri="{BB962C8B-B14F-4D97-AF65-F5344CB8AC3E}">
        <p14:creationId xmlns:p14="http://schemas.microsoft.com/office/powerpoint/2010/main" val="337663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endParaRPr lang="en-US" dirty="0"/>
          </a:p>
          <a:p>
            <a:r>
              <a:rPr lang="nb-NO" sz="2200" dirty="0"/>
              <a:t>Marshall S, </a:t>
            </a:r>
            <a:r>
              <a:rPr lang="nb-NO" sz="2200" dirty="0" err="1"/>
              <a:t>Bayley</a:t>
            </a:r>
            <a:r>
              <a:rPr lang="nb-NO" sz="2200" dirty="0"/>
              <a:t> M ’</a:t>
            </a:r>
            <a:r>
              <a:rPr lang="nb-NO" sz="2200" i="1" dirty="0" err="1"/>
              <a:t>Clinical</a:t>
            </a:r>
            <a:r>
              <a:rPr lang="nb-NO" sz="2200" i="1" dirty="0"/>
              <a:t> </a:t>
            </a:r>
            <a:r>
              <a:rPr lang="nb-NO" sz="2200" i="1" dirty="0" err="1"/>
              <a:t>practice</a:t>
            </a:r>
            <a:r>
              <a:rPr lang="nb-NO" sz="2200" i="1" dirty="0"/>
              <a:t> guidelines for mild </a:t>
            </a:r>
            <a:r>
              <a:rPr lang="nb-NO" sz="2200" i="1" dirty="0" err="1"/>
              <a:t>traumatic</a:t>
            </a:r>
            <a:r>
              <a:rPr lang="nb-NO" sz="2200" i="1" dirty="0"/>
              <a:t> </a:t>
            </a:r>
            <a:r>
              <a:rPr lang="nb-NO" sz="2200" i="1" dirty="0" err="1"/>
              <a:t>brain</a:t>
            </a:r>
            <a:r>
              <a:rPr lang="nb-NO" sz="2200" i="1" dirty="0"/>
              <a:t> </a:t>
            </a:r>
            <a:r>
              <a:rPr lang="nb-NO" sz="2200" i="1" dirty="0" err="1"/>
              <a:t>injury</a:t>
            </a:r>
            <a:r>
              <a:rPr lang="nb-NO" sz="2200" i="1" dirty="0"/>
              <a:t> and persistent symptoms’</a:t>
            </a:r>
            <a:r>
              <a:rPr lang="nb-NO" sz="2200" dirty="0"/>
              <a:t> </a:t>
            </a:r>
            <a:r>
              <a:rPr lang="nb-NO" sz="2200" dirty="0" err="1"/>
              <a:t>Can</a:t>
            </a:r>
            <a:r>
              <a:rPr lang="nb-NO" sz="2200" dirty="0"/>
              <a:t> </a:t>
            </a:r>
            <a:r>
              <a:rPr lang="nb-NO" sz="2200" dirty="0" err="1"/>
              <a:t>Fam</a:t>
            </a:r>
            <a:r>
              <a:rPr lang="nb-NO" sz="2200" dirty="0"/>
              <a:t> </a:t>
            </a:r>
            <a:r>
              <a:rPr lang="nb-NO" sz="2200" dirty="0" err="1"/>
              <a:t>Physician</a:t>
            </a:r>
            <a:r>
              <a:rPr lang="nb-NO" sz="2200" dirty="0"/>
              <a:t> 2012 Mar, 58(3): 257-267. (3rd </a:t>
            </a:r>
            <a:r>
              <a:rPr lang="nb-NO" sz="2200" dirty="0" err="1"/>
              <a:t>update</a:t>
            </a:r>
            <a:r>
              <a:rPr lang="nb-NO" sz="2200" dirty="0"/>
              <a:t> 2017)</a:t>
            </a:r>
            <a:endParaRPr lang="en-US" sz="2200" dirty="0"/>
          </a:p>
          <a:p>
            <a:endParaRPr lang="en-US" sz="2200" dirty="0"/>
          </a:p>
          <a:p>
            <a:r>
              <a:rPr lang="en-US" sz="2200" dirty="0"/>
              <a:t>Johansson, B </a:t>
            </a:r>
            <a:r>
              <a:rPr lang="en-US" sz="2200" i="1" dirty="0"/>
              <a:t>‘Methylphenidate reduces mental fatigues and improves processing speed in persons suffered a traumatic brain injury’</a:t>
            </a:r>
            <a:r>
              <a:rPr lang="en-US" sz="2200" dirty="0"/>
              <a:t> Brain Inj. 2015; 29(6):758-765</a:t>
            </a:r>
          </a:p>
        </p:txBody>
      </p:sp>
      <p:pic>
        <p:nvPicPr>
          <p:cNvPr id="4" name="Picture 3" descr="Sleepy.jpeg"/>
          <p:cNvPicPr>
            <a:picLocks noChangeAspect="1"/>
          </p:cNvPicPr>
          <p:nvPr/>
        </p:nvPicPr>
        <p:blipFill>
          <a:blip r:embed="rId2">
            <a:alphaModFix amt="17000"/>
            <a:extLst>
              <a:ext uri="{28A0092B-C50C-407E-A947-70E740481C1C}">
                <a14:useLocalDpi xmlns:a14="http://schemas.microsoft.com/office/drawing/2010/main" val="0"/>
              </a:ext>
            </a:extLst>
          </a:blip>
          <a:stretch>
            <a:fillRect/>
          </a:stretch>
        </p:blipFill>
        <p:spPr>
          <a:xfrm>
            <a:off x="6194388" y="3908388"/>
            <a:ext cx="2949612" cy="2949612"/>
          </a:xfrm>
          <a:prstGeom prst="rect">
            <a:avLst/>
          </a:prstGeom>
        </p:spPr>
      </p:pic>
    </p:spTree>
    <p:extLst>
      <p:ext uri="{BB962C8B-B14F-4D97-AF65-F5344CB8AC3E}">
        <p14:creationId xmlns:p14="http://schemas.microsoft.com/office/powerpoint/2010/main" val="405721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9900239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267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59580" y="4389974"/>
            <a:ext cx="1953128" cy="2381862"/>
            <a:chOff x="3815832" y="2536926"/>
            <a:chExt cx="1512335" cy="1784147"/>
          </a:xfrm>
        </p:grpSpPr>
        <p:grpSp>
          <p:nvGrpSpPr>
            <p:cNvPr id="8" name="Group 7"/>
            <p:cNvGrpSpPr/>
            <p:nvPr/>
          </p:nvGrpSpPr>
          <p:grpSpPr>
            <a:xfrm>
              <a:off x="3815832" y="2536926"/>
              <a:ext cx="1512335" cy="226850"/>
              <a:chOff x="3162106" y="34947"/>
              <a:chExt cx="1512335" cy="226850"/>
            </a:xfrm>
          </p:grpSpPr>
          <p:sp>
            <p:nvSpPr>
              <p:cNvPr id="11" name="Rectangle 10"/>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Pain Disorders</a:t>
                </a:r>
              </a:p>
            </p:txBody>
          </p:sp>
        </p:grpSp>
        <p:sp>
          <p:nvSpPr>
            <p:cNvPr id="10" name="Rectangle 9"/>
            <p:cNvSpPr/>
            <p:nvPr/>
          </p:nvSpPr>
          <p:spPr>
            <a:xfrm>
              <a:off x="3815832" y="2808738"/>
              <a:ext cx="1512335" cy="1512335"/>
            </a:xfrm>
            <a:prstGeom prst="rect">
              <a:avLst/>
            </a:prstGeom>
            <a:blipFill>
              <a:blip r:embed="rId2">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6" name="Group 5"/>
          <p:cNvGrpSpPr/>
          <p:nvPr/>
        </p:nvGrpSpPr>
        <p:grpSpPr>
          <a:xfrm>
            <a:off x="845834" y="883778"/>
            <a:ext cx="2290640" cy="2306734"/>
            <a:chOff x="3815832" y="2536926"/>
            <a:chExt cx="1512335" cy="1784147"/>
          </a:xfrm>
        </p:grpSpPr>
        <p:grpSp>
          <p:nvGrpSpPr>
            <p:cNvPr id="13" name="Group 12"/>
            <p:cNvGrpSpPr/>
            <p:nvPr/>
          </p:nvGrpSpPr>
          <p:grpSpPr>
            <a:xfrm>
              <a:off x="3815832" y="2536926"/>
              <a:ext cx="1512335" cy="226850"/>
              <a:chOff x="3162106" y="34947"/>
              <a:chExt cx="1512335" cy="226850"/>
            </a:xfrm>
          </p:grpSpPr>
          <p:sp>
            <p:nvSpPr>
              <p:cNvPr id="15" name="Rectangle 14"/>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Sleep Disorders</a:t>
                </a:r>
              </a:p>
            </p:txBody>
          </p:sp>
        </p:grpSp>
        <p:sp>
          <p:nvSpPr>
            <p:cNvPr id="14" name="Rectangle 13"/>
            <p:cNvSpPr/>
            <p:nvPr/>
          </p:nvSpPr>
          <p:spPr>
            <a:xfrm>
              <a:off x="3815832" y="2808738"/>
              <a:ext cx="1512335" cy="1512335"/>
            </a:xfrm>
            <a:prstGeom prst="rect">
              <a:avLst/>
            </a:prstGeom>
            <a:blipFill>
              <a:blip r:embed="rId3">
                <a:extLst>
                  <a:ext uri="{28A0092B-C50C-407E-A947-70E740481C1C}">
                    <a14:useLocalDpi xmlns:a14="http://schemas.microsoft.com/office/drawing/2010/main" val="0"/>
                  </a:ext>
                </a:extLst>
              </a:blip>
              <a:srcRect/>
              <a:stretch>
                <a:fillRect t="-5000" b="-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1" name="Group 20"/>
          <p:cNvGrpSpPr/>
          <p:nvPr/>
        </p:nvGrpSpPr>
        <p:grpSpPr>
          <a:xfrm>
            <a:off x="5747929" y="864691"/>
            <a:ext cx="1971485" cy="2325821"/>
            <a:chOff x="3586257" y="2266089"/>
            <a:chExt cx="1971485" cy="2325821"/>
          </a:xfrm>
        </p:grpSpPr>
        <p:grpSp>
          <p:nvGrpSpPr>
            <p:cNvPr id="17" name="Group 16"/>
            <p:cNvGrpSpPr/>
            <p:nvPr/>
          </p:nvGrpSpPr>
          <p:grpSpPr>
            <a:xfrm>
              <a:off x="3586257" y="2266089"/>
              <a:ext cx="1971485" cy="295722"/>
              <a:chOff x="2181029" y="149859"/>
              <a:chExt cx="1971485" cy="295722"/>
            </a:xfrm>
          </p:grpSpPr>
          <p:sp>
            <p:nvSpPr>
              <p:cNvPr id="19" name="Rectangle 18"/>
              <p:cNvSpPr/>
              <p:nvPr/>
            </p:nvSpPr>
            <p:spPr>
              <a:xfrm>
                <a:off x="2181029" y="149859"/>
                <a:ext cx="1971485" cy="295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181029" y="149859"/>
                <a:ext cx="1971485" cy="295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Cognitive Symptoms</a:t>
                </a:r>
              </a:p>
            </p:txBody>
          </p:sp>
        </p:grpSp>
        <p:sp>
          <p:nvSpPr>
            <p:cNvPr id="18" name="Rectangle 17"/>
            <p:cNvSpPr/>
            <p:nvPr/>
          </p:nvSpPr>
          <p:spPr>
            <a:xfrm>
              <a:off x="3586257" y="2620425"/>
              <a:ext cx="1971485" cy="1971485"/>
            </a:xfrm>
            <a:prstGeom prst="rect">
              <a:avLst/>
            </a:prstGeom>
            <a:blipFill>
              <a:blip r:embed="rId4">
                <a:extLst>
                  <a:ext uri="{28A0092B-C50C-407E-A947-70E740481C1C}">
                    <a14:useLocalDpi xmlns:a14="http://schemas.microsoft.com/office/drawing/2010/main" val="0"/>
                  </a:ext>
                </a:extLst>
              </a:blip>
              <a:srcRect/>
              <a:stretch>
                <a:fillRect t="-6000" b="-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149466" y="4503768"/>
            <a:ext cx="1987008" cy="2380839"/>
            <a:chOff x="3578496" y="2238580"/>
            <a:chExt cx="1987008" cy="2380839"/>
          </a:xfrm>
        </p:grpSpPr>
        <p:grpSp>
          <p:nvGrpSpPr>
            <p:cNvPr id="22" name="Group 21"/>
            <p:cNvGrpSpPr/>
            <p:nvPr/>
          </p:nvGrpSpPr>
          <p:grpSpPr>
            <a:xfrm>
              <a:off x="3578496" y="2238580"/>
              <a:ext cx="1987008" cy="298051"/>
              <a:chOff x="1083324" y="122350"/>
              <a:chExt cx="1987008" cy="298051"/>
            </a:xfrm>
          </p:grpSpPr>
          <p:sp>
            <p:nvSpPr>
              <p:cNvPr id="24" name="Rectangle 23"/>
              <p:cNvSpPr/>
              <p:nvPr/>
            </p:nvSpPr>
            <p:spPr>
              <a:xfrm>
                <a:off x="1083324" y="122350"/>
                <a:ext cx="1987008" cy="2980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083324" y="122350"/>
                <a:ext cx="1987008" cy="2980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Mood Disorders</a:t>
                </a:r>
              </a:p>
            </p:txBody>
          </p:sp>
        </p:grpSp>
        <p:sp>
          <p:nvSpPr>
            <p:cNvPr id="23" name="Rectangle 22"/>
            <p:cNvSpPr/>
            <p:nvPr/>
          </p:nvSpPr>
          <p:spPr>
            <a:xfrm>
              <a:off x="3578496" y="2632411"/>
              <a:ext cx="1987008" cy="1987008"/>
            </a:xfrm>
            <a:prstGeom prst="rect">
              <a:avLst/>
            </a:prstGeom>
            <a:blipFill>
              <a:blip r:embed="rId5">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cxnSp>
        <p:nvCxnSpPr>
          <p:cNvPr id="30" name="Straight Connector 29"/>
          <p:cNvCxnSpPr/>
          <p:nvPr/>
        </p:nvCxnSpPr>
        <p:spPr>
          <a:xfrm>
            <a:off x="3061197" y="2090937"/>
            <a:ext cx="2686732"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946431" y="29363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3" idx="3"/>
          </p:cNvCxnSpPr>
          <p:nvPr/>
        </p:nvCxnSpPr>
        <p:spPr>
          <a:xfrm>
            <a:off x="3136474" y="5891103"/>
            <a:ext cx="2611455"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333509" y="2936310"/>
            <a:ext cx="2010688" cy="196129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48122" y="3058247"/>
            <a:ext cx="2022528" cy="182880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6940356" y="30887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35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59580" y="4389974"/>
            <a:ext cx="1953128" cy="2381862"/>
            <a:chOff x="3815832" y="2536926"/>
            <a:chExt cx="1512335" cy="1784147"/>
          </a:xfrm>
        </p:grpSpPr>
        <p:grpSp>
          <p:nvGrpSpPr>
            <p:cNvPr id="8" name="Group 7"/>
            <p:cNvGrpSpPr/>
            <p:nvPr/>
          </p:nvGrpSpPr>
          <p:grpSpPr>
            <a:xfrm>
              <a:off x="3815832" y="2536926"/>
              <a:ext cx="1512335" cy="226850"/>
              <a:chOff x="3162106" y="34947"/>
              <a:chExt cx="1512335" cy="226850"/>
            </a:xfrm>
          </p:grpSpPr>
          <p:sp>
            <p:nvSpPr>
              <p:cNvPr id="11" name="Rectangle 10"/>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Pain Disorders</a:t>
                </a:r>
              </a:p>
            </p:txBody>
          </p:sp>
        </p:grpSp>
        <p:sp>
          <p:nvSpPr>
            <p:cNvPr id="10" name="Rectangle 9"/>
            <p:cNvSpPr/>
            <p:nvPr/>
          </p:nvSpPr>
          <p:spPr>
            <a:xfrm>
              <a:off x="3815832" y="2808738"/>
              <a:ext cx="1512335" cy="1512335"/>
            </a:xfrm>
            <a:prstGeom prst="rect">
              <a:avLst/>
            </a:prstGeom>
            <a:blipFill>
              <a:blip r:embed="rId2">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6" name="Group 5"/>
          <p:cNvGrpSpPr/>
          <p:nvPr/>
        </p:nvGrpSpPr>
        <p:grpSpPr>
          <a:xfrm>
            <a:off x="845834" y="883778"/>
            <a:ext cx="2290640" cy="2306734"/>
            <a:chOff x="3815832" y="2536926"/>
            <a:chExt cx="1512335" cy="1784147"/>
          </a:xfrm>
        </p:grpSpPr>
        <p:grpSp>
          <p:nvGrpSpPr>
            <p:cNvPr id="13" name="Group 12"/>
            <p:cNvGrpSpPr/>
            <p:nvPr/>
          </p:nvGrpSpPr>
          <p:grpSpPr>
            <a:xfrm>
              <a:off x="3815832" y="2536926"/>
              <a:ext cx="1512335" cy="226850"/>
              <a:chOff x="3162106" y="34947"/>
              <a:chExt cx="1512335" cy="226850"/>
            </a:xfrm>
          </p:grpSpPr>
          <p:sp>
            <p:nvSpPr>
              <p:cNvPr id="15" name="Rectangle 14"/>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Sleep Disorders</a:t>
                </a:r>
              </a:p>
            </p:txBody>
          </p:sp>
        </p:grpSp>
        <p:sp>
          <p:nvSpPr>
            <p:cNvPr id="14" name="Rectangle 13"/>
            <p:cNvSpPr/>
            <p:nvPr/>
          </p:nvSpPr>
          <p:spPr>
            <a:xfrm>
              <a:off x="3815832" y="2808738"/>
              <a:ext cx="1512335" cy="1512335"/>
            </a:xfrm>
            <a:prstGeom prst="rect">
              <a:avLst/>
            </a:prstGeom>
            <a:blipFill>
              <a:blip r:embed="rId3">
                <a:extLst>
                  <a:ext uri="{28A0092B-C50C-407E-A947-70E740481C1C}">
                    <a14:useLocalDpi xmlns:a14="http://schemas.microsoft.com/office/drawing/2010/main" val="0"/>
                  </a:ext>
                </a:extLst>
              </a:blip>
              <a:srcRect/>
              <a:stretch>
                <a:fillRect t="-5000" b="-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1" name="Group 20"/>
          <p:cNvGrpSpPr/>
          <p:nvPr/>
        </p:nvGrpSpPr>
        <p:grpSpPr>
          <a:xfrm>
            <a:off x="5747929" y="864691"/>
            <a:ext cx="1971485" cy="2325821"/>
            <a:chOff x="3586257" y="2266089"/>
            <a:chExt cx="1971485" cy="2325821"/>
          </a:xfrm>
        </p:grpSpPr>
        <p:grpSp>
          <p:nvGrpSpPr>
            <p:cNvPr id="17" name="Group 16"/>
            <p:cNvGrpSpPr/>
            <p:nvPr/>
          </p:nvGrpSpPr>
          <p:grpSpPr>
            <a:xfrm>
              <a:off x="3586257" y="2266089"/>
              <a:ext cx="1971485" cy="295722"/>
              <a:chOff x="2181029" y="149859"/>
              <a:chExt cx="1971485" cy="295722"/>
            </a:xfrm>
          </p:grpSpPr>
          <p:sp>
            <p:nvSpPr>
              <p:cNvPr id="19" name="Rectangle 18"/>
              <p:cNvSpPr/>
              <p:nvPr/>
            </p:nvSpPr>
            <p:spPr>
              <a:xfrm>
                <a:off x="2181029" y="149859"/>
                <a:ext cx="1971485" cy="295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181029" y="149859"/>
                <a:ext cx="1971485" cy="295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Cognitive Symptoms</a:t>
                </a:r>
              </a:p>
            </p:txBody>
          </p:sp>
        </p:grpSp>
        <p:sp>
          <p:nvSpPr>
            <p:cNvPr id="18" name="Rectangle 17"/>
            <p:cNvSpPr/>
            <p:nvPr/>
          </p:nvSpPr>
          <p:spPr>
            <a:xfrm>
              <a:off x="3586257" y="2620425"/>
              <a:ext cx="1971485" cy="1971485"/>
            </a:xfrm>
            <a:prstGeom prst="rect">
              <a:avLst/>
            </a:prstGeom>
            <a:blipFill>
              <a:blip r:embed="rId4">
                <a:extLst>
                  <a:ext uri="{28A0092B-C50C-407E-A947-70E740481C1C}">
                    <a14:useLocalDpi xmlns:a14="http://schemas.microsoft.com/office/drawing/2010/main" val="0"/>
                  </a:ext>
                </a:extLst>
              </a:blip>
              <a:srcRect/>
              <a:stretch>
                <a:fillRect t="-6000" b="-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149466" y="4503768"/>
            <a:ext cx="1987008" cy="2380839"/>
            <a:chOff x="3578496" y="2238580"/>
            <a:chExt cx="1987008" cy="2380839"/>
          </a:xfrm>
        </p:grpSpPr>
        <p:grpSp>
          <p:nvGrpSpPr>
            <p:cNvPr id="22" name="Group 21"/>
            <p:cNvGrpSpPr/>
            <p:nvPr/>
          </p:nvGrpSpPr>
          <p:grpSpPr>
            <a:xfrm>
              <a:off x="3578496" y="2238580"/>
              <a:ext cx="1987008" cy="298051"/>
              <a:chOff x="1083324" y="122350"/>
              <a:chExt cx="1987008" cy="298051"/>
            </a:xfrm>
          </p:grpSpPr>
          <p:sp>
            <p:nvSpPr>
              <p:cNvPr id="24" name="Rectangle 23"/>
              <p:cNvSpPr/>
              <p:nvPr/>
            </p:nvSpPr>
            <p:spPr>
              <a:xfrm>
                <a:off x="1083324" y="122350"/>
                <a:ext cx="1987008" cy="2980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083324" y="122350"/>
                <a:ext cx="1987008" cy="2980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Mood Disorders</a:t>
                </a:r>
              </a:p>
            </p:txBody>
          </p:sp>
        </p:grpSp>
        <p:sp>
          <p:nvSpPr>
            <p:cNvPr id="23" name="Rectangle 22"/>
            <p:cNvSpPr/>
            <p:nvPr/>
          </p:nvSpPr>
          <p:spPr>
            <a:xfrm>
              <a:off x="3578496" y="2632411"/>
              <a:ext cx="1987008" cy="1987008"/>
            </a:xfrm>
            <a:prstGeom prst="rect">
              <a:avLst/>
            </a:prstGeom>
            <a:blipFill>
              <a:blip r:embed="rId5">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cxnSp>
        <p:nvCxnSpPr>
          <p:cNvPr id="30" name="Straight Connector 29"/>
          <p:cNvCxnSpPr/>
          <p:nvPr/>
        </p:nvCxnSpPr>
        <p:spPr>
          <a:xfrm>
            <a:off x="3061197" y="2090937"/>
            <a:ext cx="2686732"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946431" y="29363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3" idx="3"/>
          </p:cNvCxnSpPr>
          <p:nvPr/>
        </p:nvCxnSpPr>
        <p:spPr>
          <a:xfrm>
            <a:off x="3136474" y="5891103"/>
            <a:ext cx="2611455"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333509" y="2936310"/>
            <a:ext cx="2010688" cy="196129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48122" y="3058247"/>
            <a:ext cx="2022528" cy="182880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940356" y="30887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82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959580" y="4389974"/>
            <a:ext cx="1953128" cy="2381862"/>
            <a:chOff x="3815832" y="2536926"/>
            <a:chExt cx="1512335" cy="1784147"/>
          </a:xfrm>
        </p:grpSpPr>
        <p:grpSp>
          <p:nvGrpSpPr>
            <p:cNvPr id="8" name="Group 7"/>
            <p:cNvGrpSpPr/>
            <p:nvPr/>
          </p:nvGrpSpPr>
          <p:grpSpPr>
            <a:xfrm>
              <a:off x="3815832" y="2536926"/>
              <a:ext cx="1512335" cy="226850"/>
              <a:chOff x="3162106" y="34947"/>
              <a:chExt cx="1512335" cy="226850"/>
            </a:xfrm>
          </p:grpSpPr>
          <p:sp>
            <p:nvSpPr>
              <p:cNvPr id="11" name="Rectangle 10"/>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Pain Disorders</a:t>
                </a:r>
              </a:p>
            </p:txBody>
          </p:sp>
        </p:grpSp>
        <p:sp>
          <p:nvSpPr>
            <p:cNvPr id="10" name="Rectangle 9"/>
            <p:cNvSpPr/>
            <p:nvPr/>
          </p:nvSpPr>
          <p:spPr>
            <a:xfrm>
              <a:off x="3815832" y="2808738"/>
              <a:ext cx="1512335" cy="1512335"/>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6" name="Group 5"/>
          <p:cNvGrpSpPr/>
          <p:nvPr/>
        </p:nvGrpSpPr>
        <p:grpSpPr>
          <a:xfrm>
            <a:off x="845834" y="883778"/>
            <a:ext cx="2290640" cy="2306734"/>
            <a:chOff x="3815832" y="2536926"/>
            <a:chExt cx="1512335" cy="1784147"/>
          </a:xfrm>
        </p:grpSpPr>
        <p:grpSp>
          <p:nvGrpSpPr>
            <p:cNvPr id="13" name="Group 12"/>
            <p:cNvGrpSpPr/>
            <p:nvPr/>
          </p:nvGrpSpPr>
          <p:grpSpPr>
            <a:xfrm>
              <a:off x="3815832" y="2536926"/>
              <a:ext cx="1512335" cy="226850"/>
              <a:chOff x="3162106" y="34947"/>
              <a:chExt cx="1512335" cy="226850"/>
            </a:xfrm>
          </p:grpSpPr>
          <p:sp>
            <p:nvSpPr>
              <p:cNvPr id="15" name="Rectangle 14"/>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Sleep Disorders</a:t>
                </a:r>
              </a:p>
            </p:txBody>
          </p:sp>
        </p:grpSp>
        <p:sp>
          <p:nvSpPr>
            <p:cNvPr id="14" name="Rectangle 13"/>
            <p:cNvSpPr/>
            <p:nvPr/>
          </p:nvSpPr>
          <p:spPr>
            <a:xfrm>
              <a:off x="3815832" y="2808738"/>
              <a:ext cx="1512335" cy="1512335"/>
            </a:xfrm>
            <a:prstGeom prst="rect">
              <a:avLst/>
            </a:prstGeom>
            <a:blipFill>
              <a:blip r:embed="rId4">
                <a:extLst>
                  <a:ext uri="{28A0092B-C50C-407E-A947-70E740481C1C}">
                    <a14:useLocalDpi xmlns:a14="http://schemas.microsoft.com/office/drawing/2010/main" val="0"/>
                  </a:ext>
                </a:extLst>
              </a:blip>
              <a:srcRect/>
              <a:stretch>
                <a:fillRect t="-5000" b="-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1" name="Group 20"/>
          <p:cNvGrpSpPr/>
          <p:nvPr/>
        </p:nvGrpSpPr>
        <p:grpSpPr>
          <a:xfrm>
            <a:off x="5747929" y="864691"/>
            <a:ext cx="1971485" cy="2325821"/>
            <a:chOff x="3586257" y="2266089"/>
            <a:chExt cx="1971485" cy="2325821"/>
          </a:xfrm>
        </p:grpSpPr>
        <p:grpSp>
          <p:nvGrpSpPr>
            <p:cNvPr id="17" name="Group 16"/>
            <p:cNvGrpSpPr/>
            <p:nvPr/>
          </p:nvGrpSpPr>
          <p:grpSpPr>
            <a:xfrm>
              <a:off x="3586257" y="2266089"/>
              <a:ext cx="1971485" cy="295722"/>
              <a:chOff x="2181029" y="149859"/>
              <a:chExt cx="1971485" cy="295722"/>
            </a:xfrm>
          </p:grpSpPr>
          <p:sp>
            <p:nvSpPr>
              <p:cNvPr id="19" name="Rectangle 18"/>
              <p:cNvSpPr/>
              <p:nvPr/>
            </p:nvSpPr>
            <p:spPr>
              <a:xfrm>
                <a:off x="2181029" y="149859"/>
                <a:ext cx="1971485" cy="295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181029" y="149859"/>
                <a:ext cx="1971485" cy="295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Cognitive Symptoms</a:t>
                </a:r>
              </a:p>
            </p:txBody>
          </p:sp>
        </p:grpSp>
        <p:sp>
          <p:nvSpPr>
            <p:cNvPr id="18" name="Rectangle 17"/>
            <p:cNvSpPr/>
            <p:nvPr/>
          </p:nvSpPr>
          <p:spPr>
            <a:xfrm>
              <a:off x="3586257" y="2620425"/>
              <a:ext cx="1971485" cy="1971485"/>
            </a:xfrm>
            <a:prstGeom prst="rect">
              <a:avLst/>
            </a:prstGeom>
            <a:blipFill>
              <a:blip r:embed="rId5">
                <a:extLst>
                  <a:ext uri="{28A0092B-C50C-407E-A947-70E740481C1C}">
                    <a14:useLocalDpi xmlns:a14="http://schemas.microsoft.com/office/drawing/2010/main" val="0"/>
                  </a:ext>
                </a:extLst>
              </a:blip>
              <a:srcRect/>
              <a:stretch>
                <a:fillRect t="-6000" b="-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149466" y="4477161"/>
            <a:ext cx="1987008" cy="2380839"/>
            <a:chOff x="3578496" y="2238580"/>
            <a:chExt cx="1987008" cy="2380839"/>
          </a:xfrm>
        </p:grpSpPr>
        <p:grpSp>
          <p:nvGrpSpPr>
            <p:cNvPr id="22" name="Group 21"/>
            <p:cNvGrpSpPr/>
            <p:nvPr/>
          </p:nvGrpSpPr>
          <p:grpSpPr>
            <a:xfrm>
              <a:off x="3578496" y="2238580"/>
              <a:ext cx="1987008" cy="298051"/>
              <a:chOff x="1083324" y="122350"/>
              <a:chExt cx="1987008" cy="298051"/>
            </a:xfrm>
          </p:grpSpPr>
          <p:sp>
            <p:nvSpPr>
              <p:cNvPr id="24" name="Rectangle 23"/>
              <p:cNvSpPr/>
              <p:nvPr/>
            </p:nvSpPr>
            <p:spPr>
              <a:xfrm>
                <a:off x="1083324" y="122350"/>
                <a:ext cx="1987008" cy="2980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083324" y="122350"/>
                <a:ext cx="1987008" cy="2980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Mood Disorders</a:t>
                </a:r>
              </a:p>
            </p:txBody>
          </p:sp>
        </p:grpSp>
        <p:sp>
          <p:nvSpPr>
            <p:cNvPr id="23" name="Rectangle 22"/>
            <p:cNvSpPr/>
            <p:nvPr/>
          </p:nvSpPr>
          <p:spPr>
            <a:xfrm>
              <a:off x="3578496" y="2632411"/>
              <a:ext cx="1987008" cy="1987008"/>
            </a:xfrm>
            <a:prstGeom prst="rect">
              <a:avLst/>
            </a:prstGeom>
            <a:blipFill>
              <a:blip r:embed="rId6">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cxnSp>
        <p:nvCxnSpPr>
          <p:cNvPr id="30" name="Straight Connector 29"/>
          <p:cNvCxnSpPr/>
          <p:nvPr/>
        </p:nvCxnSpPr>
        <p:spPr>
          <a:xfrm>
            <a:off x="3061197" y="2090937"/>
            <a:ext cx="2686732"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946431" y="29363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23" idx="3"/>
          </p:cNvCxnSpPr>
          <p:nvPr/>
        </p:nvCxnSpPr>
        <p:spPr>
          <a:xfrm>
            <a:off x="3136474" y="5864496"/>
            <a:ext cx="2611455" cy="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333509" y="2936310"/>
            <a:ext cx="2010688" cy="196129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348122" y="3058247"/>
            <a:ext cx="2022528" cy="1828800"/>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6940356" y="3088710"/>
            <a:ext cx="0" cy="1435193"/>
          </a:xfrm>
          <a:prstGeom prst="line">
            <a:avLst/>
          </a:prstGeom>
          <a:ln w="1270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6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78477" y="3333107"/>
            <a:ext cx="1210110" cy="1401830"/>
            <a:chOff x="3815832" y="2536926"/>
            <a:chExt cx="1512335" cy="1784147"/>
          </a:xfrm>
        </p:grpSpPr>
        <p:grpSp>
          <p:nvGrpSpPr>
            <p:cNvPr id="8" name="Group 7"/>
            <p:cNvGrpSpPr/>
            <p:nvPr/>
          </p:nvGrpSpPr>
          <p:grpSpPr>
            <a:xfrm>
              <a:off x="3815832" y="2536926"/>
              <a:ext cx="1512335" cy="226850"/>
              <a:chOff x="3162106" y="34947"/>
              <a:chExt cx="1512335" cy="226850"/>
            </a:xfrm>
          </p:grpSpPr>
          <p:sp>
            <p:nvSpPr>
              <p:cNvPr id="11" name="Rectangle 10"/>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Pain Disorders</a:t>
                </a:r>
              </a:p>
            </p:txBody>
          </p:sp>
        </p:grpSp>
        <p:sp>
          <p:nvSpPr>
            <p:cNvPr id="10" name="Rectangle 9"/>
            <p:cNvSpPr/>
            <p:nvPr/>
          </p:nvSpPr>
          <p:spPr>
            <a:xfrm>
              <a:off x="3815832" y="2808738"/>
              <a:ext cx="1512335" cy="1512335"/>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6" name="Group 5"/>
          <p:cNvGrpSpPr/>
          <p:nvPr/>
        </p:nvGrpSpPr>
        <p:grpSpPr>
          <a:xfrm>
            <a:off x="1351409" y="1541148"/>
            <a:ext cx="1190043" cy="1099575"/>
            <a:chOff x="3815832" y="2536926"/>
            <a:chExt cx="1512335" cy="1784147"/>
          </a:xfrm>
        </p:grpSpPr>
        <p:grpSp>
          <p:nvGrpSpPr>
            <p:cNvPr id="13" name="Group 12"/>
            <p:cNvGrpSpPr/>
            <p:nvPr/>
          </p:nvGrpSpPr>
          <p:grpSpPr>
            <a:xfrm>
              <a:off x="3815832" y="2536926"/>
              <a:ext cx="1512335" cy="226850"/>
              <a:chOff x="3162106" y="34947"/>
              <a:chExt cx="1512335" cy="226850"/>
            </a:xfrm>
          </p:grpSpPr>
          <p:sp>
            <p:nvSpPr>
              <p:cNvPr id="15" name="Rectangle 14"/>
              <p:cNvSpPr/>
              <p:nvPr/>
            </p:nvSpPr>
            <p:spPr>
              <a:xfrm>
                <a:off x="3162106" y="34947"/>
                <a:ext cx="1512335" cy="22685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15"/>
              <p:cNvSpPr/>
              <p:nvPr/>
            </p:nvSpPr>
            <p:spPr>
              <a:xfrm>
                <a:off x="3162106" y="34947"/>
                <a:ext cx="1512335" cy="2268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45720" rIns="45720" bIns="0" numCol="1" spcCol="1270" anchor="b" anchorCtr="0">
                <a:noAutofit/>
              </a:bodyPr>
              <a:lstStyle/>
              <a:p>
                <a:pPr lvl="0" algn="l" defTabSz="533400">
                  <a:lnSpc>
                    <a:spcPct val="90000"/>
                  </a:lnSpc>
                  <a:spcBef>
                    <a:spcPct val="0"/>
                  </a:spcBef>
                  <a:spcAft>
                    <a:spcPct val="35000"/>
                  </a:spcAft>
                </a:pPr>
                <a:r>
                  <a:rPr lang="en-US" sz="1600" kern="1200" dirty="0"/>
                  <a:t>Sleep Disorders</a:t>
                </a:r>
              </a:p>
            </p:txBody>
          </p:sp>
        </p:grpSp>
        <p:sp>
          <p:nvSpPr>
            <p:cNvPr id="14" name="Rectangle 13"/>
            <p:cNvSpPr/>
            <p:nvPr/>
          </p:nvSpPr>
          <p:spPr>
            <a:xfrm>
              <a:off x="3815832" y="2808738"/>
              <a:ext cx="1512335" cy="1512335"/>
            </a:xfrm>
            <a:prstGeom prst="rect">
              <a:avLst/>
            </a:prstGeom>
            <a:blipFill>
              <a:blip r:embed="rId4">
                <a:extLst>
                  <a:ext uri="{28A0092B-C50C-407E-A947-70E740481C1C}">
                    <a14:useLocalDpi xmlns:a14="http://schemas.microsoft.com/office/drawing/2010/main" val="0"/>
                  </a:ext>
                </a:extLst>
              </a:blip>
              <a:srcRect/>
              <a:stretch>
                <a:fillRect t="-5000" b="-5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1" name="Group 20"/>
          <p:cNvGrpSpPr/>
          <p:nvPr/>
        </p:nvGrpSpPr>
        <p:grpSpPr>
          <a:xfrm>
            <a:off x="5747929" y="1541149"/>
            <a:ext cx="1077827" cy="1099575"/>
            <a:chOff x="3586257" y="2266089"/>
            <a:chExt cx="1971485" cy="2325821"/>
          </a:xfrm>
        </p:grpSpPr>
        <p:grpSp>
          <p:nvGrpSpPr>
            <p:cNvPr id="17" name="Group 16"/>
            <p:cNvGrpSpPr/>
            <p:nvPr/>
          </p:nvGrpSpPr>
          <p:grpSpPr>
            <a:xfrm>
              <a:off x="3586257" y="2266089"/>
              <a:ext cx="1971485" cy="295722"/>
              <a:chOff x="2181029" y="149859"/>
              <a:chExt cx="1971485" cy="295722"/>
            </a:xfrm>
          </p:grpSpPr>
          <p:sp>
            <p:nvSpPr>
              <p:cNvPr id="19" name="Rectangle 18"/>
              <p:cNvSpPr/>
              <p:nvPr/>
            </p:nvSpPr>
            <p:spPr>
              <a:xfrm>
                <a:off x="2181029" y="149859"/>
                <a:ext cx="1971485" cy="29572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2181029" y="149859"/>
                <a:ext cx="1971485" cy="29572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Cognitive Symptoms</a:t>
                </a:r>
              </a:p>
            </p:txBody>
          </p:sp>
        </p:grpSp>
        <p:sp>
          <p:nvSpPr>
            <p:cNvPr id="18" name="Rectangle 17"/>
            <p:cNvSpPr/>
            <p:nvPr/>
          </p:nvSpPr>
          <p:spPr>
            <a:xfrm>
              <a:off x="3586257" y="2620425"/>
              <a:ext cx="1971485" cy="1971485"/>
            </a:xfrm>
            <a:prstGeom prst="rect">
              <a:avLst/>
            </a:prstGeom>
            <a:blipFill>
              <a:blip r:embed="rId5">
                <a:extLst>
                  <a:ext uri="{28A0092B-C50C-407E-A947-70E740481C1C}">
                    <a14:useLocalDpi xmlns:a14="http://schemas.microsoft.com/office/drawing/2010/main" val="0"/>
                  </a:ext>
                </a:extLst>
              </a:blip>
              <a:srcRect/>
              <a:stretch>
                <a:fillRect t="-6000" b="-6000"/>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grpSp>
        <p:nvGrpSpPr>
          <p:cNvPr id="26" name="Group 25"/>
          <p:cNvGrpSpPr/>
          <p:nvPr/>
        </p:nvGrpSpPr>
        <p:grpSpPr>
          <a:xfrm>
            <a:off x="1074188" y="3333107"/>
            <a:ext cx="3238207" cy="3419235"/>
            <a:chOff x="3578496" y="2238580"/>
            <a:chExt cx="1987008" cy="2380839"/>
          </a:xfrm>
        </p:grpSpPr>
        <p:grpSp>
          <p:nvGrpSpPr>
            <p:cNvPr id="22" name="Group 21"/>
            <p:cNvGrpSpPr/>
            <p:nvPr/>
          </p:nvGrpSpPr>
          <p:grpSpPr>
            <a:xfrm>
              <a:off x="3578496" y="2238580"/>
              <a:ext cx="1987008" cy="298051"/>
              <a:chOff x="1083324" y="122350"/>
              <a:chExt cx="1987008" cy="298051"/>
            </a:xfrm>
          </p:grpSpPr>
          <p:sp>
            <p:nvSpPr>
              <p:cNvPr id="24" name="Rectangle 23"/>
              <p:cNvSpPr/>
              <p:nvPr/>
            </p:nvSpPr>
            <p:spPr>
              <a:xfrm>
                <a:off x="1083324" y="122350"/>
                <a:ext cx="1987008" cy="2980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1083324" y="122350"/>
                <a:ext cx="1987008" cy="2980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60960" rIns="60960" bIns="0" numCol="1" spcCol="1270" anchor="b" anchorCtr="0">
                <a:noAutofit/>
              </a:bodyPr>
              <a:lstStyle/>
              <a:p>
                <a:pPr lvl="0" algn="l" defTabSz="711200">
                  <a:lnSpc>
                    <a:spcPct val="90000"/>
                  </a:lnSpc>
                  <a:spcBef>
                    <a:spcPct val="0"/>
                  </a:spcBef>
                  <a:spcAft>
                    <a:spcPct val="35000"/>
                  </a:spcAft>
                </a:pPr>
                <a:r>
                  <a:rPr lang="en-US" sz="1600" kern="1200" dirty="0"/>
                  <a:t>Mood Disorders</a:t>
                </a:r>
              </a:p>
            </p:txBody>
          </p:sp>
        </p:grpSp>
        <p:sp>
          <p:nvSpPr>
            <p:cNvPr id="23" name="Rectangle 22"/>
            <p:cNvSpPr/>
            <p:nvPr/>
          </p:nvSpPr>
          <p:spPr>
            <a:xfrm>
              <a:off x="3578496" y="2632411"/>
              <a:ext cx="1987008" cy="1987008"/>
            </a:xfrm>
            <a:prstGeom prst="rect">
              <a:avLst/>
            </a:prstGeom>
            <a:blipFill>
              <a:blip r:embed="rId6">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grpSp>
      <p:cxnSp>
        <p:nvCxnSpPr>
          <p:cNvPr id="30" name="Straight Connector 29"/>
          <p:cNvCxnSpPr/>
          <p:nvPr/>
        </p:nvCxnSpPr>
        <p:spPr>
          <a:xfrm>
            <a:off x="3061197" y="2090937"/>
            <a:ext cx="2686732" cy="0"/>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1946431" y="2936311"/>
            <a:ext cx="0" cy="575035"/>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312395" y="4371503"/>
            <a:ext cx="1360257" cy="0"/>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4312395" y="2640724"/>
            <a:ext cx="1360257" cy="1120428"/>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550504" y="2640723"/>
            <a:ext cx="1122148" cy="1120429"/>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384771" y="2801193"/>
            <a:ext cx="0" cy="575035"/>
          </a:xfrm>
          <a:prstGeom prst="line">
            <a:avLst/>
          </a:prstGeom>
          <a:ln w="25400">
            <a:solidFill>
              <a:schemeClr val="tx1"/>
            </a:solidFill>
            <a:headEnd type="triangle" w="lg"/>
            <a:tailEnd type="triangle" w="lg"/>
          </a:ln>
        </p:spPr>
        <p:style>
          <a:lnRef idx="2">
            <a:schemeClr val="accent1"/>
          </a:lnRef>
          <a:fillRef idx="0">
            <a:schemeClr val="accent1"/>
          </a:fillRef>
          <a:effectRef idx="1">
            <a:schemeClr val="accent1"/>
          </a:effectRef>
          <a:fontRef idx="minor">
            <a:schemeClr val="tx1"/>
          </a:fontRef>
        </p:style>
      </p:cxnSp>
      <p:sp>
        <p:nvSpPr>
          <p:cNvPr id="38" name="Content Placeholder 2"/>
          <p:cNvSpPr>
            <a:spLocks noGrp="1"/>
          </p:cNvSpPr>
          <p:nvPr>
            <p:ph idx="1"/>
          </p:nvPr>
        </p:nvSpPr>
        <p:spPr>
          <a:xfrm>
            <a:off x="435704" y="1283692"/>
            <a:ext cx="8229600" cy="4525963"/>
          </a:xfrm>
        </p:spPr>
        <p:txBody>
          <a:bodyPr>
            <a:normAutofit fontScale="92500" lnSpcReduction="10000"/>
          </a:bodyPr>
          <a:lstStyle/>
          <a:p>
            <a:r>
              <a:rPr lang="en-US" dirty="0"/>
              <a:t>Symptom Treatment Hierarchy </a:t>
            </a:r>
          </a:p>
          <a:p>
            <a:pPr lvl="1"/>
            <a:r>
              <a:rPr lang="en-US" dirty="0"/>
              <a:t>Primary Symptoms (address early)</a:t>
            </a:r>
          </a:p>
          <a:p>
            <a:pPr lvl="2"/>
            <a:r>
              <a:rPr lang="en-US" dirty="0"/>
              <a:t>Mood disorder/irritability</a:t>
            </a:r>
          </a:p>
          <a:p>
            <a:pPr lvl="2"/>
            <a:r>
              <a:rPr lang="en-US" dirty="0"/>
              <a:t>Sleep disorder</a:t>
            </a:r>
          </a:p>
          <a:p>
            <a:pPr lvl="2"/>
            <a:r>
              <a:rPr lang="en-US" dirty="0"/>
              <a:t>Headache</a:t>
            </a:r>
          </a:p>
          <a:p>
            <a:pPr lvl="1"/>
            <a:r>
              <a:rPr lang="en-US" dirty="0"/>
              <a:t>Secondary Symptoms (address after above)</a:t>
            </a:r>
          </a:p>
          <a:p>
            <a:pPr lvl="2"/>
            <a:r>
              <a:rPr lang="en-US" dirty="0"/>
              <a:t>Balance</a:t>
            </a:r>
          </a:p>
          <a:p>
            <a:pPr lvl="2"/>
            <a:r>
              <a:rPr lang="en-US" dirty="0"/>
              <a:t>Dizziness/vertigo</a:t>
            </a:r>
          </a:p>
          <a:p>
            <a:pPr lvl="2"/>
            <a:r>
              <a:rPr lang="en-US" dirty="0"/>
              <a:t>Cognitive impairment</a:t>
            </a:r>
          </a:p>
          <a:p>
            <a:pPr lvl="2"/>
            <a:r>
              <a:rPr lang="en-US" dirty="0"/>
              <a:t>Fatigue</a:t>
            </a:r>
          </a:p>
          <a:p>
            <a:pPr lvl="2"/>
            <a:r>
              <a:rPr lang="en-US" dirty="0"/>
              <a:t>Tinnitus/noise intolerance</a:t>
            </a:r>
          </a:p>
        </p:txBody>
      </p:sp>
      <p:pic>
        <p:nvPicPr>
          <p:cNvPr id="39" name="Picture 38" descr="good dogs:bad dogs.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19984"/>
            <a:ext cx="9144000" cy="2720340"/>
          </a:xfrm>
          <a:prstGeom prst="rect">
            <a:avLst/>
          </a:prstGeom>
        </p:spPr>
      </p:pic>
    </p:spTree>
    <p:extLst>
      <p:ext uri="{BB962C8B-B14F-4D97-AF65-F5344CB8AC3E}">
        <p14:creationId xmlns:p14="http://schemas.microsoft.com/office/powerpoint/2010/main" val="32799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xEl>
                                              <p:pRg st="7" end="7"/>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xEl>
                                              <p:pRg st="8" end="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xEl>
                                              <p:pRg st="9" end="9"/>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38">
                                            <p:txEl>
                                              <p:pRg st="0" end="0"/>
                                            </p:txEl>
                                          </p:spTgt>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38">
                                            <p:txEl>
                                              <p:pRg st="1" end="1"/>
                                            </p:txEl>
                                          </p:spTgt>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38">
                                            <p:txEl>
                                              <p:pRg st="2" end="2"/>
                                            </p:txEl>
                                          </p:spTgt>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38">
                                            <p:txEl>
                                              <p:pRg st="3" end="3"/>
                                            </p:txEl>
                                          </p:spTgt>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8">
                                            <p:txEl>
                                              <p:pRg st="4" end="4"/>
                                            </p:txEl>
                                          </p:spTgt>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38">
                                            <p:txEl>
                                              <p:pRg st="5" end="5"/>
                                            </p:txEl>
                                          </p:spTgt>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38">
                                            <p:txEl>
                                              <p:pRg st="6" end="6"/>
                                            </p:txEl>
                                          </p:spTgt>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38">
                                            <p:txEl>
                                              <p:pRg st="7" end="7"/>
                                            </p:txEl>
                                          </p:spTgt>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38">
                                            <p:txEl>
                                              <p:pRg st="8" end="8"/>
                                            </p:txEl>
                                          </p:spTgt>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8">
                                            <p:txEl>
                                              <p:pRg st="9" end="9"/>
                                            </p:txEl>
                                          </p:spTgt>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38">
                                            <p:txEl>
                                              <p:pRg st="10" end="10"/>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xit" presetSubtype="0" fill="hold" nodeType="withEffect">
                                  <p:stCondLst>
                                    <p:cond delay="0"/>
                                  </p:stCondLst>
                                  <p:childTnLst>
                                    <p:set>
                                      <p:cBhvr>
                                        <p:cTn id="84"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8"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600200"/>
            <a:ext cx="8229600" cy="4525963"/>
          </a:xfrm>
        </p:spPr>
        <p:txBody>
          <a:bodyPr>
            <a:normAutofit fontScale="92500" lnSpcReduction="20000"/>
          </a:bodyPr>
          <a:lstStyle/>
          <a:p>
            <a:r>
              <a:rPr lang="en-US" dirty="0"/>
              <a:t>Structured interview or standardized questionnaires with supplemental questions</a:t>
            </a:r>
          </a:p>
          <a:p>
            <a:endParaRPr lang="en-US" dirty="0"/>
          </a:p>
          <a:p>
            <a:r>
              <a:rPr lang="en-US" dirty="0"/>
              <a:t>Medical work up- Consider cardiorespiratory disease, stroke, MS, metabolic, or substance use disorders that co-exist with depression/anxiety/PTS</a:t>
            </a:r>
          </a:p>
          <a:p>
            <a:pPr lvl="1"/>
            <a:r>
              <a:rPr lang="en-US" dirty="0"/>
              <a:t> CBC-d, electrolyte panel, Ur/Cr, TSH, B12, FG </a:t>
            </a:r>
          </a:p>
          <a:p>
            <a:pPr marL="457200" lvl="1" indent="0">
              <a:buNone/>
            </a:pPr>
            <a:endParaRPr lang="en-US" dirty="0"/>
          </a:p>
          <a:p>
            <a:r>
              <a:rPr lang="en-US" dirty="0"/>
              <a:t>Diagnosis</a:t>
            </a:r>
          </a:p>
        </p:txBody>
      </p:sp>
      <p:sp>
        <p:nvSpPr>
          <p:cNvPr id="2" name="Title 1"/>
          <p:cNvSpPr>
            <a:spLocks noGrp="1"/>
          </p:cNvSpPr>
          <p:nvPr>
            <p:ph type="title"/>
          </p:nvPr>
        </p:nvSpPr>
        <p:spPr/>
        <p:txBody>
          <a:bodyPr/>
          <a:lstStyle/>
          <a:p>
            <a:r>
              <a:rPr lang="en-US" dirty="0"/>
              <a:t>Assessment</a:t>
            </a:r>
          </a:p>
        </p:txBody>
      </p:sp>
      <p:pic>
        <p:nvPicPr>
          <p:cNvPr id="7" name="Picture 6"/>
          <p:cNvPicPr>
            <a:picLocks noChangeAspect="1"/>
          </p:cNvPicPr>
          <p:nvPr/>
        </p:nvPicPr>
        <p:blipFill>
          <a:blip r:embed="rId3"/>
          <a:stretch>
            <a:fillRect/>
          </a:stretch>
        </p:blipFill>
        <p:spPr>
          <a:xfrm>
            <a:off x="771447" y="1417638"/>
            <a:ext cx="3859640" cy="4090155"/>
          </a:xfrm>
          <a:prstGeom prst="rect">
            <a:avLst/>
          </a:prstGeom>
        </p:spPr>
      </p:pic>
      <p:pic>
        <p:nvPicPr>
          <p:cNvPr id="9" name="Picture 8"/>
          <p:cNvPicPr>
            <a:picLocks noChangeAspect="1"/>
          </p:cNvPicPr>
          <p:nvPr/>
        </p:nvPicPr>
        <p:blipFill>
          <a:blip r:embed="rId4"/>
          <a:stretch>
            <a:fillRect/>
          </a:stretch>
        </p:blipFill>
        <p:spPr>
          <a:xfrm>
            <a:off x="2527880" y="2157095"/>
            <a:ext cx="3554840" cy="3201530"/>
          </a:xfrm>
          <a:prstGeom prst="rect">
            <a:avLst/>
          </a:prstGeom>
        </p:spPr>
      </p:pic>
      <p:pic>
        <p:nvPicPr>
          <p:cNvPr id="11" name="Picture 10"/>
          <p:cNvPicPr>
            <a:picLocks noChangeAspect="1"/>
          </p:cNvPicPr>
          <p:nvPr/>
        </p:nvPicPr>
        <p:blipFill>
          <a:blip r:embed="rId5"/>
          <a:stretch>
            <a:fillRect/>
          </a:stretch>
        </p:blipFill>
        <p:spPr>
          <a:xfrm>
            <a:off x="3987931" y="2899177"/>
            <a:ext cx="3136535" cy="2847453"/>
          </a:xfrm>
          <a:prstGeom prst="rect">
            <a:avLst/>
          </a:prstGeom>
        </p:spPr>
      </p:pic>
    </p:spTree>
    <p:extLst>
      <p:ext uri="{BB962C8B-B14F-4D97-AF65-F5344CB8AC3E}">
        <p14:creationId xmlns:p14="http://schemas.microsoft.com/office/powerpoint/2010/main" val="358619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0000" lnSpcReduction="20000"/>
          </a:bodyPr>
          <a:lstStyle/>
          <a:p>
            <a:r>
              <a:rPr lang="en-US" dirty="0"/>
              <a:t>Indicated if symptoms cause distress and negatively affect function or quality of life.</a:t>
            </a:r>
          </a:p>
          <a:p>
            <a:pPr marL="0" indent="0">
              <a:buNone/>
            </a:pPr>
            <a:endParaRPr lang="en-US" dirty="0"/>
          </a:p>
          <a:p>
            <a:r>
              <a:rPr lang="en-US" dirty="0"/>
              <a:t>Treat early to avoid symptoms becoming entrenched</a:t>
            </a:r>
          </a:p>
          <a:p>
            <a:pPr marL="0" indent="0">
              <a:buNone/>
            </a:pPr>
            <a:endParaRPr lang="en-US" dirty="0"/>
          </a:p>
          <a:p>
            <a:r>
              <a:rPr lang="en-US" dirty="0"/>
              <a:t>Medical issues to be managed concurrently</a:t>
            </a:r>
          </a:p>
          <a:p>
            <a:endParaRPr lang="en-US" dirty="0"/>
          </a:p>
          <a:p>
            <a:r>
              <a:rPr lang="en-US" dirty="0"/>
              <a:t>Education: </a:t>
            </a:r>
          </a:p>
          <a:p>
            <a:pPr lvl="1"/>
            <a:r>
              <a:rPr lang="en-US" dirty="0"/>
              <a:t>Expected outcome (nearly all improve!)</a:t>
            </a:r>
          </a:p>
          <a:p>
            <a:pPr lvl="1"/>
            <a:r>
              <a:rPr lang="en-US" dirty="0"/>
              <a:t>Family support/involvement may be helpful</a:t>
            </a:r>
          </a:p>
          <a:p>
            <a:pPr lvl="1"/>
            <a:r>
              <a:rPr lang="en-US" dirty="0"/>
              <a:t>Regular light (low impact) exercise</a:t>
            </a:r>
          </a:p>
          <a:p>
            <a:pPr lvl="1"/>
            <a:r>
              <a:rPr lang="en-US" dirty="0"/>
              <a:t>Balanced meals</a:t>
            </a:r>
          </a:p>
          <a:p>
            <a:pPr lvl="1"/>
            <a:r>
              <a:rPr lang="en-US" dirty="0"/>
              <a:t>Routine</a:t>
            </a:r>
          </a:p>
          <a:p>
            <a:pPr lvl="1"/>
            <a:r>
              <a:rPr lang="en-US" dirty="0"/>
              <a:t>Seek social support</a:t>
            </a:r>
          </a:p>
        </p:txBody>
      </p:sp>
      <p:sp>
        <p:nvSpPr>
          <p:cNvPr id="5" name="Content Placeholder 2"/>
          <p:cNvSpPr txBox="1">
            <a:spLocks/>
          </p:cNvSpPr>
          <p:nvPr/>
        </p:nvSpPr>
        <p:spPr>
          <a:xfrm>
            <a:off x="457205" y="1583223"/>
            <a:ext cx="8229600" cy="544036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Non-</a:t>
            </a:r>
            <a:r>
              <a:rPr lang="en-US" sz="2000" dirty="0" err="1"/>
              <a:t>pharmocologic</a:t>
            </a:r>
            <a:r>
              <a:rPr lang="en-US" sz="2000" dirty="0"/>
              <a:t>:</a:t>
            </a:r>
          </a:p>
          <a:p>
            <a:pPr lvl="1"/>
            <a:r>
              <a:rPr lang="en-US" sz="2000" dirty="0"/>
              <a:t>CBT (evidence in mood disorders in TBI </a:t>
            </a:r>
            <a:r>
              <a:rPr lang="en-US" sz="2000" dirty="0" err="1"/>
              <a:t>inc</a:t>
            </a:r>
            <a:r>
              <a:rPr lang="en-US" sz="2000" dirty="0"/>
              <a:t> anxiety, depression, insomnia, chronic pain)</a:t>
            </a:r>
          </a:p>
          <a:p>
            <a:endParaRPr lang="en-US" sz="2000" dirty="0"/>
          </a:p>
          <a:p>
            <a:r>
              <a:rPr lang="en-US" sz="2000" dirty="0"/>
              <a:t>Pharmacologic:</a:t>
            </a:r>
          </a:p>
          <a:p>
            <a:pPr lvl="1"/>
            <a:r>
              <a:rPr lang="en-US" sz="2000" dirty="0"/>
              <a:t>SSRIs are first line (Citalopram and sertraline have evidence in TBI) for depression, reduce anxiety, irritability, possibly improve cognition, somatic symptoms, psychosocial function</a:t>
            </a:r>
          </a:p>
          <a:p>
            <a:endParaRPr lang="en-US" sz="2000" dirty="0"/>
          </a:p>
          <a:p>
            <a:r>
              <a:rPr lang="en-US" sz="2000" dirty="0"/>
              <a:t>No specific studies for treatment of PTSD symptoms in </a:t>
            </a:r>
            <a:r>
              <a:rPr lang="en-US" sz="2000" dirty="0" err="1"/>
              <a:t>mTBI</a:t>
            </a:r>
            <a:r>
              <a:rPr lang="en-US" sz="2000" dirty="0"/>
              <a:t> literature</a:t>
            </a:r>
          </a:p>
          <a:p>
            <a:pPr lvl="1"/>
            <a:r>
              <a:rPr lang="en-US" sz="2000" dirty="0"/>
              <a:t>In general PTSD literature, sertraline, paroxetine, venlafaxine.</a:t>
            </a:r>
          </a:p>
          <a:p>
            <a:pPr lvl="1"/>
            <a:endParaRPr lang="en-US" sz="2000" dirty="0"/>
          </a:p>
          <a:p>
            <a:r>
              <a:rPr lang="en-US" sz="2000" dirty="0"/>
              <a:t>Warn </a:t>
            </a:r>
            <a:r>
              <a:rPr lang="en-US" sz="2000" dirty="0" err="1"/>
              <a:t>pt</a:t>
            </a:r>
            <a:r>
              <a:rPr lang="en-US" sz="2000" dirty="0"/>
              <a:t> about side effects, patients tend to be very sensitive</a:t>
            </a:r>
          </a:p>
          <a:p>
            <a:endParaRPr lang="en-US" sz="2000" dirty="0"/>
          </a:p>
          <a:p>
            <a:r>
              <a:rPr lang="en-US" sz="2000" dirty="0"/>
              <a:t>Be wary of risk of post traumatic seizures. 1.5x (mild) increased risk</a:t>
            </a:r>
          </a:p>
        </p:txBody>
      </p:sp>
    </p:spTree>
    <p:extLst>
      <p:ext uri="{BB962C8B-B14F-4D97-AF65-F5344CB8AC3E}">
        <p14:creationId xmlns:p14="http://schemas.microsoft.com/office/powerpoint/2010/main" val="162799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1287</TotalTime>
  <Words>3670</Words>
  <Application>Microsoft Office PowerPoint</Application>
  <PresentationFormat>On-screen Show (4:3)</PresentationFormat>
  <Paragraphs>239</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Mental Health Management After Concussion</vt:lpstr>
      <vt:lpstr>M. Deprezi</vt:lpstr>
      <vt:lpstr>PowerPoint Presentation</vt:lpstr>
      <vt:lpstr>PowerPoint Presentation</vt:lpstr>
      <vt:lpstr>PowerPoint Presentation</vt:lpstr>
      <vt:lpstr>PowerPoint Presentation</vt:lpstr>
      <vt:lpstr>PowerPoint Presentation</vt:lpstr>
      <vt:lpstr>Assessment</vt:lpstr>
      <vt:lpstr>Management</vt:lpstr>
      <vt:lpstr>PowerPoint Presentation</vt:lpstr>
      <vt:lpstr>Conclusion</vt:lpstr>
      <vt:lpstr>PowerPoint Presentation</vt:lpstr>
      <vt:lpstr>L’Exhaustio Lutharges</vt:lpstr>
      <vt:lpstr>Fatigue After Concussion: Epidemiology</vt:lpstr>
      <vt:lpstr>Fatigue After Concussion: Assessment</vt:lpstr>
      <vt:lpstr>Fatigue After Concussion: Assessment</vt:lpstr>
      <vt:lpstr>Fatigue after Concussion: Management</vt:lpstr>
      <vt:lpstr>Fatigue after Concussion: Pharmacologic Management</vt:lpstr>
      <vt:lpstr>Conclusion</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Management of Concussion</dc:title>
  <dc:creator>Ross Davidson</dc:creator>
  <cp:lastModifiedBy>bobbi Marcy</cp:lastModifiedBy>
  <cp:revision>18</cp:revision>
  <dcterms:created xsi:type="dcterms:W3CDTF">2018-09-25T19:00:45Z</dcterms:created>
  <dcterms:modified xsi:type="dcterms:W3CDTF">2018-09-27T17:46:21Z</dcterms:modified>
</cp:coreProperties>
</file>