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57" r:id="rId4"/>
    <p:sldId id="383" r:id="rId5"/>
    <p:sldId id="260" r:id="rId6"/>
    <p:sldId id="381" r:id="rId7"/>
    <p:sldId id="376" r:id="rId8"/>
    <p:sldId id="259" r:id="rId9"/>
    <p:sldId id="258" r:id="rId10"/>
    <p:sldId id="263" r:id="rId11"/>
    <p:sldId id="285" r:id="rId12"/>
    <p:sldId id="264" r:id="rId13"/>
    <p:sldId id="374" r:id="rId14"/>
    <p:sldId id="375" r:id="rId15"/>
    <p:sldId id="380" r:id="rId16"/>
    <p:sldId id="287" r:id="rId17"/>
    <p:sldId id="378" r:id="rId18"/>
    <p:sldId id="297" r:id="rId19"/>
    <p:sldId id="273" r:id="rId20"/>
    <p:sldId id="274" r:id="rId21"/>
    <p:sldId id="382" r:id="rId22"/>
    <p:sldId id="377" r:id="rId23"/>
    <p:sldId id="340" r:id="rId24"/>
    <p:sldId id="385" r:id="rId25"/>
    <p:sldId id="3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3966"/>
  </p:normalViewPr>
  <p:slideViewPr>
    <p:cSldViewPr snapToGrid="0" snapToObjects="1">
      <p:cViewPr varScale="1">
        <p:scale>
          <a:sx n="101" d="100"/>
          <a:sy n="101" d="100"/>
        </p:scale>
        <p:origin x="21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9F5E0-77CB-7341-8075-1F39522A8D77}" type="doc">
      <dgm:prSet loTypeId="urn:microsoft.com/office/officeart/2005/8/layout/hChevron3" loCatId="pyramid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B56CDC33-FACF-FD44-A90D-3C761BEE8420}">
      <dgm:prSet/>
      <dgm:spPr/>
      <dgm:t>
        <a:bodyPr/>
        <a:lstStyle/>
        <a:p>
          <a:r>
            <a:rPr lang="en-US" dirty="0"/>
            <a:t>1 in 4 adults have NAFLD</a:t>
          </a:r>
          <a:endParaRPr lang="en-CA" dirty="0"/>
        </a:p>
      </dgm:t>
    </dgm:pt>
    <dgm:pt modelId="{678456E6-CDB9-AA42-B4A4-E4A3F9716E95}" type="parTrans" cxnId="{BD7C3CEE-56F4-D44B-9558-62A66380F8D9}">
      <dgm:prSet/>
      <dgm:spPr/>
      <dgm:t>
        <a:bodyPr/>
        <a:lstStyle/>
        <a:p>
          <a:endParaRPr lang="en-US"/>
        </a:p>
      </dgm:t>
    </dgm:pt>
    <dgm:pt modelId="{84D14756-70C3-AE4C-B175-4CA7F83BAAEC}" type="sibTrans" cxnId="{BD7C3CEE-56F4-D44B-9558-62A66380F8D9}">
      <dgm:prSet/>
      <dgm:spPr/>
      <dgm:t>
        <a:bodyPr/>
        <a:lstStyle/>
        <a:p>
          <a:endParaRPr lang="en-US"/>
        </a:p>
      </dgm:t>
    </dgm:pt>
    <dgm:pt modelId="{A4C87E62-30FE-3A44-B07F-ED8EB46F31F6}">
      <dgm:prSet/>
      <dgm:spPr/>
      <dgm:t>
        <a:bodyPr/>
        <a:lstStyle/>
        <a:p>
          <a:r>
            <a:rPr lang="en-US" dirty="0"/>
            <a:t>NASH 1.5-6.5% of the population </a:t>
          </a:r>
          <a:endParaRPr lang="en-CA" dirty="0"/>
        </a:p>
      </dgm:t>
    </dgm:pt>
    <dgm:pt modelId="{75D3F3C0-F145-9F4F-9031-E8DFB4867066}" type="parTrans" cxnId="{F29ED6A8-1E51-3848-AEBE-7C717883E87B}">
      <dgm:prSet/>
      <dgm:spPr/>
      <dgm:t>
        <a:bodyPr/>
        <a:lstStyle/>
        <a:p>
          <a:endParaRPr lang="en-US"/>
        </a:p>
      </dgm:t>
    </dgm:pt>
    <dgm:pt modelId="{2CB986C0-C980-854A-A79A-D5A35678F9AB}" type="sibTrans" cxnId="{F29ED6A8-1E51-3848-AEBE-7C717883E87B}">
      <dgm:prSet/>
      <dgm:spPr/>
      <dgm:t>
        <a:bodyPr/>
        <a:lstStyle/>
        <a:p>
          <a:endParaRPr lang="en-US"/>
        </a:p>
      </dgm:t>
    </dgm:pt>
    <dgm:pt modelId="{7D05250A-2DBB-BF43-990A-FEBF6D098B6F}">
      <dgm:prSet/>
      <dgm:spPr/>
      <dgm:t>
        <a:bodyPr/>
        <a:lstStyle/>
        <a:p>
          <a:r>
            <a:rPr lang="en-US"/>
            <a:t>&gt; 60 % in patients with Type 2 diabetics</a:t>
          </a:r>
          <a:endParaRPr lang="en-CA"/>
        </a:p>
      </dgm:t>
    </dgm:pt>
    <dgm:pt modelId="{9CCE56CB-CCA1-6F4F-9FB6-44DD43CBF555}" type="parTrans" cxnId="{2450BCEC-5E56-D141-BB63-812251F22C71}">
      <dgm:prSet/>
      <dgm:spPr/>
      <dgm:t>
        <a:bodyPr/>
        <a:lstStyle/>
        <a:p>
          <a:endParaRPr lang="en-US"/>
        </a:p>
      </dgm:t>
    </dgm:pt>
    <dgm:pt modelId="{E99180DB-9805-234C-973B-B748915E21CC}" type="sibTrans" cxnId="{2450BCEC-5E56-D141-BB63-812251F22C71}">
      <dgm:prSet/>
      <dgm:spPr/>
      <dgm:t>
        <a:bodyPr/>
        <a:lstStyle/>
        <a:p>
          <a:endParaRPr lang="en-US"/>
        </a:p>
      </dgm:t>
    </dgm:pt>
    <dgm:pt modelId="{02B1FFB5-5024-234C-BFFE-A9F6974BE011}">
      <dgm:prSet/>
      <dgm:spPr/>
      <dgm:t>
        <a:bodyPr/>
        <a:lstStyle/>
        <a:p>
          <a:r>
            <a:rPr lang="en-US"/>
            <a:t>Prevalance increase 63% from 2015-2030</a:t>
          </a:r>
          <a:endParaRPr lang="en-CA"/>
        </a:p>
      </dgm:t>
    </dgm:pt>
    <dgm:pt modelId="{F3C90DF1-49CC-1545-8B98-49A98937B3E1}" type="parTrans" cxnId="{F869EF48-D360-9342-B1A9-07E30F65AEDD}">
      <dgm:prSet/>
      <dgm:spPr/>
      <dgm:t>
        <a:bodyPr/>
        <a:lstStyle/>
        <a:p>
          <a:endParaRPr lang="en-US"/>
        </a:p>
      </dgm:t>
    </dgm:pt>
    <dgm:pt modelId="{78784621-98B5-4740-91AA-7B68118DDAB4}" type="sibTrans" cxnId="{F869EF48-D360-9342-B1A9-07E30F65AEDD}">
      <dgm:prSet/>
      <dgm:spPr/>
      <dgm:t>
        <a:bodyPr/>
        <a:lstStyle/>
        <a:p>
          <a:endParaRPr lang="en-US"/>
        </a:p>
      </dgm:t>
    </dgm:pt>
    <dgm:pt modelId="{7F4D1865-7A18-FE43-A4EC-D9F9660DD6D9}" type="pres">
      <dgm:prSet presAssocID="{BE59F5E0-77CB-7341-8075-1F39522A8D77}" presName="Name0" presStyleCnt="0">
        <dgm:presLayoutVars>
          <dgm:dir/>
          <dgm:resizeHandles val="exact"/>
        </dgm:presLayoutVars>
      </dgm:prSet>
      <dgm:spPr/>
    </dgm:pt>
    <dgm:pt modelId="{656B626E-5B1A-EA4B-B7F9-D1C16839315B}" type="pres">
      <dgm:prSet presAssocID="{B56CDC33-FACF-FD44-A90D-3C761BEE8420}" presName="parAndChTx" presStyleLbl="node1" presStyleIdx="0" presStyleCnt="3">
        <dgm:presLayoutVars>
          <dgm:bulletEnabled val="1"/>
        </dgm:presLayoutVars>
      </dgm:prSet>
      <dgm:spPr/>
    </dgm:pt>
    <dgm:pt modelId="{1E67771E-4A2B-A442-BD06-D838183EF020}" type="pres">
      <dgm:prSet presAssocID="{84D14756-70C3-AE4C-B175-4CA7F83BAAEC}" presName="parAndChSpace" presStyleCnt="0"/>
      <dgm:spPr/>
    </dgm:pt>
    <dgm:pt modelId="{6D0858F0-ABB1-A243-ABDB-C5AFC555E7E8}" type="pres">
      <dgm:prSet presAssocID="{7D05250A-2DBB-BF43-990A-FEBF6D098B6F}" presName="parAndChTx" presStyleLbl="node1" presStyleIdx="1" presStyleCnt="3">
        <dgm:presLayoutVars>
          <dgm:bulletEnabled val="1"/>
        </dgm:presLayoutVars>
      </dgm:prSet>
      <dgm:spPr/>
    </dgm:pt>
    <dgm:pt modelId="{A4D06AB4-2279-2747-A544-9FE48B7A567E}" type="pres">
      <dgm:prSet presAssocID="{E99180DB-9805-234C-973B-B748915E21CC}" presName="parAndChSpace" presStyleCnt="0"/>
      <dgm:spPr/>
    </dgm:pt>
    <dgm:pt modelId="{F8A63F9E-346D-B040-9123-1A83D1BB09C6}" type="pres">
      <dgm:prSet presAssocID="{02B1FFB5-5024-234C-BFFE-A9F6974BE011}" presName="parAndChTx" presStyleLbl="node1" presStyleIdx="2" presStyleCnt="3">
        <dgm:presLayoutVars>
          <dgm:bulletEnabled val="1"/>
        </dgm:presLayoutVars>
      </dgm:prSet>
      <dgm:spPr/>
    </dgm:pt>
  </dgm:ptLst>
  <dgm:cxnLst>
    <dgm:cxn modelId="{D5BCEC0D-DB39-0549-A55F-D348FB4FB33F}" type="presOf" srcId="{A4C87E62-30FE-3A44-B07F-ED8EB46F31F6}" destId="{656B626E-5B1A-EA4B-B7F9-D1C16839315B}" srcOrd="0" destOrd="1" presId="urn:microsoft.com/office/officeart/2005/8/layout/hChevron3"/>
    <dgm:cxn modelId="{89F7BA0E-4D17-2344-A6BA-446732C6E39F}" type="presOf" srcId="{7D05250A-2DBB-BF43-990A-FEBF6D098B6F}" destId="{6D0858F0-ABB1-A243-ABDB-C5AFC555E7E8}" srcOrd="0" destOrd="0" presId="urn:microsoft.com/office/officeart/2005/8/layout/hChevron3"/>
    <dgm:cxn modelId="{F869EF48-D360-9342-B1A9-07E30F65AEDD}" srcId="{BE59F5E0-77CB-7341-8075-1F39522A8D77}" destId="{02B1FFB5-5024-234C-BFFE-A9F6974BE011}" srcOrd="2" destOrd="0" parTransId="{F3C90DF1-49CC-1545-8B98-49A98937B3E1}" sibTransId="{78784621-98B5-4740-91AA-7B68118DDAB4}"/>
    <dgm:cxn modelId="{F77B334F-18B8-364D-99B9-A2D55E475FEB}" type="presOf" srcId="{02B1FFB5-5024-234C-BFFE-A9F6974BE011}" destId="{F8A63F9E-346D-B040-9123-1A83D1BB09C6}" srcOrd="0" destOrd="0" presId="urn:microsoft.com/office/officeart/2005/8/layout/hChevron3"/>
    <dgm:cxn modelId="{39693D50-7B79-B247-A9E9-EEDB70B8BF8D}" type="presOf" srcId="{BE59F5E0-77CB-7341-8075-1F39522A8D77}" destId="{7F4D1865-7A18-FE43-A4EC-D9F9660DD6D9}" srcOrd="0" destOrd="0" presId="urn:microsoft.com/office/officeart/2005/8/layout/hChevron3"/>
    <dgm:cxn modelId="{F29ED6A8-1E51-3848-AEBE-7C717883E87B}" srcId="{B56CDC33-FACF-FD44-A90D-3C761BEE8420}" destId="{A4C87E62-30FE-3A44-B07F-ED8EB46F31F6}" srcOrd="0" destOrd="0" parTransId="{75D3F3C0-F145-9F4F-9031-E8DFB4867066}" sibTransId="{2CB986C0-C980-854A-A79A-D5A35678F9AB}"/>
    <dgm:cxn modelId="{5A1784D8-09F8-2043-9437-FEE739B5E36B}" type="presOf" srcId="{B56CDC33-FACF-FD44-A90D-3C761BEE8420}" destId="{656B626E-5B1A-EA4B-B7F9-D1C16839315B}" srcOrd="0" destOrd="0" presId="urn:microsoft.com/office/officeart/2005/8/layout/hChevron3"/>
    <dgm:cxn modelId="{2450BCEC-5E56-D141-BB63-812251F22C71}" srcId="{BE59F5E0-77CB-7341-8075-1F39522A8D77}" destId="{7D05250A-2DBB-BF43-990A-FEBF6D098B6F}" srcOrd="1" destOrd="0" parTransId="{9CCE56CB-CCA1-6F4F-9FB6-44DD43CBF555}" sibTransId="{E99180DB-9805-234C-973B-B748915E21CC}"/>
    <dgm:cxn modelId="{BD7C3CEE-56F4-D44B-9558-62A66380F8D9}" srcId="{BE59F5E0-77CB-7341-8075-1F39522A8D77}" destId="{B56CDC33-FACF-FD44-A90D-3C761BEE8420}" srcOrd="0" destOrd="0" parTransId="{678456E6-CDB9-AA42-B4A4-E4A3F9716E95}" sibTransId="{84D14756-70C3-AE4C-B175-4CA7F83BAAEC}"/>
    <dgm:cxn modelId="{01FC392A-9BC6-F947-8427-BC679D5C8ED4}" type="presParOf" srcId="{7F4D1865-7A18-FE43-A4EC-D9F9660DD6D9}" destId="{656B626E-5B1A-EA4B-B7F9-D1C16839315B}" srcOrd="0" destOrd="0" presId="urn:microsoft.com/office/officeart/2005/8/layout/hChevron3"/>
    <dgm:cxn modelId="{4BD86ABA-385B-2142-837A-886839E0A5D0}" type="presParOf" srcId="{7F4D1865-7A18-FE43-A4EC-D9F9660DD6D9}" destId="{1E67771E-4A2B-A442-BD06-D838183EF020}" srcOrd="1" destOrd="0" presId="urn:microsoft.com/office/officeart/2005/8/layout/hChevron3"/>
    <dgm:cxn modelId="{8FF7686C-12D5-9841-94F8-748D8FBBE6D6}" type="presParOf" srcId="{7F4D1865-7A18-FE43-A4EC-D9F9660DD6D9}" destId="{6D0858F0-ABB1-A243-ABDB-C5AFC555E7E8}" srcOrd="2" destOrd="0" presId="urn:microsoft.com/office/officeart/2005/8/layout/hChevron3"/>
    <dgm:cxn modelId="{3985B31B-5E29-C746-B615-DC533C054113}" type="presParOf" srcId="{7F4D1865-7A18-FE43-A4EC-D9F9660DD6D9}" destId="{A4D06AB4-2279-2747-A544-9FE48B7A567E}" srcOrd="3" destOrd="0" presId="urn:microsoft.com/office/officeart/2005/8/layout/hChevron3"/>
    <dgm:cxn modelId="{029C6555-03F3-744F-B1DD-A4F662E770F6}" type="presParOf" srcId="{7F4D1865-7A18-FE43-A4EC-D9F9660DD6D9}" destId="{F8A63F9E-346D-B040-9123-1A83D1BB09C6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684656-EE12-1E49-9FE5-F569F59FDB59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C007803-9182-634E-B784-CA92F0309802}">
      <dgm:prSet/>
      <dgm:spPr/>
      <dgm:t>
        <a:bodyPr/>
        <a:lstStyle/>
        <a:p>
          <a:r>
            <a:rPr lang="en-US" dirty="0"/>
            <a:t>One stage of progression every 7-14 years</a:t>
          </a:r>
          <a:endParaRPr lang="en-CA" dirty="0"/>
        </a:p>
      </dgm:t>
    </dgm:pt>
    <dgm:pt modelId="{F940C94F-5B96-4345-9B37-9C1678BAB052}" type="parTrans" cxnId="{735A58F3-AD9C-2F49-BF64-BF9504911D7C}">
      <dgm:prSet/>
      <dgm:spPr/>
      <dgm:t>
        <a:bodyPr/>
        <a:lstStyle/>
        <a:p>
          <a:endParaRPr lang="en-US"/>
        </a:p>
      </dgm:t>
    </dgm:pt>
    <dgm:pt modelId="{5BFBC555-DAE3-6845-9834-EF1C16192F22}" type="sibTrans" cxnId="{735A58F3-AD9C-2F49-BF64-BF9504911D7C}">
      <dgm:prSet/>
      <dgm:spPr/>
      <dgm:t>
        <a:bodyPr/>
        <a:lstStyle/>
        <a:p>
          <a:endParaRPr lang="en-US"/>
        </a:p>
      </dgm:t>
    </dgm:pt>
    <dgm:pt modelId="{11800F82-3667-184C-B7F0-4D28002ADDAE}">
      <dgm:prSet/>
      <dgm:spPr/>
      <dgm:t>
        <a:bodyPr/>
        <a:lstStyle/>
        <a:p>
          <a:r>
            <a:rPr lang="en-US" dirty="0"/>
            <a:t>Older age</a:t>
          </a:r>
          <a:endParaRPr lang="en-CA" dirty="0"/>
        </a:p>
      </dgm:t>
    </dgm:pt>
    <dgm:pt modelId="{E69EC22B-D143-CC46-819C-73B32563242F}" type="parTrans" cxnId="{674B1612-1BAC-2147-925B-BC1E729665F8}">
      <dgm:prSet/>
      <dgm:spPr/>
      <dgm:t>
        <a:bodyPr/>
        <a:lstStyle/>
        <a:p>
          <a:endParaRPr lang="en-US"/>
        </a:p>
      </dgm:t>
    </dgm:pt>
    <dgm:pt modelId="{D88A7FA4-3EF2-D248-83E7-941AF750657E}" type="sibTrans" cxnId="{674B1612-1BAC-2147-925B-BC1E729665F8}">
      <dgm:prSet/>
      <dgm:spPr/>
      <dgm:t>
        <a:bodyPr/>
        <a:lstStyle/>
        <a:p>
          <a:endParaRPr lang="en-US"/>
        </a:p>
      </dgm:t>
    </dgm:pt>
    <dgm:pt modelId="{DF361EDF-30E0-7E4E-B8D7-9C9D5675FD59}">
      <dgm:prSet/>
      <dgm:spPr/>
      <dgm:t>
        <a:bodyPr/>
        <a:lstStyle/>
        <a:p>
          <a:r>
            <a:rPr lang="en-US"/>
            <a:t>Visceral adiposity</a:t>
          </a:r>
          <a:endParaRPr lang="en-CA"/>
        </a:p>
      </dgm:t>
    </dgm:pt>
    <dgm:pt modelId="{6BA587A4-C361-924B-AE0E-A0AB745388A4}" type="parTrans" cxnId="{DA1223EF-209C-DB4B-AAE7-C431F9CDD94F}">
      <dgm:prSet/>
      <dgm:spPr/>
      <dgm:t>
        <a:bodyPr/>
        <a:lstStyle/>
        <a:p>
          <a:endParaRPr lang="en-US"/>
        </a:p>
      </dgm:t>
    </dgm:pt>
    <dgm:pt modelId="{24F8EAA0-D734-4A41-8541-6EC04C159F4B}" type="sibTrans" cxnId="{DA1223EF-209C-DB4B-AAE7-C431F9CDD94F}">
      <dgm:prSet/>
      <dgm:spPr/>
      <dgm:t>
        <a:bodyPr/>
        <a:lstStyle/>
        <a:p>
          <a:endParaRPr lang="en-US"/>
        </a:p>
      </dgm:t>
    </dgm:pt>
    <dgm:pt modelId="{1B548860-9DE1-284A-A42B-8E9911F504E6}">
      <dgm:prSet/>
      <dgm:spPr/>
      <dgm:t>
        <a:bodyPr/>
        <a:lstStyle/>
        <a:p>
          <a:r>
            <a:rPr lang="en-US"/>
            <a:t>Type 2 diabetes</a:t>
          </a:r>
          <a:endParaRPr lang="en-CA"/>
        </a:p>
      </dgm:t>
    </dgm:pt>
    <dgm:pt modelId="{19EA0CDF-C01C-5D4A-8AEC-710299B38736}" type="parTrans" cxnId="{3AD3BD5D-088A-E54D-B32C-DF4DF0148D29}">
      <dgm:prSet/>
      <dgm:spPr/>
      <dgm:t>
        <a:bodyPr/>
        <a:lstStyle/>
        <a:p>
          <a:endParaRPr lang="en-US"/>
        </a:p>
      </dgm:t>
    </dgm:pt>
    <dgm:pt modelId="{69B39826-EC03-DB48-983D-6384D60D3AA8}" type="sibTrans" cxnId="{3AD3BD5D-088A-E54D-B32C-DF4DF0148D29}">
      <dgm:prSet/>
      <dgm:spPr/>
      <dgm:t>
        <a:bodyPr/>
        <a:lstStyle/>
        <a:p>
          <a:endParaRPr lang="en-US"/>
        </a:p>
      </dgm:t>
    </dgm:pt>
    <dgm:pt modelId="{4D8D1057-71D0-0542-B9FF-B97757535001}">
      <dgm:prSet/>
      <dgm:spPr/>
      <dgm:t>
        <a:bodyPr/>
        <a:lstStyle/>
        <a:p>
          <a:r>
            <a:rPr lang="en-US"/>
            <a:t>Hypertension</a:t>
          </a:r>
          <a:endParaRPr lang="en-CA"/>
        </a:p>
      </dgm:t>
    </dgm:pt>
    <dgm:pt modelId="{51C8B976-DCF9-E24F-8F4C-2CF65CA595E0}" type="parTrans" cxnId="{41263946-8E2C-A945-80E0-9040B9CE0995}">
      <dgm:prSet/>
      <dgm:spPr/>
      <dgm:t>
        <a:bodyPr/>
        <a:lstStyle/>
        <a:p>
          <a:endParaRPr lang="en-US"/>
        </a:p>
      </dgm:t>
    </dgm:pt>
    <dgm:pt modelId="{23934EAC-2C33-C74C-8B56-92CAEC905768}" type="sibTrans" cxnId="{41263946-8E2C-A945-80E0-9040B9CE0995}">
      <dgm:prSet/>
      <dgm:spPr/>
      <dgm:t>
        <a:bodyPr/>
        <a:lstStyle/>
        <a:p>
          <a:endParaRPr lang="en-US"/>
        </a:p>
      </dgm:t>
    </dgm:pt>
    <dgm:pt modelId="{B7C3A0A7-16DB-3041-B95D-BA03B9A95D38}" type="pres">
      <dgm:prSet presAssocID="{98684656-EE12-1E49-9FE5-F569F59FDB5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35E359D-B9F9-6546-88FB-B110D7B24F72}" type="pres">
      <dgm:prSet presAssocID="{1C007803-9182-634E-B784-CA92F0309802}" presName="singleCycle" presStyleCnt="0"/>
      <dgm:spPr/>
    </dgm:pt>
    <dgm:pt modelId="{AF25C62E-6D7E-7C44-AD21-1AFB412A219F}" type="pres">
      <dgm:prSet presAssocID="{1C007803-9182-634E-B784-CA92F0309802}" presName="singleCenter" presStyleLbl="node1" presStyleIdx="0" presStyleCnt="5" custScaleX="205429">
        <dgm:presLayoutVars>
          <dgm:chMax val="7"/>
          <dgm:chPref val="7"/>
        </dgm:presLayoutVars>
      </dgm:prSet>
      <dgm:spPr/>
    </dgm:pt>
    <dgm:pt modelId="{9AF15E0B-46AE-444B-9086-AA63B0E1D183}" type="pres">
      <dgm:prSet presAssocID="{E69EC22B-D143-CC46-819C-73B32563242F}" presName="Name56" presStyleLbl="parChTrans1D2" presStyleIdx="0" presStyleCnt="4"/>
      <dgm:spPr/>
    </dgm:pt>
    <dgm:pt modelId="{41D608D2-0EF3-9D42-9FF2-2355ADEECF16}" type="pres">
      <dgm:prSet presAssocID="{11800F82-3667-184C-B7F0-4D28002ADDAE}" presName="text0" presStyleLbl="node1" presStyleIdx="1" presStyleCnt="5" custScaleX="284006">
        <dgm:presLayoutVars>
          <dgm:bulletEnabled val="1"/>
        </dgm:presLayoutVars>
      </dgm:prSet>
      <dgm:spPr/>
    </dgm:pt>
    <dgm:pt modelId="{613265DD-5D7B-9544-95DD-FFBA1296D09A}" type="pres">
      <dgm:prSet presAssocID="{6BA587A4-C361-924B-AE0E-A0AB745388A4}" presName="Name56" presStyleLbl="parChTrans1D2" presStyleIdx="1" presStyleCnt="4"/>
      <dgm:spPr/>
    </dgm:pt>
    <dgm:pt modelId="{7C726DB9-99AB-C44D-9ADB-47D02B8BAD49}" type="pres">
      <dgm:prSet presAssocID="{DF361EDF-30E0-7E4E-B8D7-9C9D5675FD59}" presName="text0" presStyleLbl="node1" presStyleIdx="2" presStyleCnt="5" custScaleX="388420" custRadScaleRad="228207" custRadScaleInc="-398">
        <dgm:presLayoutVars>
          <dgm:bulletEnabled val="1"/>
        </dgm:presLayoutVars>
      </dgm:prSet>
      <dgm:spPr/>
    </dgm:pt>
    <dgm:pt modelId="{99FA57B8-A51D-2441-9821-185662B7BDB8}" type="pres">
      <dgm:prSet presAssocID="{19EA0CDF-C01C-5D4A-8AEC-710299B38736}" presName="Name56" presStyleLbl="parChTrans1D2" presStyleIdx="2" presStyleCnt="4"/>
      <dgm:spPr/>
    </dgm:pt>
    <dgm:pt modelId="{9439A6A2-1AE2-1941-B189-508D9B3D30BB}" type="pres">
      <dgm:prSet presAssocID="{1B548860-9DE1-284A-A42B-8E9911F504E6}" presName="text0" presStyleLbl="node1" presStyleIdx="3" presStyleCnt="5" custScaleX="289598">
        <dgm:presLayoutVars>
          <dgm:bulletEnabled val="1"/>
        </dgm:presLayoutVars>
      </dgm:prSet>
      <dgm:spPr/>
    </dgm:pt>
    <dgm:pt modelId="{82D28A29-E529-EB4A-A447-FC8DD94930E8}" type="pres">
      <dgm:prSet presAssocID="{51C8B976-DCF9-E24F-8F4C-2CF65CA595E0}" presName="Name56" presStyleLbl="parChTrans1D2" presStyleIdx="3" presStyleCnt="4"/>
      <dgm:spPr/>
    </dgm:pt>
    <dgm:pt modelId="{B099AD40-4B47-874B-8B31-90535A5C6918}" type="pres">
      <dgm:prSet presAssocID="{4D8D1057-71D0-0542-B9FF-B97757535001}" presName="text0" presStyleLbl="node1" presStyleIdx="4" presStyleCnt="5" custScaleX="273190" custScaleY="120977" custRadScaleRad="192433" custRadScaleInc="941">
        <dgm:presLayoutVars>
          <dgm:bulletEnabled val="1"/>
        </dgm:presLayoutVars>
      </dgm:prSet>
      <dgm:spPr/>
    </dgm:pt>
  </dgm:ptLst>
  <dgm:cxnLst>
    <dgm:cxn modelId="{674B1612-1BAC-2147-925B-BC1E729665F8}" srcId="{1C007803-9182-634E-B784-CA92F0309802}" destId="{11800F82-3667-184C-B7F0-4D28002ADDAE}" srcOrd="0" destOrd="0" parTransId="{E69EC22B-D143-CC46-819C-73B32563242F}" sibTransId="{D88A7FA4-3EF2-D248-83E7-941AF750657E}"/>
    <dgm:cxn modelId="{41263946-8E2C-A945-80E0-9040B9CE0995}" srcId="{1C007803-9182-634E-B784-CA92F0309802}" destId="{4D8D1057-71D0-0542-B9FF-B97757535001}" srcOrd="3" destOrd="0" parTransId="{51C8B976-DCF9-E24F-8F4C-2CF65CA595E0}" sibTransId="{23934EAC-2C33-C74C-8B56-92CAEC905768}"/>
    <dgm:cxn modelId="{4A01CB4E-2D17-7645-ACE2-90F8E4BE14B0}" type="presOf" srcId="{1C007803-9182-634E-B784-CA92F0309802}" destId="{AF25C62E-6D7E-7C44-AD21-1AFB412A219F}" srcOrd="0" destOrd="0" presId="urn:microsoft.com/office/officeart/2008/layout/RadialCluster"/>
    <dgm:cxn modelId="{EDA75B56-5FDC-8542-B456-C14B2273A732}" type="presOf" srcId="{19EA0CDF-C01C-5D4A-8AEC-710299B38736}" destId="{99FA57B8-A51D-2441-9821-185662B7BDB8}" srcOrd="0" destOrd="0" presId="urn:microsoft.com/office/officeart/2008/layout/RadialCluster"/>
    <dgm:cxn modelId="{3AD3BD5D-088A-E54D-B32C-DF4DF0148D29}" srcId="{1C007803-9182-634E-B784-CA92F0309802}" destId="{1B548860-9DE1-284A-A42B-8E9911F504E6}" srcOrd="2" destOrd="0" parTransId="{19EA0CDF-C01C-5D4A-8AEC-710299B38736}" sibTransId="{69B39826-EC03-DB48-983D-6384D60D3AA8}"/>
    <dgm:cxn modelId="{47A9A363-61BD-B245-8D3F-F6E9AC125689}" type="presOf" srcId="{51C8B976-DCF9-E24F-8F4C-2CF65CA595E0}" destId="{82D28A29-E529-EB4A-A447-FC8DD94930E8}" srcOrd="0" destOrd="0" presId="urn:microsoft.com/office/officeart/2008/layout/RadialCluster"/>
    <dgm:cxn modelId="{3DE0877F-0325-8D42-A21A-EAEF733D2ADC}" type="presOf" srcId="{E69EC22B-D143-CC46-819C-73B32563242F}" destId="{9AF15E0B-46AE-444B-9086-AA63B0E1D183}" srcOrd="0" destOrd="0" presId="urn:microsoft.com/office/officeart/2008/layout/RadialCluster"/>
    <dgm:cxn modelId="{75537390-EE63-3745-A4FF-E257013FA2DE}" type="presOf" srcId="{DF361EDF-30E0-7E4E-B8D7-9C9D5675FD59}" destId="{7C726DB9-99AB-C44D-9ADB-47D02B8BAD49}" srcOrd="0" destOrd="0" presId="urn:microsoft.com/office/officeart/2008/layout/RadialCluster"/>
    <dgm:cxn modelId="{0B80729C-918D-2749-A671-7C36C223C21B}" type="presOf" srcId="{1B548860-9DE1-284A-A42B-8E9911F504E6}" destId="{9439A6A2-1AE2-1941-B189-508D9B3D30BB}" srcOrd="0" destOrd="0" presId="urn:microsoft.com/office/officeart/2008/layout/RadialCluster"/>
    <dgm:cxn modelId="{26333AA7-261B-C047-B7D9-9ED977B5FC7F}" type="presOf" srcId="{98684656-EE12-1E49-9FE5-F569F59FDB59}" destId="{B7C3A0A7-16DB-3041-B95D-BA03B9A95D38}" srcOrd="0" destOrd="0" presId="urn:microsoft.com/office/officeart/2008/layout/RadialCluster"/>
    <dgm:cxn modelId="{2AF240BC-CDC0-8C44-B9FA-0A50E4659EA1}" type="presOf" srcId="{4D8D1057-71D0-0542-B9FF-B97757535001}" destId="{B099AD40-4B47-874B-8B31-90535A5C6918}" srcOrd="0" destOrd="0" presId="urn:microsoft.com/office/officeart/2008/layout/RadialCluster"/>
    <dgm:cxn modelId="{1D1AECD7-63FF-C640-A3B2-4B7FEEEBDE6B}" type="presOf" srcId="{11800F82-3667-184C-B7F0-4D28002ADDAE}" destId="{41D608D2-0EF3-9D42-9FF2-2355ADEECF16}" srcOrd="0" destOrd="0" presId="urn:microsoft.com/office/officeart/2008/layout/RadialCluster"/>
    <dgm:cxn modelId="{399B2FDB-726F-AE4A-859F-775B07012133}" type="presOf" srcId="{6BA587A4-C361-924B-AE0E-A0AB745388A4}" destId="{613265DD-5D7B-9544-95DD-FFBA1296D09A}" srcOrd="0" destOrd="0" presId="urn:microsoft.com/office/officeart/2008/layout/RadialCluster"/>
    <dgm:cxn modelId="{DA1223EF-209C-DB4B-AAE7-C431F9CDD94F}" srcId="{1C007803-9182-634E-B784-CA92F0309802}" destId="{DF361EDF-30E0-7E4E-B8D7-9C9D5675FD59}" srcOrd="1" destOrd="0" parTransId="{6BA587A4-C361-924B-AE0E-A0AB745388A4}" sibTransId="{24F8EAA0-D734-4A41-8541-6EC04C159F4B}"/>
    <dgm:cxn modelId="{735A58F3-AD9C-2F49-BF64-BF9504911D7C}" srcId="{98684656-EE12-1E49-9FE5-F569F59FDB59}" destId="{1C007803-9182-634E-B784-CA92F0309802}" srcOrd="0" destOrd="0" parTransId="{F940C94F-5B96-4345-9B37-9C1678BAB052}" sibTransId="{5BFBC555-DAE3-6845-9834-EF1C16192F22}"/>
    <dgm:cxn modelId="{03B36FB6-7C44-9546-85B8-FFF3B2A83ADC}" type="presParOf" srcId="{B7C3A0A7-16DB-3041-B95D-BA03B9A95D38}" destId="{E35E359D-B9F9-6546-88FB-B110D7B24F72}" srcOrd="0" destOrd="0" presId="urn:microsoft.com/office/officeart/2008/layout/RadialCluster"/>
    <dgm:cxn modelId="{983FD84A-78E9-DF4F-AF7C-4C75F38A11F7}" type="presParOf" srcId="{E35E359D-B9F9-6546-88FB-B110D7B24F72}" destId="{AF25C62E-6D7E-7C44-AD21-1AFB412A219F}" srcOrd="0" destOrd="0" presId="urn:microsoft.com/office/officeart/2008/layout/RadialCluster"/>
    <dgm:cxn modelId="{94A22B3C-429E-0B40-B94A-4309A6A2A3E7}" type="presParOf" srcId="{E35E359D-B9F9-6546-88FB-B110D7B24F72}" destId="{9AF15E0B-46AE-444B-9086-AA63B0E1D183}" srcOrd="1" destOrd="0" presId="urn:microsoft.com/office/officeart/2008/layout/RadialCluster"/>
    <dgm:cxn modelId="{31607807-B62A-1844-A57F-DCE3C002891C}" type="presParOf" srcId="{E35E359D-B9F9-6546-88FB-B110D7B24F72}" destId="{41D608D2-0EF3-9D42-9FF2-2355ADEECF16}" srcOrd="2" destOrd="0" presId="urn:microsoft.com/office/officeart/2008/layout/RadialCluster"/>
    <dgm:cxn modelId="{425D51E4-AA48-0941-BF8B-36A10747A8F6}" type="presParOf" srcId="{E35E359D-B9F9-6546-88FB-B110D7B24F72}" destId="{613265DD-5D7B-9544-95DD-FFBA1296D09A}" srcOrd="3" destOrd="0" presId="urn:microsoft.com/office/officeart/2008/layout/RadialCluster"/>
    <dgm:cxn modelId="{DAED4926-6092-1C4A-8F17-64FF1AD9A870}" type="presParOf" srcId="{E35E359D-B9F9-6546-88FB-B110D7B24F72}" destId="{7C726DB9-99AB-C44D-9ADB-47D02B8BAD49}" srcOrd="4" destOrd="0" presId="urn:microsoft.com/office/officeart/2008/layout/RadialCluster"/>
    <dgm:cxn modelId="{23B10B92-543C-B242-9FAA-891F6A38CBEE}" type="presParOf" srcId="{E35E359D-B9F9-6546-88FB-B110D7B24F72}" destId="{99FA57B8-A51D-2441-9821-185662B7BDB8}" srcOrd="5" destOrd="0" presId="urn:microsoft.com/office/officeart/2008/layout/RadialCluster"/>
    <dgm:cxn modelId="{0ADE8B8A-C017-794E-A84D-3D22B1C2C349}" type="presParOf" srcId="{E35E359D-B9F9-6546-88FB-B110D7B24F72}" destId="{9439A6A2-1AE2-1941-B189-508D9B3D30BB}" srcOrd="6" destOrd="0" presId="urn:microsoft.com/office/officeart/2008/layout/RadialCluster"/>
    <dgm:cxn modelId="{07365D23-5E0A-1042-AB95-8BE70AC85FC6}" type="presParOf" srcId="{E35E359D-B9F9-6546-88FB-B110D7B24F72}" destId="{82D28A29-E529-EB4A-A447-FC8DD94930E8}" srcOrd="7" destOrd="0" presId="urn:microsoft.com/office/officeart/2008/layout/RadialCluster"/>
    <dgm:cxn modelId="{6A2DC15A-D3BB-4941-A5F1-926CB9BE18E4}" type="presParOf" srcId="{E35E359D-B9F9-6546-88FB-B110D7B24F72}" destId="{B099AD40-4B47-874B-8B31-90535A5C6918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E8420C-316A-054A-A7AA-22B53AC49D87}" type="doc">
      <dgm:prSet loTypeId="urn:microsoft.com/office/officeart/2005/8/layout/chevron1" loCatId="relationship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3691A1F6-16F7-8740-A318-5A30F46B8AE5}">
      <dgm:prSet/>
      <dgm:spPr/>
      <dgm:t>
        <a:bodyPr/>
        <a:lstStyle/>
        <a:p>
          <a:r>
            <a:rPr lang="en-CA" dirty="0"/>
            <a:t>Serum</a:t>
          </a:r>
        </a:p>
      </dgm:t>
    </dgm:pt>
    <dgm:pt modelId="{CA5345AE-B8FB-9942-B275-B99E0CDF0CB8}" type="parTrans" cxnId="{05379F14-4C8D-C242-BD6B-422370B25671}">
      <dgm:prSet/>
      <dgm:spPr/>
      <dgm:t>
        <a:bodyPr/>
        <a:lstStyle/>
        <a:p>
          <a:endParaRPr lang="en-US"/>
        </a:p>
      </dgm:t>
    </dgm:pt>
    <dgm:pt modelId="{18644C10-20D8-1443-AFAF-43449D33A359}" type="sibTrans" cxnId="{05379F14-4C8D-C242-BD6B-422370B25671}">
      <dgm:prSet/>
      <dgm:spPr/>
      <dgm:t>
        <a:bodyPr/>
        <a:lstStyle/>
        <a:p>
          <a:endParaRPr lang="en-US"/>
        </a:p>
      </dgm:t>
    </dgm:pt>
    <dgm:pt modelId="{800FB185-0DC4-9E42-9F10-D3D74EF0C8C5}">
      <dgm:prSet/>
      <dgm:spPr/>
      <dgm:t>
        <a:bodyPr/>
        <a:lstStyle/>
        <a:p>
          <a:r>
            <a:rPr lang="en-CA" dirty="0"/>
            <a:t>APRI</a:t>
          </a:r>
        </a:p>
      </dgm:t>
    </dgm:pt>
    <dgm:pt modelId="{BAB6B65B-E588-5B48-AF29-1C2DFBFB49AB}" type="parTrans" cxnId="{2270E331-3149-0049-BEE4-24225C4F5C64}">
      <dgm:prSet/>
      <dgm:spPr/>
      <dgm:t>
        <a:bodyPr/>
        <a:lstStyle/>
        <a:p>
          <a:endParaRPr lang="en-US"/>
        </a:p>
      </dgm:t>
    </dgm:pt>
    <dgm:pt modelId="{5140FF75-4A7C-BD4E-A242-72E3578E0306}" type="sibTrans" cxnId="{2270E331-3149-0049-BEE4-24225C4F5C64}">
      <dgm:prSet/>
      <dgm:spPr/>
      <dgm:t>
        <a:bodyPr/>
        <a:lstStyle/>
        <a:p>
          <a:endParaRPr lang="en-US"/>
        </a:p>
      </dgm:t>
    </dgm:pt>
    <dgm:pt modelId="{36EE77EF-76FD-9E4D-BED9-08E63A454032}">
      <dgm:prSet/>
      <dgm:spPr/>
      <dgm:t>
        <a:bodyPr/>
        <a:lstStyle/>
        <a:p>
          <a:r>
            <a:rPr lang="en-CA" b="1" dirty="0"/>
            <a:t>FIB-4</a:t>
          </a:r>
        </a:p>
      </dgm:t>
    </dgm:pt>
    <dgm:pt modelId="{D8EFE1DC-403E-4642-8F83-8F16624CF959}" type="parTrans" cxnId="{7391813F-E326-0C45-84FF-01D27F20D8A6}">
      <dgm:prSet/>
      <dgm:spPr/>
      <dgm:t>
        <a:bodyPr/>
        <a:lstStyle/>
        <a:p>
          <a:endParaRPr lang="en-US"/>
        </a:p>
      </dgm:t>
    </dgm:pt>
    <dgm:pt modelId="{541CC3CC-0074-5F40-B630-C1765AC637EF}" type="sibTrans" cxnId="{7391813F-E326-0C45-84FF-01D27F20D8A6}">
      <dgm:prSet/>
      <dgm:spPr/>
      <dgm:t>
        <a:bodyPr/>
        <a:lstStyle/>
        <a:p>
          <a:endParaRPr lang="en-US"/>
        </a:p>
      </dgm:t>
    </dgm:pt>
    <dgm:pt modelId="{BD6BF83A-C8AD-6A40-9EA2-2BCF14AB5CE8}">
      <dgm:prSet/>
      <dgm:spPr/>
      <dgm:t>
        <a:bodyPr/>
        <a:lstStyle/>
        <a:p>
          <a:r>
            <a:rPr lang="en-CA" dirty="0" err="1"/>
            <a:t>Fibrotest</a:t>
          </a:r>
          <a:endParaRPr lang="en-CA" dirty="0"/>
        </a:p>
      </dgm:t>
    </dgm:pt>
    <dgm:pt modelId="{A5F78CD8-F98B-A240-A6ED-17343956E619}" type="parTrans" cxnId="{2B85315F-14E1-5944-9EDC-558BF54EAE0C}">
      <dgm:prSet/>
      <dgm:spPr/>
      <dgm:t>
        <a:bodyPr/>
        <a:lstStyle/>
        <a:p>
          <a:endParaRPr lang="en-US"/>
        </a:p>
      </dgm:t>
    </dgm:pt>
    <dgm:pt modelId="{404363B5-E078-AE42-A654-D17736ECE088}" type="sibTrans" cxnId="{2B85315F-14E1-5944-9EDC-558BF54EAE0C}">
      <dgm:prSet/>
      <dgm:spPr/>
      <dgm:t>
        <a:bodyPr/>
        <a:lstStyle/>
        <a:p>
          <a:endParaRPr lang="en-US"/>
        </a:p>
      </dgm:t>
    </dgm:pt>
    <dgm:pt modelId="{CD3E6158-DE26-474C-8CF4-95486866E0BB}">
      <dgm:prSet/>
      <dgm:spPr/>
      <dgm:t>
        <a:bodyPr/>
        <a:lstStyle/>
        <a:p>
          <a:r>
            <a:rPr lang="en-CA" dirty="0"/>
            <a:t>Elastography</a:t>
          </a:r>
        </a:p>
      </dgm:t>
    </dgm:pt>
    <dgm:pt modelId="{F6F7A322-E9F1-7642-A610-EDA6B3BAD9F8}" type="parTrans" cxnId="{13DFD7BF-F985-A143-9217-13E894D6D3CE}">
      <dgm:prSet/>
      <dgm:spPr/>
      <dgm:t>
        <a:bodyPr/>
        <a:lstStyle/>
        <a:p>
          <a:endParaRPr lang="en-US"/>
        </a:p>
      </dgm:t>
    </dgm:pt>
    <dgm:pt modelId="{A93CE987-45CC-B04F-ACC4-005733CB7F06}" type="sibTrans" cxnId="{13DFD7BF-F985-A143-9217-13E894D6D3CE}">
      <dgm:prSet/>
      <dgm:spPr/>
      <dgm:t>
        <a:bodyPr/>
        <a:lstStyle/>
        <a:p>
          <a:endParaRPr lang="en-US"/>
        </a:p>
      </dgm:t>
    </dgm:pt>
    <dgm:pt modelId="{7E55F7AC-1547-A846-8D01-31E8B646D7A9}">
      <dgm:prSet/>
      <dgm:spPr/>
      <dgm:t>
        <a:bodyPr/>
        <a:lstStyle/>
        <a:p>
          <a:r>
            <a:rPr lang="en-CA" dirty="0"/>
            <a:t>Transient - </a:t>
          </a:r>
          <a:r>
            <a:rPr lang="en-CA" dirty="0" err="1"/>
            <a:t>Fibroscan</a:t>
          </a:r>
          <a:endParaRPr lang="en-CA" dirty="0"/>
        </a:p>
      </dgm:t>
    </dgm:pt>
    <dgm:pt modelId="{4342334C-8220-6D45-95D4-8D166D0DD0A7}" type="parTrans" cxnId="{95CD1FDB-A17B-7642-9239-4920F597FF8D}">
      <dgm:prSet/>
      <dgm:spPr/>
      <dgm:t>
        <a:bodyPr/>
        <a:lstStyle/>
        <a:p>
          <a:endParaRPr lang="en-US"/>
        </a:p>
      </dgm:t>
    </dgm:pt>
    <dgm:pt modelId="{18C08F4B-DCDA-154B-B544-0566E11394D2}" type="sibTrans" cxnId="{95CD1FDB-A17B-7642-9239-4920F597FF8D}">
      <dgm:prSet/>
      <dgm:spPr/>
      <dgm:t>
        <a:bodyPr/>
        <a:lstStyle/>
        <a:p>
          <a:endParaRPr lang="en-US"/>
        </a:p>
      </dgm:t>
    </dgm:pt>
    <dgm:pt modelId="{DB4F1B88-193E-6643-BEEF-80FD60FB6EBD}">
      <dgm:prSet/>
      <dgm:spPr/>
      <dgm:t>
        <a:bodyPr/>
        <a:lstStyle/>
        <a:p>
          <a:r>
            <a:rPr lang="en-CA"/>
            <a:t>Shearwave</a:t>
          </a:r>
        </a:p>
      </dgm:t>
    </dgm:pt>
    <dgm:pt modelId="{A3C82251-12D9-9149-BFFA-99C089195726}" type="parTrans" cxnId="{87450DC7-CDD6-2844-80AF-0E91ECCE1C92}">
      <dgm:prSet/>
      <dgm:spPr/>
      <dgm:t>
        <a:bodyPr/>
        <a:lstStyle/>
        <a:p>
          <a:endParaRPr lang="en-US"/>
        </a:p>
      </dgm:t>
    </dgm:pt>
    <dgm:pt modelId="{B99851AE-216A-1F40-AADE-090311709002}" type="sibTrans" cxnId="{87450DC7-CDD6-2844-80AF-0E91ECCE1C92}">
      <dgm:prSet/>
      <dgm:spPr/>
      <dgm:t>
        <a:bodyPr/>
        <a:lstStyle/>
        <a:p>
          <a:endParaRPr lang="en-US"/>
        </a:p>
      </dgm:t>
    </dgm:pt>
    <dgm:pt modelId="{5B26DC0A-F119-FD4B-87E6-D6B6287AF4DE}">
      <dgm:prSet/>
      <dgm:spPr/>
      <dgm:t>
        <a:bodyPr/>
        <a:lstStyle/>
        <a:p>
          <a:r>
            <a:rPr lang="en-CA" dirty="0"/>
            <a:t>MR </a:t>
          </a:r>
        </a:p>
      </dgm:t>
    </dgm:pt>
    <dgm:pt modelId="{A8F90483-57A0-B041-8CD9-858820477FBD}" type="parTrans" cxnId="{EC82223A-681C-CE4A-B87D-55D4153B482A}">
      <dgm:prSet/>
      <dgm:spPr/>
      <dgm:t>
        <a:bodyPr/>
        <a:lstStyle/>
        <a:p>
          <a:endParaRPr lang="en-US"/>
        </a:p>
      </dgm:t>
    </dgm:pt>
    <dgm:pt modelId="{550910F6-1E2B-AA48-8E3A-6F0329AF19EA}" type="sibTrans" cxnId="{EC82223A-681C-CE4A-B87D-55D4153B482A}">
      <dgm:prSet/>
      <dgm:spPr/>
      <dgm:t>
        <a:bodyPr/>
        <a:lstStyle/>
        <a:p>
          <a:endParaRPr lang="en-US"/>
        </a:p>
      </dgm:t>
    </dgm:pt>
    <dgm:pt modelId="{37340A22-2FEE-224F-AEE8-4970B22CF0EC}">
      <dgm:prSet/>
      <dgm:spPr/>
      <dgm:t>
        <a:bodyPr/>
        <a:lstStyle/>
        <a:p>
          <a:r>
            <a:rPr lang="en-CA"/>
            <a:t>Other</a:t>
          </a:r>
        </a:p>
      </dgm:t>
    </dgm:pt>
    <dgm:pt modelId="{A0D8137A-42D3-8940-AE58-909814B293F2}" type="parTrans" cxnId="{4FA13A8C-F739-2246-B34D-219A8760A0A9}">
      <dgm:prSet/>
      <dgm:spPr/>
      <dgm:t>
        <a:bodyPr/>
        <a:lstStyle/>
        <a:p>
          <a:endParaRPr lang="en-US"/>
        </a:p>
      </dgm:t>
    </dgm:pt>
    <dgm:pt modelId="{A706C9EA-D6E2-374D-A1DA-33F5F05CE038}" type="sibTrans" cxnId="{4FA13A8C-F739-2246-B34D-219A8760A0A9}">
      <dgm:prSet/>
      <dgm:spPr/>
      <dgm:t>
        <a:bodyPr/>
        <a:lstStyle/>
        <a:p>
          <a:endParaRPr lang="en-US"/>
        </a:p>
      </dgm:t>
    </dgm:pt>
    <dgm:pt modelId="{45DBE506-38CE-A144-9820-ACA8C6FC2B0E}">
      <dgm:prSet/>
      <dgm:spPr/>
      <dgm:t>
        <a:bodyPr/>
        <a:lstStyle/>
        <a:p>
          <a:r>
            <a:rPr lang="en-CA"/>
            <a:t>NAFLD fibrosis score</a:t>
          </a:r>
        </a:p>
      </dgm:t>
    </dgm:pt>
    <dgm:pt modelId="{CB5E0389-D9EE-B34B-B09C-AED63C7F7CD0}" type="parTrans" cxnId="{618DDABE-F9A3-774A-815B-FA615E34DF21}">
      <dgm:prSet/>
      <dgm:spPr/>
      <dgm:t>
        <a:bodyPr/>
        <a:lstStyle/>
        <a:p>
          <a:endParaRPr lang="en-US"/>
        </a:p>
      </dgm:t>
    </dgm:pt>
    <dgm:pt modelId="{501CB732-9F3E-C144-8755-A20FC3F3ED0A}" type="sibTrans" cxnId="{618DDABE-F9A3-774A-815B-FA615E34DF21}">
      <dgm:prSet/>
      <dgm:spPr/>
      <dgm:t>
        <a:bodyPr/>
        <a:lstStyle/>
        <a:p>
          <a:endParaRPr lang="en-US"/>
        </a:p>
      </dgm:t>
    </dgm:pt>
    <dgm:pt modelId="{C5C61D55-0CDD-774D-A6DD-150FCC5706B9}" type="pres">
      <dgm:prSet presAssocID="{B0E8420C-316A-054A-A7AA-22B53AC49D87}" presName="Name0" presStyleCnt="0">
        <dgm:presLayoutVars>
          <dgm:dir/>
          <dgm:animLvl val="lvl"/>
          <dgm:resizeHandles val="exact"/>
        </dgm:presLayoutVars>
      </dgm:prSet>
      <dgm:spPr/>
    </dgm:pt>
    <dgm:pt modelId="{D3DE835C-16F0-054D-AB04-EDDD3BC1D858}" type="pres">
      <dgm:prSet presAssocID="{3691A1F6-16F7-8740-A318-5A30F46B8AE5}" presName="composite" presStyleCnt="0"/>
      <dgm:spPr/>
    </dgm:pt>
    <dgm:pt modelId="{B5A940F4-380E-C244-B795-503CF0C6D226}" type="pres">
      <dgm:prSet presAssocID="{3691A1F6-16F7-8740-A318-5A30F46B8AE5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4C250A6-AD20-F84D-8D15-E0F5C85E4524}" type="pres">
      <dgm:prSet presAssocID="{3691A1F6-16F7-8740-A318-5A30F46B8AE5}" presName="desTx" presStyleLbl="revTx" presStyleIdx="0" presStyleCnt="3">
        <dgm:presLayoutVars>
          <dgm:bulletEnabled val="1"/>
        </dgm:presLayoutVars>
      </dgm:prSet>
      <dgm:spPr/>
    </dgm:pt>
    <dgm:pt modelId="{0DE9C9ED-B71C-324F-B3CC-52AE1AB08985}" type="pres">
      <dgm:prSet presAssocID="{18644C10-20D8-1443-AFAF-43449D33A359}" presName="space" presStyleCnt="0"/>
      <dgm:spPr/>
    </dgm:pt>
    <dgm:pt modelId="{49163305-DE87-B64E-AF3D-1D730F06D272}" type="pres">
      <dgm:prSet presAssocID="{CD3E6158-DE26-474C-8CF4-95486866E0BB}" presName="composite" presStyleCnt="0"/>
      <dgm:spPr/>
    </dgm:pt>
    <dgm:pt modelId="{35646646-712E-A244-9948-D29704DB634A}" type="pres">
      <dgm:prSet presAssocID="{CD3E6158-DE26-474C-8CF4-95486866E0BB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518F12C-3F52-EF4F-9EA8-449DBC6883FD}" type="pres">
      <dgm:prSet presAssocID="{CD3E6158-DE26-474C-8CF4-95486866E0BB}" presName="desTx" presStyleLbl="revTx" presStyleIdx="1" presStyleCnt="3">
        <dgm:presLayoutVars>
          <dgm:bulletEnabled val="1"/>
        </dgm:presLayoutVars>
      </dgm:prSet>
      <dgm:spPr/>
    </dgm:pt>
    <dgm:pt modelId="{F895CFD1-DDE3-4C46-8272-806AE192ABE0}" type="pres">
      <dgm:prSet presAssocID="{A93CE987-45CC-B04F-ACC4-005733CB7F06}" presName="space" presStyleCnt="0"/>
      <dgm:spPr/>
    </dgm:pt>
    <dgm:pt modelId="{44445545-9BE0-6846-8364-94BCA11A8E70}" type="pres">
      <dgm:prSet presAssocID="{37340A22-2FEE-224F-AEE8-4970B22CF0EC}" presName="composite" presStyleCnt="0"/>
      <dgm:spPr/>
    </dgm:pt>
    <dgm:pt modelId="{62F7B4EA-1F66-CE42-83D6-335AD88D9680}" type="pres">
      <dgm:prSet presAssocID="{37340A22-2FEE-224F-AEE8-4970B22CF0EC}" presName="par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592A54BA-B0C5-F445-BD69-AB3B1B8B8865}" type="pres">
      <dgm:prSet presAssocID="{37340A22-2FEE-224F-AEE8-4970B22CF0EC}" presName="desTx" presStyleLbl="revTx" presStyleIdx="2" presStyleCnt="3">
        <dgm:presLayoutVars>
          <dgm:bulletEnabled val="1"/>
        </dgm:presLayoutVars>
      </dgm:prSet>
      <dgm:spPr/>
    </dgm:pt>
  </dgm:ptLst>
  <dgm:cxnLst>
    <dgm:cxn modelId="{88B27602-5362-554C-94E3-D1B6541082F3}" type="presOf" srcId="{3691A1F6-16F7-8740-A318-5A30F46B8AE5}" destId="{B5A940F4-380E-C244-B795-503CF0C6D226}" srcOrd="0" destOrd="0" presId="urn:microsoft.com/office/officeart/2005/8/layout/chevron1"/>
    <dgm:cxn modelId="{028EFF02-0F06-534E-9339-471B3264AA16}" type="presOf" srcId="{5B26DC0A-F119-FD4B-87E6-D6B6287AF4DE}" destId="{E518F12C-3F52-EF4F-9EA8-449DBC6883FD}" srcOrd="0" destOrd="2" presId="urn:microsoft.com/office/officeart/2005/8/layout/chevron1"/>
    <dgm:cxn modelId="{1C0FAF0E-5C41-9940-A43D-4BA951434843}" type="presOf" srcId="{B0E8420C-316A-054A-A7AA-22B53AC49D87}" destId="{C5C61D55-0CDD-774D-A6DD-150FCC5706B9}" srcOrd="0" destOrd="0" presId="urn:microsoft.com/office/officeart/2005/8/layout/chevron1"/>
    <dgm:cxn modelId="{05379F14-4C8D-C242-BD6B-422370B25671}" srcId="{B0E8420C-316A-054A-A7AA-22B53AC49D87}" destId="{3691A1F6-16F7-8740-A318-5A30F46B8AE5}" srcOrd="0" destOrd="0" parTransId="{CA5345AE-B8FB-9942-B275-B99E0CDF0CB8}" sibTransId="{18644C10-20D8-1443-AFAF-43449D33A359}"/>
    <dgm:cxn modelId="{2270E331-3149-0049-BEE4-24225C4F5C64}" srcId="{3691A1F6-16F7-8740-A318-5A30F46B8AE5}" destId="{800FB185-0DC4-9E42-9F10-D3D74EF0C8C5}" srcOrd="0" destOrd="0" parTransId="{BAB6B65B-E588-5B48-AF29-1C2DFBFB49AB}" sibTransId="{5140FF75-4A7C-BD4E-A242-72E3578E0306}"/>
    <dgm:cxn modelId="{EC82223A-681C-CE4A-B87D-55D4153B482A}" srcId="{CD3E6158-DE26-474C-8CF4-95486866E0BB}" destId="{5B26DC0A-F119-FD4B-87E6-D6B6287AF4DE}" srcOrd="2" destOrd="0" parTransId="{A8F90483-57A0-B041-8CD9-858820477FBD}" sibTransId="{550910F6-1E2B-AA48-8E3A-6F0329AF19EA}"/>
    <dgm:cxn modelId="{F341753D-7876-4E4D-AE3E-137AA44B32CC}" type="presOf" srcId="{CD3E6158-DE26-474C-8CF4-95486866E0BB}" destId="{35646646-712E-A244-9948-D29704DB634A}" srcOrd="0" destOrd="0" presId="urn:microsoft.com/office/officeart/2005/8/layout/chevron1"/>
    <dgm:cxn modelId="{7391813F-E326-0C45-84FF-01D27F20D8A6}" srcId="{3691A1F6-16F7-8740-A318-5A30F46B8AE5}" destId="{36EE77EF-76FD-9E4D-BED9-08E63A454032}" srcOrd="1" destOrd="0" parTransId="{D8EFE1DC-403E-4642-8F83-8F16624CF959}" sibTransId="{541CC3CC-0074-5F40-B630-C1765AC637EF}"/>
    <dgm:cxn modelId="{2B85315F-14E1-5944-9EDC-558BF54EAE0C}" srcId="{3691A1F6-16F7-8740-A318-5A30F46B8AE5}" destId="{BD6BF83A-C8AD-6A40-9EA2-2BCF14AB5CE8}" srcOrd="2" destOrd="0" parTransId="{A5F78CD8-F98B-A240-A6ED-17343956E619}" sibTransId="{404363B5-E078-AE42-A654-D17736ECE088}"/>
    <dgm:cxn modelId="{85084F66-402D-E14D-97D3-387C8C16A195}" type="presOf" srcId="{45DBE506-38CE-A144-9820-ACA8C6FC2B0E}" destId="{592A54BA-B0C5-F445-BD69-AB3B1B8B8865}" srcOrd="0" destOrd="0" presId="urn:microsoft.com/office/officeart/2005/8/layout/chevron1"/>
    <dgm:cxn modelId="{1228A871-810D-1D48-89EE-BF0C908C858A}" type="presOf" srcId="{800FB185-0DC4-9E42-9F10-D3D74EF0C8C5}" destId="{84C250A6-AD20-F84D-8D15-E0F5C85E4524}" srcOrd="0" destOrd="0" presId="urn:microsoft.com/office/officeart/2005/8/layout/chevron1"/>
    <dgm:cxn modelId="{FA770D8A-8612-4746-93F5-E345CB98B981}" type="presOf" srcId="{36EE77EF-76FD-9E4D-BED9-08E63A454032}" destId="{84C250A6-AD20-F84D-8D15-E0F5C85E4524}" srcOrd="0" destOrd="1" presId="urn:microsoft.com/office/officeart/2005/8/layout/chevron1"/>
    <dgm:cxn modelId="{43F0A98A-107A-5B45-A6E9-F06A46DA7B7A}" type="presOf" srcId="{37340A22-2FEE-224F-AEE8-4970B22CF0EC}" destId="{62F7B4EA-1F66-CE42-83D6-335AD88D9680}" srcOrd="0" destOrd="0" presId="urn:microsoft.com/office/officeart/2005/8/layout/chevron1"/>
    <dgm:cxn modelId="{4FA13A8C-F739-2246-B34D-219A8760A0A9}" srcId="{B0E8420C-316A-054A-A7AA-22B53AC49D87}" destId="{37340A22-2FEE-224F-AEE8-4970B22CF0EC}" srcOrd="2" destOrd="0" parTransId="{A0D8137A-42D3-8940-AE58-909814B293F2}" sibTransId="{A706C9EA-D6E2-374D-A1DA-33F5F05CE038}"/>
    <dgm:cxn modelId="{618DDABE-F9A3-774A-815B-FA615E34DF21}" srcId="{37340A22-2FEE-224F-AEE8-4970B22CF0EC}" destId="{45DBE506-38CE-A144-9820-ACA8C6FC2B0E}" srcOrd="0" destOrd="0" parTransId="{CB5E0389-D9EE-B34B-B09C-AED63C7F7CD0}" sibTransId="{501CB732-9F3E-C144-8755-A20FC3F3ED0A}"/>
    <dgm:cxn modelId="{13DFD7BF-F985-A143-9217-13E894D6D3CE}" srcId="{B0E8420C-316A-054A-A7AA-22B53AC49D87}" destId="{CD3E6158-DE26-474C-8CF4-95486866E0BB}" srcOrd="1" destOrd="0" parTransId="{F6F7A322-E9F1-7642-A610-EDA6B3BAD9F8}" sibTransId="{A93CE987-45CC-B04F-ACC4-005733CB7F06}"/>
    <dgm:cxn modelId="{87450DC7-CDD6-2844-80AF-0E91ECCE1C92}" srcId="{CD3E6158-DE26-474C-8CF4-95486866E0BB}" destId="{DB4F1B88-193E-6643-BEEF-80FD60FB6EBD}" srcOrd="1" destOrd="0" parTransId="{A3C82251-12D9-9149-BFFA-99C089195726}" sibTransId="{B99851AE-216A-1F40-AADE-090311709002}"/>
    <dgm:cxn modelId="{8A1993D2-B449-B84F-BE03-75A146B415B9}" type="presOf" srcId="{BD6BF83A-C8AD-6A40-9EA2-2BCF14AB5CE8}" destId="{84C250A6-AD20-F84D-8D15-E0F5C85E4524}" srcOrd="0" destOrd="2" presId="urn:microsoft.com/office/officeart/2005/8/layout/chevron1"/>
    <dgm:cxn modelId="{D5D100D3-9736-874C-9437-BDAE82B83882}" type="presOf" srcId="{7E55F7AC-1547-A846-8D01-31E8B646D7A9}" destId="{E518F12C-3F52-EF4F-9EA8-449DBC6883FD}" srcOrd="0" destOrd="0" presId="urn:microsoft.com/office/officeart/2005/8/layout/chevron1"/>
    <dgm:cxn modelId="{95CD1FDB-A17B-7642-9239-4920F597FF8D}" srcId="{CD3E6158-DE26-474C-8CF4-95486866E0BB}" destId="{7E55F7AC-1547-A846-8D01-31E8B646D7A9}" srcOrd="0" destOrd="0" parTransId="{4342334C-8220-6D45-95D4-8D166D0DD0A7}" sibTransId="{18C08F4B-DCDA-154B-B544-0566E11394D2}"/>
    <dgm:cxn modelId="{2EEA64FE-1FA0-7D4D-A4A6-5ED21B398E25}" type="presOf" srcId="{DB4F1B88-193E-6643-BEEF-80FD60FB6EBD}" destId="{E518F12C-3F52-EF4F-9EA8-449DBC6883FD}" srcOrd="0" destOrd="1" presId="urn:microsoft.com/office/officeart/2005/8/layout/chevron1"/>
    <dgm:cxn modelId="{54EE3E84-2576-094E-BA2C-E21F0C42D23D}" type="presParOf" srcId="{C5C61D55-0CDD-774D-A6DD-150FCC5706B9}" destId="{D3DE835C-16F0-054D-AB04-EDDD3BC1D858}" srcOrd="0" destOrd="0" presId="urn:microsoft.com/office/officeart/2005/8/layout/chevron1"/>
    <dgm:cxn modelId="{E68A9FAA-275F-D844-95C2-635C9705138A}" type="presParOf" srcId="{D3DE835C-16F0-054D-AB04-EDDD3BC1D858}" destId="{B5A940F4-380E-C244-B795-503CF0C6D226}" srcOrd="0" destOrd="0" presId="urn:microsoft.com/office/officeart/2005/8/layout/chevron1"/>
    <dgm:cxn modelId="{E3912381-E65C-1243-8E3E-EBF5C58FC764}" type="presParOf" srcId="{D3DE835C-16F0-054D-AB04-EDDD3BC1D858}" destId="{84C250A6-AD20-F84D-8D15-E0F5C85E4524}" srcOrd="1" destOrd="0" presId="urn:microsoft.com/office/officeart/2005/8/layout/chevron1"/>
    <dgm:cxn modelId="{6D42AA11-FE08-134D-ADFE-B7974503D0ED}" type="presParOf" srcId="{C5C61D55-0CDD-774D-A6DD-150FCC5706B9}" destId="{0DE9C9ED-B71C-324F-B3CC-52AE1AB08985}" srcOrd="1" destOrd="0" presId="urn:microsoft.com/office/officeart/2005/8/layout/chevron1"/>
    <dgm:cxn modelId="{64FE174A-8251-8C44-A877-5309EBF41CAB}" type="presParOf" srcId="{C5C61D55-0CDD-774D-A6DD-150FCC5706B9}" destId="{49163305-DE87-B64E-AF3D-1D730F06D272}" srcOrd="2" destOrd="0" presId="urn:microsoft.com/office/officeart/2005/8/layout/chevron1"/>
    <dgm:cxn modelId="{412FCE38-FB03-1242-8B24-F1C9E81B250D}" type="presParOf" srcId="{49163305-DE87-B64E-AF3D-1D730F06D272}" destId="{35646646-712E-A244-9948-D29704DB634A}" srcOrd="0" destOrd="0" presId="urn:microsoft.com/office/officeart/2005/8/layout/chevron1"/>
    <dgm:cxn modelId="{E419DA74-BADC-7048-8D2A-9698056B707C}" type="presParOf" srcId="{49163305-DE87-B64E-AF3D-1D730F06D272}" destId="{E518F12C-3F52-EF4F-9EA8-449DBC6883FD}" srcOrd="1" destOrd="0" presId="urn:microsoft.com/office/officeart/2005/8/layout/chevron1"/>
    <dgm:cxn modelId="{F8CD362E-CCCB-6145-BED9-1781E0C412DE}" type="presParOf" srcId="{C5C61D55-0CDD-774D-A6DD-150FCC5706B9}" destId="{F895CFD1-DDE3-4C46-8272-806AE192ABE0}" srcOrd="3" destOrd="0" presId="urn:microsoft.com/office/officeart/2005/8/layout/chevron1"/>
    <dgm:cxn modelId="{BAB4FF08-519C-4F4A-B2CA-4AB822EE3B8E}" type="presParOf" srcId="{C5C61D55-0CDD-774D-A6DD-150FCC5706B9}" destId="{44445545-9BE0-6846-8364-94BCA11A8E70}" srcOrd="4" destOrd="0" presId="urn:microsoft.com/office/officeart/2005/8/layout/chevron1"/>
    <dgm:cxn modelId="{2280E685-50CC-FE42-B7E7-27C0CCF78CB8}" type="presParOf" srcId="{44445545-9BE0-6846-8364-94BCA11A8E70}" destId="{62F7B4EA-1F66-CE42-83D6-335AD88D9680}" srcOrd="0" destOrd="0" presId="urn:microsoft.com/office/officeart/2005/8/layout/chevron1"/>
    <dgm:cxn modelId="{0AEDC7ED-5F71-7C4B-B73A-5BF5AA54F9ED}" type="presParOf" srcId="{44445545-9BE0-6846-8364-94BCA11A8E70}" destId="{592A54BA-B0C5-F445-BD69-AB3B1B8B8865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48A932-7B11-F146-B7AF-73A1C8A25FCB}" type="doc">
      <dgm:prSet loTypeId="urn:microsoft.com/office/officeart/2005/8/layout/radial5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E437C4A-4913-5449-8B96-F70C31FC24EE}">
      <dgm:prSet phldrT="[Text]" custT="1"/>
      <dgm:spPr/>
      <dgm:t>
        <a:bodyPr/>
        <a:lstStyle/>
        <a:p>
          <a:r>
            <a:rPr lang="en-US" sz="2800" dirty="0"/>
            <a:t>MAFLD</a:t>
          </a:r>
        </a:p>
      </dgm:t>
    </dgm:pt>
    <dgm:pt modelId="{27031920-AA66-EC43-9B62-57F50704A5A5}" type="parTrans" cxnId="{FE05701B-8A70-FB4D-A925-B72BC69398F8}">
      <dgm:prSet/>
      <dgm:spPr/>
      <dgm:t>
        <a:bodyPr/>
        <a:lstStyle/>
        <a:p>
          <a:endParaRPr lang="en-US"/>
        </a:p>
      </dgm:t>
    </dgm:pt>
    <dgm:pt modelId="{DA307028-C6B9-2C40-9A87-36A2D357FFCD}" type="sibTrans" cxnId="{FE05701B-8A70-FB4D-A925-B72BC69398F8}">
      <dgm:prSet/>
      <dgm:spPr/>
      <dgm:t>
        <a:bodyPr/>
        <a:lstStyle/>
        <a:p>
          <a:endParaRPr lang="en-US"/>
        </a:p>
      </dgm:t>
    </dgm:pt>
    <dgm:pt modelId="{A120FB4F-D9D0-C543-B7E3-BDA2C1F014BF}">
      <dgm:prSet phldrT="[Text]" custT="1"/>
      <dgm:spPr/>
      <dgm:t>
        <a:bodyPr/>
        <a:lstStyle/>
        <a:p>
          <a:r>
            <a:rPr lang="en-US" sz="1600" dirty="0"/>
            <a:t>Primary Care</a:t>
          </a:r>
        </a:p>
      </dgm:t>
    </dgm:pt>
    <dgm:pt modelId="{764C1ABB-95E0-964C-A448-DE90CFB895B8}" type="parTrans" cxnId="{69224CBB-8463-A541-B919-9261F51D7539}">
      <dgm:prSet custT="1"/>
      <dgm:spPr/>
      <dgm:t>
        <a:bodyPr/>
        <a:lstStyle/>
        <a:p>
          <a:endParaRPr lang="en-US" sz="1400"/>
        </a:p>
      </dgm:t>
    </dgm:pt>
    <dgm:pt modelId="{F9D98354-8AD2-F840-83E3-9B55C4664D17}" type="sibTrans" cxnId="{69224CBB-8463-A541-B919-9261F51D7539}">
      <dgm:prSet/>
      <dgm:spPr/>
      <dgm:t>
        <a:bodyPr/>
        <a:lstStyle/>
        <a:p>
          <a:endParaRPr lang="en-US"/>
        </a:p>
      </dgm:t>
    </dgm:pt>
    <dgm:pt modelId="{FD0D1EFE-D0F2-AB4A-94C7-C0D924E147C4}">
      <dgm:prSet phldrT="[Text]" custT="1"/>
      <dgm:spPr/>
      <dgm:t>
        <a:bodyPr/>
        <a:lstStyle/>
        <a:p>
          <a:r>
            <a:rPr lang="en-US" sz="1600" dirty="0"/>
            <a:t>Endocrine</a:t>
          </a:r>
        </a:p>
      </dgm:t>
    </dgm:pt>
    <dgm:pt modelId="{FAA269AD-04EF-1149-9379-F2DDD00ACAB7}" type="parTrans" cxnId="{AC65D943-F913-D84D-90D4-5B51C6C3636C}">
      <dgm:prSet custT="1"/>
      <dgm:spPr/>
      <dgm:t>
        <a:bodyPr/>
        <a:lstStyle/>
        <a:p>
          <a:endParaRPr lang="en-US" sz="1400"/>
        </a:p>
      </dgm:t>
    </dgm:pt>
    <dgm:pt modelId="{6C4C2B38-68C9-454B-9C2C-FA0481FFDB6F}" type="sibTrans" cxnId="{AC65D943-F913-D84D-90D4-5B51C6C3636C}">
      <dgm:prSet/>
      <dgm:spPr/>
      <dgm:t>
        <a:bodyPr/>
        <a:lstStyle/>
        <a:p>
          <a:endParaRPr lang="en-US"/>
        </a:p>
      </dgm:t>
    </dgm:pt>
    <dgm:pt modelId="{4C61E422-AD8F-C64F-981F-94C5B07AC227}">
      <dgm:prSet phldrT="[Text]" custT="1"/>
      <dgm:spPr/>
      <dgm:t>
        <a:bodyPr/>
        <a:lstStyle/>
        <a:p>
          <a:r>
            <a:rPr lang="en-US" sz="1600" dirty="0"/>
            <a:t>Obesity/Lifestyle/RD</a:t>
          </a:r>
        </a:p>
      </dgm:t>
    </dgm:pt>
    <dgm:pt modelId="{6D91677B-2AFF-6043-B316-9C21EF43A063}" type="parTrans" cxnId="{32E0C0E8-7BE3-0549-8AAC-48579478B074}">
      <dgm:prSet custT="1"/>
      <dgm:spPr/>
      <dgm:t>
        <a:bodyPr/>
        <a:lstStyle/>
        <a:p>
          <a:endParaRPr lang="en-US" sz="1400"/>
        </a:p>
      </dgm:t>
    </dgm:pt>
    <dgm:pt modelId="{1DB0FA2B-292C-054D-8C70-F0B3AFAF1B33}" type="sibTrans" cxnId="{32E0C0E8-7BE3-0549-8AAC-48579478B074}">
      <dgm:prSet/>
      <dgm:spPr/>
      <dgm:t>
        <a:bodyPr/>
        <a:lstStyle/>
        <a:p>
          <a:endParaRPr lang="en-US"/>
        </a:p>
      </dgm:t>
    </dgm:pt>
    <dgm:pt modelId="{C817274A-FA2B-3149-B3F2-3D584D39BDB1}">
      <dgm:prSet phldrT="[Text]" custT="1"/>
      <dgm:spPr/>
      <dgm:t>
        <a:bodyPr/>
        <a:lstStyle/>
        <a:p>
          <a:r>
            <a:rPr lang="en-US" sz="1600" dirty="0"/>
            <a:t>GI/Hepatology</a:t>
          </a:r>
        </a:p>
      </dgm:t>
    </dgm:pt>
    <dgm:pt modelId="{F2B73BD9-3496-8342-A6A0-C6F4E019F8D7}" type="parTrans" cxnId="{D661085E-CE32-8B45-985A-6542F3A25157}">
      <dgm:prSet custT="1"/>
      <dgm:spPr/>
      <dgm:t>
        <a:bodyPr/>
        <a:lstStyle/>
        <a:p>
          <a:endParaRPr lang="en-US" sz="1400"/>
        </a:p>
      </dgm:t>
    </dgm:pt>
    <dgm:pt modelId="{EA1BA5A9-FA09-6147-80FF-7266AAF743EE}" type="sibTrans" cxnId="{D661085E-CE32-8B45-985A-6542F3A25157}">
      <dgm:prSet/>
      <dgm:spPr/>
      <dgm:t>
        <a:bodyPr/>
        <a:lstStyle/>
        <a:p>
          <a:endParaRPr lang="en-US"/>
        </a:p>
      </dgm:t>
    </dgm:pt>
    <dgm:pt modelId="{97861901-D057-194D-A5FA-9307C372E0F5}">
      <dgm:prSet phldrT="[Text]" custT="1"/>
      <dgm:spPr/>
      <dgm:t>
        <a:bodyPr/>
        <a:lstStyle/>
        <a:p>
          <a:r>
            <a:rPr lang="en-US" sz="1600" dirty="0"/>
            <a:t>Bariatric surgery</a:t>
          </a:r>
        </a:p>
      </dgm:t>
    </dgm:pt>
    <dgm:pt modelId="{679C8C36-6328-8B44-9859-7A60445CBA9E}" type="parTrans" cxnId="{0678C385-594E-CE45-B284-91E93910EE1C}">
      <dgm:prSet custT="1"/>
      <dgm:spPr/>
      <dgm:t>
        <a:bodyPr/>
        <a:lstStyle/>
        <a:p>
          <a:endParaRPr lang="en-US" sz="1400"/>
        </a:p>
      </dgm:t>
    </dgm:pt>
    <dgm:pt modelId="{27246C22-9AA6-654B-B95D-83E7ACC1B444}" type="sibTrans" cxnId="{0678C385-594E-CE45-B284-91E93910EE1C}">
      <dgm:prSet/>
      <dgm:spPr/>
      <dgm:t>
        <a:bodyPr/>
        <a:lstStyle/>
        <a:p>
          <a:endParaRPr lang="en-US"/>
        </a:p>
      </dgm:t>
    </dgm:pt>
    <dgm:pt modelId="{D93CD498-19A1-CA41-991E-A50726AC3419}">
      <dgm:prSet phldrT="[Text]" custT="1"/>
      <dgm:spPr/>
      <dgm:t>
        <a:bodyPr/>
        <a:lstStyle/>
        <a:p>
          <a:r>
            <a:rPr lang="en-US" sz="1600" dirty="0"/>
            <a:t>Dietician</a:t>
          </a:r>
        </a:p>
      </dgm:t>
    </dgm:pt>
    <dgm:pt modelId="{165B4F30-6B6E-9A47-B156-1A5C1D9903A8}" type="parTrans" cxnId="{776811AE-2647-7442-B8B7-5983C9F69E51}">
      <dgm:prSet custT="1"/>
      <dgm:spPr/>
      <dgm:t>
        <a:bodyPr/>
        <a:lstStyle/>
        <a:p>
          <a:endParaRPr lang="en-US" sz="1400"/>
        </a:p>
      </dgm:t>
    </dgm:pt>
    <dgm:pt modelId="{25B3851B-01AD-F64E-B0A6-63C94E54A96D}" type="sibTrans" cxnId="{776811AE-2647-7442-B8B7-5983C9F69E51}">
      <dgm:prSet/>
      <dgm:spPr/>
      <dgm:t>
        <a:bodyPr/>
        <a:lstStyle/>
        <a:p>
          <a:endParaRPr lang="en-US"/>
        </a:p>
      </dgm:t>
    </dgm:pt>
    <dgm:pt modelId="{09C8927F-B9E7-C349-8902-98B6D4D2EA47}">
      <dgm:prSet phldrT="[Text]" custT="1"/>
      <dgm:spPr/>
      <dgm:t>
        <a:bodyPr/>
        <a:lstStyle/>
        <a:p>
          <a:r>
            <a:rPr lang="en-US" sz="1600" dirty="0"/>
            <a:t>Psychology</a:t>
          </a:r>
        </a:p>
      </dgm:t>
    </dgm:pt>
    <dgm:pt modelId="{6D2959F7-4949-4B4C-B125-84FC09C18545}" type="parTrans" cxnId="{84117A4C-F473-3F43-941B-C61AAE61EFD0}">
      <dgm:prSet custT="1"/>
      <dgm:spPr/>
      <dgm:t>
        <a:bodyPr/>
        <a:lstStyle/>
        <a:p>
          <a:endParaRPr lang="en-US" sz="1400"/>
        </a:p>
      </dgm:t>
    </dgm:pt>
    <dgm:pt modelId="{A3EC36C9-23E0-EE4B-902C-DAFD2D4497F3}" type="sibTrans" cxnId="{84117A4C-F473-3F43-941B-C61AAE61EFD0}">
      <dgm:prSet/>
      <dgm:spPr/>
      <dgm:t>
        <a:bodyPr/>
        <a:lstStyle/>
        <a:p>
          <a:endParaRPr lang="en-US"/>
        </a:p>
      </dgm:t>
    </dgm:pt>
    <dgm:pt modelId="{4F8FFDD5-6FC9-E64B-AC82-7FC916DD3469}">
      <dgm:prSet phldrT="[Text]" custT="1"/>
      <dgm:spPr/>
      <dgm:t>
        <a:bodyPr/>
        <a:lstStyle/>
        <a:p>
          <a:r>
            <a:rPr lang="en-US" sz="1600" dirty="0"/>
            <a:t>Fecal microbiota/FMT</a:t>
          </a:r>
        </a:p>
      </dgm:t>
    </dgm:pt>
    <dgm:pt modelId="{A53587C4-A213-BF4D-8664-AA6B9FA0690D}" type="parTrans" cxnId="{9F9238A2-00B7-C64F-998B-D2803C628263}">
      <dgm:prSet custT="1"/>
      <dgm:spPr/>
      <dgm:t>
        <a:bodyPr/>
        <a:lstStyle/>
        <a:p>
          <a:endParaRPr lang="en-US" sz="1400"/>
        </a:p>
      </dgm:t>
    </dgm:pt>
    <dgm:pt modelId="{B7C83872-2A39-324E-B7CA-4EA5C3F85E7A}" type="sibTrans" cxnId="{9F9238A2-00B7-C64F-998B-D2803C628263}">
      <dgm:prSet/>
      <dgm:spPr/>
      <dgm:t>
        <a:bodyPr/>
        <a:lstStyle/>
        <a:p>
          <a:endParaRPr lang="en-US"/>
        </a:p>
      </dgm:t>
    </dgm:pt>
    <dgm:pt modelId="{3AE64691-C583-1D45-A369-8966393736C8}">
      <dgm:prSet phldrT="[Text]" custT="1"/>
      <dgm:spPr/>
      <dgm:t>
        <a:bodyPr/>
        <a:lstStyle/>
        <a:p>
          <a:r>
            <a:rPr lang="en-US" sz="1600" dirty="0"/>
            <a:t>Cardiology</a:t>
          </a:r>
        </a:p>
      </dgm:t>
    </dgm:pt>
    <dgm:pt modelId="{49D0751A-817A-EB42-B1A4-3E2FE1D50949}" type="parTrans" cxnId="{D62929DC-6D92-2C47-B005-1D336A063B83}">
      <dgm:prSet/>
      <dgm:spPr/>
      <dgm:t>
        <a:bodyPr/>
        <a:lstStyle/>
        <a:p>
          <a:endParaRPr lang="en-US"/>
        </a:p>
      </dgm:t>
    </dgm:pt>
    <dgm:pt modelId="{5BF8294F-D43C-DE4A-AEE3-4AB5A5E3BDC1}" type="sibTrans" cxnId="{D62929DC-6D92-2C47-B005-1D336A063B83}">
      <dgm:prSet/>
      <dgm:spPr/>
      <dgm:t>
        <a:bodyPr/>
        <a:lstStyle/>
        <a:p>
          <a:endParaRPr lang="en-US"/>
        </a:p>
      </dgm:t>
    </dgm:pt>
    <dgm:pt modelId="{B4AC399F-6883-8048-AAC6-70FDF5CD6EAB}" type="pres">
      <dgm:prSet presAssocID="{F848A932-7B11-F146-B7AF-73A1C8A25FC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2E32C38-2C5C-264F-8D0C-7406E1EE338F}" type="pres">
      <dgm:prSet presAssocID="{CE437C4A-4913-5449-8B96-F70C31FC24EE}" presName="centerShape" presStyleLbl="node0" presStyleIdx="0" presStyleCnt="1"/>
      <dgm:spPr/>
    </dgm:pt>
    <dgm:pt modelId="{9D393DE1-31BE-8C45-BD95-01B06C0FC5AC}" type="pres">
      <dgm:prSet presAssocID="{764C1ABB-95E0-964C-A448-DE90CFB895B8}" presName="parTrans" presStyleLbl="sibTrans2D1" presStyleIdx="0" presStyleCnt="9"/>
      <dgm:spPr/>
    </dgm:pt>
    <dgm:pt modelId="{591E3DD1-F582-314A-B73B-0F142ADF45E9}" type="pres">
      <dgm:prSet presAssocID="{764C1ABB-95E0-964C-A448-DE90CFB895B8}" presName="connectorText" presStyleLbl="sibTrans2D1" presStyleIdx="0" presStyleCnt="9"/>
      <dgm:spPr/>
    </dgm:pt>
    <dgm:pt modelId="{D979FAFB-DCCD-1D40-A75B-C5C24A30A400}" type="pres">
      <dgm:prSet presAssocID="{A120FB4F-D9D0-C543-B7E3-BDA2C1F014BF}" presName="node" presStyleLbl="node1" presStyleIdx="0" presStyleCnt="9">
        <dgm:presLayoutVars>
          <dgm:bulletEnabled val="1"/>
        </dgm:presLayoutVars>
      </dgm:prSet>
      <dgm:spPr/>
    </dgm:pt>
    <dgm:pt modelId="{5C3163B5-4467-B84D-A189-0ABAD3782C63}" type="pres">
      <dgm:prSet presAssocID="{FAA269AD-04EF-1149-9379-F2DDD00ACAB7}" presName="parTrans" presStyleLbl="sibTrans2D1" presStyleIdx="1" presStyleCnt="9"/>
      <dgm:spPr/>
    </dgm:pt>
    <dgm:pt modelId="{9D2908B1-2CE8-E540-B55C-531C2E59F489}" type="pres">
      <dgm:prSet presAssocID="{FAA269AD-04EF-1149-9379-F2DDD00ACAB7}" presName="connectorText" presStyleLbl="sibTrans2D1" presStyleIdx="1" presStyleCnt="9"/>
      <dgm:spPr/>
    </dgm:pt>
    <dgm:pt modelId="{48874BD7-6F8A-5342-AB16-3EE50ACDFED6}" type="pres">
      <dgm:prSet presAssocID="{FD0D1EFE-D0F2-AB4A-94C7-C0D924E147C4}" presName="node" presStyleLbl="node1" presStyleIdx="1" presStyleCnt="9">
        <dgm:presLayoutVars>
          <dgm:bulletEnabled val="1"/>
        </dgm:presLayoutVars>
      </dgm:prSet>
      <dgm:spPr/>
    </dgm:pt>
    <dgm:pt modelId="{554814F3-E5C4-C542-A97D-96C1F6932BCD}" type="pres">
      <dgm:prSet presAssocID="{49D0751A-817A-EB42-B1A4-3E2FE1D50949}" presName="parTrans" presStyleLbl="sibTrans2D1" presStyleIdx="2" presStyleCnt="9"/>
      <dgm:spPr/>
    </dgm:pt>
    <dgm:pt modelId="{2F5107F5-34C2-2641-95D0-99CE579E3367}" type="pres">
      <dgm:prSet presAssocID="{49D0751A-817A-EB42-B1A4-3E2FE1D50949}" presName="connectorText" presStyleLbl="sibTrans2D1" presStyleIdx="2" presStyleCnt="9"/>
      <dgm:spPr/>
    </dgm:pt>
    <dgm:pt modelId="{AA6FFC8C-31FF-EF43-B855-0E5B4E706510}" type="pres">
      <dgm:prSet presAssocID="{3AE64691-C583-1D45-A369-8966393736C8}" presName="node" presStyleLbl="node1" presStyleIdx="2" presStyleCnt="9">
        <dgm:presLayoutVars>
          <dgm:bulletEnabled val="1"/>
        </dgm:presLayoutVars>
      </dgm:prSet>
      <dgm:spPr/>
    </dgm:pt>
    <dgm:pt modelId="{0A72264B-4494-E545-90AC-8E63F36D0562}" type="pres">
      <dgm:prSet presAssocID="{6D91677B-2AFF-6043-B316-9C21EF43A063}" presName="parTrans" presStyleLbl="sibTrans2D1" presStyleIdx="3" presStyleCnt="9"/>
      <dgm:spPr/>
    </dgm:pt>
    <dgm:pt modelId="{E9BB7AB2-6F48-DD4C-BE5D-4EDEC5753CD0}" type="pres">
      <dgm:prSet presAssocID="{6D91677B-2AFF-6043-B316-9C21EF43A063}" presName="connectorText" presStyleLbl="sibTrans2D1" presStyleIdx="3" presStyleCnt="9"/>
      <dgm:spPr/>
    </dgm:pt>
    <dgm:pt modelId="{756C168E-3512-1142-9EF9-159526A82989}" type="pres">
      <dgm:prSet presAssocID="{4C61E422-AD8F-C64F-981F-94C5B07AC227}" presName="node" presStyleLbl="node1" presStyleIdx="3" presStyleCnt="9">
        <dgm:presLayoutVars>
          <dgm:bulletEnabled val="1"/>
        </dgm:presLayoutVars>
      </dgm:prSet>
      <dgm:spPr/>
    </dgm:pt>
    <dgm:pt modelId="{3B0CD3E2-6A63-D743-8E80-DA42BF36A2CA}" type="pres">
      <dgm:prSet presAssocID="{165B4F30-6B6E-9A47-B156-1A5C1D9903A8}" presName="parTrans" presStyleLbl="sibTrans2D1" presStyleIdx="4" presStyleCnt="9"/>
      <dgm:spPr/>
    </dgm:pt>
    <dgm:pt modelId="{E18376C4-2CCF-5144-920D-A1BFEBD5E80C}" type="pres">
      <dgm:prSet presAssocID="{165B4F30-6B6E-9A47-B156-1A5C1D9903A8}" presName="connectorText" presStyleLbl="sibTrans2D1" presStyleIdx="4" presStyleCnt="9"/>
      <dgm:spPr/>
    </dgm:pt>
    <dgm:pt modelId="{BB2A5ACA-049F-594E-9E9B-517B200A44CF}" type="pres">
      <dgm:prSet presAssocID="{D93CD498-19A1-CA41-991E-A50726AC3419}" presName="node" presStyleLbl="node1" presStyleIdx="4" presStyleCnt="9">
        <dgm:presLayoutVars>
          <dgm:bulletEnabled val="1"/>
        </dgm:presLayoutVars>
      </dgm:prSet>
      <dgm:spPr/>
    </dgm:pt>
    <dgm:pt modelId="{E8D82FDC-FEDD-2741-9D0B-B9C3144DE8BA}" type="pres">
      <dgm:prSet presAssocID="{F2B73BD9-3496-8342-A6A0-C6F4E019F8D7}" presName="parTrans" presStyleLbl="sibTrans2D1" presStyleIdx="5" presStyleCnt="9"/>
      <dgm:spPr/>
    </dgm:pt>
    <dgm:pt modelId="{B31F0FFA-4F40-6548-A982-0ACA1E86B17B}" type="pres">
      <dgm:prSet presAssocID="{F2B73BD9-3496-8342-A6A0-C6F4E019F8D7}" presName="connectorText" presStyleLbl="sibTrans2D1" presStyleIdx="5" presStyleCnt="9"/>
      <dgm:spPr/>
    </dgm:pt>
    <dgm:pt modelId="{74CD0AD7-832E-1047-805B-D345ECA5DA99}" type="pres">
      <dgm:prSet presAssocID="{C817274A-FA2B-3149-B3F2-3D584D39BDB1}" presName="node" presStyleLbl="node1" presStyleIdx="5" presStyleCnt="9">
        <dgm:presLayoutVars>
          <dgm:bulletEnabled val="1"/>
        </dgm:presLayoutVars>
      </dgm:prSet>
      <dgm:spPr/>
    </dgm:pt>
    <dgm:pt modelId="{19A18FF6-ADCE-F549-88DC-03FCCD292347}" type="pres">
      <dgm:prSet presAssocID="{679C8C36-6328-8B44-9859-7A60445CBA9E}" presName="parTrans" presStyleLbl="sibTrans2D1" presStyleIdx="6" presStyleCnt="9"/>
      <dgm:spPr/>
    </dgm:pt>
    <dgm:pt modelId="{459379DD-2165-6F42-A275-7E7886421200}" type="pres">
      <dgm:prSet presAssocID="{679C8C36-6328-8B44-9859-7A60445CBA9E}" presName="connectorText" presStyleLbl="sibTrans2D1" presStyleIdx="6" presStyleCnt="9"/>
      <dgm:spPr/>
    </dgm:pt>
    <dgm:pt modelId="{830B4854-EC5A-0F4C-935E-7A14A23CA154}" type="pres">
      <dgm:prSet presAssocID="{97861901-D057-194D-A5FA-9307C372E0F5}" presName="node" presStyleLbl="node1" presStyleIdx="6" presStyleCnt="9">
        <dgm:presLayoutVars>
          <dgm:bulletEnabled val="1"/>
        </dgm:presLayoutVars>
      </dgm:prSet>
      <dgm:spPr/>
    </dgm:pt>
    <dgm:pt modelId="{E5D5BCEA-C664-AB4F-90F0-F24AB43F3C11}" type="pres">
      <dgm:prSet presAssocID="{6D2959F7-4949-4B4C-B125-84FC09C18545}" presName="parTrans" presStyleLbl="sibTrans2D1" presStyleIdx="7" presStyleCnt="9"/>
      <dgm:spPr/>
    </dgm:pt>
    <dgm:pt modelId="{F36B8781-9A44-824B-9DAE-343F696BBFF5}" type="pres">
      <dgm:prSet presAssocID="{6D2959F7-4949-4B4C-B125-84FC09C18545}" presName="connectorText" presStyleLbl="sibTrans2D1" presStyleIdx="7" presStyleCnt="9"/>
      <dgm:spPr/>
    </dgm:pt>
    <dgm:pt modelId="{DA57DB25-649E-EF48-9F30-D2715D75C01C}" type="pres">
      <dgm:prSet presAssocID="{09C8927F-B9E7-C349-8902-98B6D4D2EA47}" presName="node" presStyleLbl="node1" presStyleIdx="7" presStyleCnt="9">
        <dgm:presLayoutVars>
          <dgm:bulletEnabled val="1"/>
        </dgm:presLayoutVars>
      </dgm:prSet>
      <dgm:spPr/>
    </dgm:pt>
    <dgm:pt modelId="{C23350FC-069A-DA40-A869-63F58B5442C5}" type="pres">
      <dgm:prSet presAssocID="{A53587C4-A213-BF4D-8664-AA6B9FA0690D}" presName="parTrans" presStyleLbl="sibTrans2D1" presStyleIdx="8" presStyleCnt="9"/>
      <dgm:spPr/>
    </dgm:pt>
    <dgm:pt modelId="{BAE27170-DDFB-054A-B571-609BD7C97EA7}" type="pres">
      <dgm:prSet presAssocID="{A53587C4-A213-BF4D-8664-AA6B9FA0690D}" presName="connectorText" presStyleLbl="sibTrans2D1" presStyleIdx="8" presStyleCnt="9"/>
      <dgm:spPr/>
    </dgm:pt>
    <dgm:pt modelId="{EFB7D303-E3E5-4145-911B-CFF9B023645E}" type="pres">
      <dgm:prSet presAssocID="{4F8FFDD5-6FC9-E64B-AC82-7FC916DD3469}" presName="node" presStyleLbl="node1" presStyleIdx="8" presStyleCnt="9">
        <dgm:presLayoutVars>
          <dgm:bulletEnabled val="1"/>
        </dgm:presLayoutVars>
      </dgm:prSet>
      <dgm:spPr/>
    </dgm:pt>
  </dgm:ptLst>
  <dgm:cxnLst>
    <dgm:cxn modelId="{935AD814-23AC-1040-9F1C-32323E374BFD}" type="presOf" srcId="{4C61E422-AD8F-C64F-981F-94C5B07AC227}" destId="{756C168E-3512-1142-9EF9-159526A82989}" srcOrd="0" destOrd="0" presId="urn:microsoft.com/office/officeart/2005/8/layout/radial5"/>
    <dgm:cxn modelId="{B6F32E1A-F11E-AF4C-9331-278A8C2DD224}" type="presOf" srcId="{679C8C36-6328-8B44-9859-7A60445CBA9E}" destId="{19A18FF6-ADCE-F549-88DC-03FCCD292347}" srcOrd="0" destOrd="0" presId="urn:microsoft.com/office/officeart/2005/8/layout/radial5"/>
    <dgm:cxn modelId="{FE05701B-8A70-FB4D-A925-B72BC69398F8}" srcId="{F848A932-7B11-F146-B7AF-73A1C8A25FCB}" destId="{CE437C4A-4913-5449-8B96-F70C31FC24EE}" srcOrd="0" destOrd="0" parTransId="{27031920-AA66-EC43-9B62-57F50704A5A5}" sibTransId="{DA307028-C6B9-2C40-9A87-36A2D357FFCD}"/>
    <dgm:cxn modelId="{A689A01E-B6F3-0946-80EF-ECB493CDEF46}" type="presOf" srcId="{49D0751A-817A-EB42-B1A4-3E2FE1D50949}" destId="{2F5107F5-34C2-2641-95D0-99CE579E3367}" srcOrd="1" destOrd="0" presId="urn:microsoft.com/office/officeart/2005/8/layout/radial5"/>
    <dgm:cxn modelId="{A6CB142D-57D5-724F-A537-54E948AC2DD6}" type="presOf" srcId="{A53587C4-A213-BF4D-8664-AA6B9FA0690D}" destId="{BAE27170-DDFB-054A-B571-609BD7C97EA7}" srcOrd="1" destOrd="0" presId="urn:microsoft.com/office/officeart/2005/8/layout/radial5"/>
    <dgm:cxn modelId="{32C98935-4926-2440-84E4-32EB3325C553}" type="presOf" srcId="{97861901-D057-194D-A5FA-9307C372E0F5}" destId="{830B4854-EC5A-0F4C-935E-7A14A23CA154}" srcOrd="0" destOrd="0" presId="urn:microsoft.com/office/officeart/2005/8/layout/radial5"/>
    <dgm:cxn modelId="{199D4E3B-BDCE-FA4C-9F4E-B437378A0CCF}" type="presOf" srcId="{A53587C4-A213-BF4D-8664-AA6B9FA0690D}" destId="{C23350FC-069A-DA40-A869-63F58B5442C5}" srcOrd="0" destOrd="0" presId="urn:microsoft.com/office/officeart/2005/8/layout/radial5"/>
    <dgm:cxn modelId="{91A75C40-E789-5046-89FE-6A66C4A0A031}" type="presOf" srcId="{49D0751A-817A-EB42-B1A4-3E2FE1D50949}" destId="{554814F3-E5C4-C542-A97D-96C1F6932BCD}" srcOrd="0" destOrd="0" presId="urn:microsoft.com/office/officeart/2005/8/layout/radial5"/>
    <dgm:cxn modelId="{AC65D943-F913-D84D-90D4-5B51C6C3636C}" srcId="{CE437C4A-4913-5449-8B96-F70C31FC24EE}" destId="{FD0D1EFE-D0F2-AB4A-94C7-C0D924E147C4}" srcOrd="1" destOrd="0" parTransId="{FAA269AD-04EF-1149-9379-F2DDD00ACAB7}" sibTransId="{6C4C2B38-68C9-454B-9C2C-FA0481FFDB6F}"/>
    <dgm:cxn modelId="{05FFFB48-66A0-B84A-98C9-86E2FAE1F174}" type="presOf" srcId="{D93CD498-19A1-CA41-991E-A50726AC3419}" destId="{BB2A5ACA-049F-594E-9E9B-517B200A44CF}" srcOrd="0" destOrd="0" presId="urn:microsoft.com/office/officeart/2005/8/layout/radial5"/>
    <dgm:cxn modelId="{1125AE4B-6D60-9744-A55E-48ED8F244066}" type="presOf" srcId="{679C8C36-6328-8B44-9859-7A60445CBA9E}" destId="{459379DD-2165-6F42-A275-7E7886421200}" srcOrd="1" destOrd="0" presId="urn:microsoft.com/office/officeart/2005/8/layout/radial5"/>
    <dgm:cxn modelId="{84117A4C-F473-3F43-941B-C61AAE61EFD0}" srcId="{CE437C4A-4913-5449-8B96-F70C31FC24EE}" destId="{09C8927F-B9E7-C349-8902-98B6D4D2EA47}" srcOrd="7" destOrd="0" parTransId="{6D2959F7-4949-4B4C-B125-84FC09C18545}" sibTransId="{A3EC36C9-23E0-EE4B-902C-DAFD2D4497F3}"/>
    <dgm:cxn modelId="{D8380755-79DF-324F-8B12-8FEFB323AF1B}" type="presOf" srcId="{6D2959F7-4949-4B4C-B125-84FC09C18545}" destId="{F36B8781-9A44-824B-9DAE-343F696BBFF5}" srcOrd="1" destOrd="0" presId="urn:microsoft.com/office/officeart/2005/8/layout/radial5"/>
    <dgm:cxn modelId="{0D7CCA57-612F-B84C-8803-B879BE626181}" type="presOf" srcId="{FAA269AD-04EF-1149-9379-F2DDD00ACAB7}" destId="{5C3163B5-4467-B84D-A189-0ABAD3782C63}" srcOrd="0" destOrd="0" presId="urn:microsoft.com/office/officeart/2005/8/layout/radial5"/>
    <dgm:cxn modelId="{D661085E-CE32-8B45-985A-6542F3A25157}" srcId="{CE437C4A-4913-5449-8B96-F70C31FC24EE}" destId="{C817274A-FA2B-3149-B3F2-3D584D39BDB1}" srcOrd="5" destOrd="0" parTransId="{F2B73BD9-3496-8342-A6A0-C6F4E019F8D7}" sibTransId="{EA1BA5A9-FA09-6147-80FF-7266AAF743EE}"/>
    <dgm:cxn modelId="{3D6C6B64-45B3-DA44-BF4A-092940BF5279}" type="presOf" srcId="{6D2959F7-4949-4B4C-B125-84FC09C18545}" destId="{E5D5BCEA-C664-AB4F-90F0-F24AB43F3C11}" srcOrd="0" destOrd="0" presId="urn:microsoft.com/office/officeart/2005/8/layout/radial5"/>
    <dgm:cxn modelId="{6CC92E65-F75F-F846-B247-2714C7B38E37}" type="presOf" srcId="{CE437C4A-4913-5449-8B96-F70C31FC24EE}" destId="{A2E32C38-2C5C-264F-8D0C-7406E1EE338F}" srcOrd="0" destOrd="0" presId="urn:microsoft.com/office/officeart/2005/8/layout/radial5"/>
    <dgm:cxn modelId="{803FA067-7462-7F4A-9CA9-DC08E06EFFF7}" type="presOf" srcId="{764C1ABB-95E0-964C-A448-DE90CFB895B8}" destId="{591E3DD1-F582-314A-B73B-0F142ADF45E9}" srcOrd="1" destOrd="0" presId="urn:microsoft.com/office/officeart/2005/8/layout/radial5"/>
    <dgm:cxn modelId="{3FB27E69-B069-D243-84AE-0CCBA565D248}" type="presOf" srcId="{764C1ABB-95E0-964C-A448-DE90CFB895B8}" destId="{9D393DE1-31BE-8C45-BD95-01B06C0FC5AC}" srcOrd="0" destOrd="0" presId="urn:microsoft.com/office/officeart/2005/8/layout/radial5"/>
    <dgm:cxn modelId="{3774F46D-A72D-D54E-94AB-795247786B45}" type="presOf" srcId="{F2B73BD9-3496-8342-A6A0-C6F4E019F8D7}" destId="{E8D82FDC-FEDD-2741-9D0B-B9C3144DE8BA}" srcOrd="0" destOrd="0" presId="urn:microsoft.com/office/officeart/2005/8/layout/radial5"/>
    <dgm:cxn modelId="{8BBFC174-DC20-874C-B42B-49774902EB24}" type="presOf" srcId="{165B4F30-6B6E-9A47-B156-1A5C1D9903A8}" destId="{3B0CD3E2-6A63-D743-8E80-DA42BF36A2CA}" srcOrd="0" destOrd="0" presId="urn:microsoft.com/office/officeart/2005/8/layout/radial5"/>
    <dgm:cxn modelId="{3D239C7A-9A07-5940-8487-A1163CEFA0E9}" type="presOf" srcId="{6D91677B-2AFF-6043-B316-9C21EF43A063}" destId="{0A72264B-4494-E545-90AC-8E63F36D0562}" srcOrd="0" destOrd="0" presId="urn:microsoft.com/office/officeart/2005/8/layout/radial5"/>
    <dgm:cxn modelId="{0678C385-594E-CE45-B284-91E93910EE1C}" srcId="{CE437C4A-4913-5449-8B96-F70C31FC24EE}" destId="{97861901-D057-194D-A5FA-9307C372E0F5}" srcOrd="6" destOrd="0" parTransId="{679C8C36-6328-8B44-9859-7A60445CBA9E}" sibTransId="{27246C22-9AA6-654B-B95D-83E7ACC1B444}"/>
    <dgm:cxn modelId="{CB624992-8ADC-2A46-8644-0C8550C1F71F}" type="presOf" srcId="{6D91677B-2AFF-6043-B316-9C21EF43A063}" destId="{E9BB7AB2-6F48-DD4C-BE5D-4EDEC5753CD0}" srcOrd="1" destOrd="0" presId="urn:microsoft.com/office/officeart/2005/8/layout/radial5"/>
    <dgm:cxn modelId="{1DD40698-AAF5-7A42-9912-9A4A89924D13}" type="presOf" srcId="{165B4F30-6B6E-9A47-B156-1A5C1D9903A8}" destId="{E18376C4-2CCF-5144-920D-A1BFEBD5E80C}" srcOrd="1" destOrd="0" presId="urn:microsoft.com/office/officeart/2005/8/layout/radial5"/>
    <dgm:cxn modelId="{A87E509B-3F93-3444-A690-AFEAF8885F9E}" type="presOf" srcId="{09C8927F-B9E7-C349-8902-98B6D4D2EA47}" destId="{DA57DB25-649E-EF48-9F30-D2715D75C01C}" srcOrd="0" destOrd="0" presId="urn:microsoft.com/office/officeart/2005/8/layout/radial5"/>
    <dgm:cxn modelId="{1A386FA1-73EC-054D-8618-FA55C41F1784}" type="presOf" srcId="{F848A932-7B11-F146-B7AF-73A1C8A25FCB}" destId="{B4AC399F-6883-8048-AAC6-70FDF5CD6EAB}" srcOrd="0" destOrd="0" presId="urn:microsoft.com/office/officeart/2005/8/layout/radial5"/>
    <dgm:cxn modelId="{9F9238A2-00B7-C64F-998B-D2803C628263}" srcId="{CE437C4A-4913-5449-8B96-F70C31FC24EE}" destId="{4F8FFDD5-6FC9-E64B-AC82-7FC916DD3469}" srcOrd="8" destOrd="0" parTransId="{A53587C4-A213-BF4D-8664-AA6B9FA0690D}" sibTransId="{B7C83872-2A39-324E-B7CA-4EA5C3F85E7A}"/>
    <dgm:cxn modelId="{776811AE-2647-7442-B8B7-5983C9F69E51}" srcId="{CE437C4A-4913-5449-8B96-F70C31FC24EE}" destId="{D93CD498-19A1-CA41-991E-A50726AC3419}" srcOrd="4" destOrd="0" parTransId="{165B4F30-6B6E-9A47-B156-1A5C1D9903A8}" sibTransId="{25B3851B-01AD-F64E-B0A6-63C94E54A96D}"/>
    <dgm:cxn modelId="{E567A1B9-DF17-3E45-B466-17BA2CF2092D}" type="presOf" srcId="{3AE64691-C583-1D45-A369-8966393736C8}" destId="{AA6FFC8C-31FF-EF43-B855-0E5B4E706510}" srcOrd="0" destOrd="0" presId="urn:microsoft.com/office/officeart/2005/8/layout/radial5"/>
    <dgm:cxn modelId="{69224CBB-8463-A541-B919-9261F51D7539}" srcId="{CE437C4A-4913-5449-8B96-F70C31FC24EE}" destId="{A120FB4F-D9D0-C543-B7E3-BDA2C1F014BF}" srcOrd="0" destOrd="0" parTransId="{764C1ABB-95E0-964C-A448-DE90CFB895B8}" sibTransId="{F9D98354-8AD2-F840-83E3-9B55C4664D17}"/>
    <dgm:cxn modelId="{C36E53C8-F01A-8E4B-A078-F21EE39B0E95}" type="presOf" srcId="{FD0D1EFE-D0F2-AB4A-94C7-C0D924E147C4}" destId="{48874BD7-6F8A-5342-AB16-3EE50ACDFED6}" srcOrd="0" destOrd="0" presId="urn:microsoft.com/office/officeart/2005/8/layout/radial5"/>
    <dgm:cxn modelId="{47B3F4D2-3B74-844A-B23D-6BCC5F0FC147}" type="presOf" srcId="{C817274A-FA2B-3149-B3F2-3D584D39BDB1}" destId="{74CD0AD7-832E-1047-805B-D345ECA5DA99}" srcOrd="0" destOrd="0" presId="urn:microsoft.com/office/officeart/2005/8/layout/radial5"/>
    <dgm:cxn modelId="{CA5433D5-795A-DA44-8B9C-9D39B55A0F3F}" type="presOf" srcId="{FAA269AD-04EF-1149-9379-F2DDD00ACAB7}" destId="{9D2908B1-2CE8-E540-B55C-531C2E59F489}" srcOrd="1" destOrd="0" presId="urn:microsoft.com/office/officeart/2005/8/layout/radial5"/>
    <dgm:cxn modelId="{AA32A7D5-274D-9F48-B433-0E27055F5322}" type="presOf" srcId="{F2B73BD9-3496-8342-A6A0-C6F4E019F8D7}" destId="{B31F0FFA-4F40-6548-A982-0ACA1E86B17B}" srcOrd="1" destOrd="0" presId="urn:microsoft.com/office/officeart/2005/8/layout/radial5"/>
    <dgm:cxn modelId="{D62929DC-6D92-2C47-B005-1D336A063B83}" srcId="{CE437C4A-4913-5449-8B96-F70C31FC24EE}" destId="{3AE64691-C583-1D45-A369-8966393736C8}" srcOrd="2" destOrd="0" parTransId="{49D0751A-817A-EB42-B1A4-3E2FE1D50949}" sibTransId="{5BF8294F-D43C-DE4A-AEE3-4AB5A5E3BDC1}"/>
    <dgm:cxn modelId="{32E0C0E8-7BE3-0549-8AAC-48579478B074}" srcId="{CE437C4A-4913-5449-8B96-F70C31FC24EE}" destId="{4C61E422-AD8F-C64F-981F-94C5B07AC227}" srcOrd="3" destOrd="0" parTransId="{6D91677B-2AFF-6043-B316-9C21EF43A063}" sibTransId="{1DB0FA2B-292C-054D-8C70-F0B3AFAF1B33}"/>
    <dgm:cxn modelId="{27F938F1-EAEB-5B49-88A2-AEB46A24484C}" type="presOf" srcId="{A120FB4F-D9D0-C543-B7E3-BDA2C1F014BF}" destId="{D979FAFB-DCCD-1D40-A75B-C5C24A30A400}" srcOrd="0" destOrd="0" presId="urn:microsoft.com/office/officeart/2005/8/layout/radial5"/>
    <dgm:cxn modelId="{73FAAFFF-7FCF-2046-869D-445DC810696B}" type="presOf" srcId="{4F8FFDD5-6FC9-E64B-AC82-7FC916DD3469}" destId="{EFB7D303-E3E5-4145-911B-CFF9B023645E}" srcOrd="0" destOrd="0" presId="urn:microsoft.com/office/officeart/2005/8/layout/radial5"/>
    <dgm:cxn modelId="{77044865-549D-7240-8F8A-30C78E0CFAF5}" type="presParOf" srcId="{B4AC399F-6883-8048-AAC6-70FDF5CD6EAB}" destId="{A2E32C38-2C5C-264F-8D0C-7406E1EE338F}" srcOrd="0" destOrd="0" presId="urn:microsoft.com/office/officeart/2005/8/layout/radial5"/>
    <dgm:cxn modelId="{F50C1E0C-C7B9-9646-8035-5304EB66E926}" type="presParOf" srcId="{B4AC399F-6883-8048-AAC6-70FDF5CD6EAB}" destId="{9D393DE1-31BE-8C45-BD95-01B06C0FC5AC}" srcOrd="1" destOrd="0" presId="urn:microsoft.com/office/officeart/2005/8/layout/radial5"/>
    <dgm:cxn modelId="{2E779FD7-58AA-9D4D-8422-E1D795F3B07F}" type="presParOf" srcId="{9D393DE1-31BE-8C45-BD95-01B06C0FC5AC}" destId="{591E3DD1-F582-314A-B73B-0F142ADF45E9}" srcOrd="0" destOrd="0" presId="urn:microsoft.com/office/officeart/2005/8/layout/radial5"/>
    <dgm:cxn modelId="{65A7D3DE-F8A3-EA4C-8992-B68A1B2F8D29}" type="presParOf" srcId="{B4AC399F-6883-8048-AAC6-70FDF5CD6EAB}" destId="{D979FAFB-DCCD-1D40-A75B-C5C24A30A400}" srcOrd="2" destOrd="0" presId="urn:microsoft.com/office/officeart/2005/8/layout/radial5"/>
    <dgm:cxn modelId="{D5286C06-DD0F-6D4A-B0AC-BAC1FD6CFB52}" type="presParOf" srcId="{B4AC399F-6883-8048-AAC6-70FDF5CD6EAB}" destId="{5C3163B5-4467-B84D-A189-0ABAD3782C63}" srcOrd="3" destOrd="0" presId="urn:microsoft.com/office/officeart/2005/8/layout/radial5"/>
    <dgm:cxn modelId="{F898AD81-8B7C-A841-BAA8-2D95B0E7DC89}" type="presParOf" srcId="{5C3163B5-4467-B84D-A189-0ABAD3782C63}" destId="{9D2908B1-2CE8-E540-B55C-531C2E59F489}" srcOrd="0" destOrd="0" presId="urn:microsoft.com/office/officeart/2005/8/layout/radial5"/>
    <dgm:cxn modelId="{43889A6F-0887-4142-9F60-A36C7A07C3EC}" type="presParOf" srcId="{B4AC399F-6883-8048-AAC6-70FDF5CD6EAB}" destId="{48874BD7-6F8A-5342-AB16-3EE50ACDFED6}" srcOrd="4" destOrd="0" presId="urn:microsoft.com/office/officeart/2005/8/layout/radial5"/>
    <dgm:cxn modelId="{C037B22F-24E3-1449-9A7B-7C8619882B57}" type="presParOf" srcId="{B4AC399F-6883-8048-AAC6-70FDF5CD6EAB}" destId="{554814F3-E5C4-C542-A97D-96C1F6932BCD}" srcOrd="5" destOrd="0" presId="urn:microsoft.com/office/officeart/2005/8/layout/radial5"/>
    <dgm:cxn modelId="{04B531CD-A5A4-EF41-B5EE-1D179C0962CD}" type="presParOf" srcId="{554814F3-E5C4-C542-A97D-96C1F6932BCD}" destId="{2F5107F5-34C2-2641-95D0-99CE579E3367}" srcOrd="0" destOrd="0" presId="urn:microsoft.com/office/officeart/2005/8/layout/radial5"/>
    <dgm:cxn modelId="{4FD7D071-203E-4E47-B7AC-EFCD50CE835D}" type="presParOf" srcId="{B4AC399F-6883-8048-AAC6-70FDF5CD6EAB}" destId="{AA6FFC8C-31FF-EF43-B855-0E5B4E706510}" srcOrd="6" destOrd="0" presId="urn:microsoft.com/office/officeart/2005/8/layout/radial5"/>
    <dgm:cxn modelId="{48EB5B21-1180-6247-B76E-6343F1FF6113}" type="presParOf" srcId="{B4AC399F-6883-8048-AAC6-70FDF5CD6EAB}" destId="{0A72264B-4494-E545-90AC-8E63F36D0562}" srcOrd="7" destOrd="0" presId="urn:microsoft.com/office/officeart/2005/8/layout/radial5"/>
    <dgm:cxn modelId="{CE3232CE-8090-9D41-A309-7E5F1801CED9}" type="presParOf" srcId="{0A72264B-4494-E545-90AC-8E63F36D0562}" destId="{E9BB7AB2-6F48-DD4C-BE5D-4EDEC5753CD0}" srcOrd="0" destOrd="0" presId="urn:microsoft.com/office/officeart/2005/8/layout/radial5"/>
    <dgm:cxn modelId="{BFEE6DB9-220F-DF4F-86D6-1F170B5592B5}" type="presParOf" srcId="{B4AC399F-6883-8048-AAC6-70FDF5CD6EAB}" destId="{756C168E-3512-1142-9EF9-159526A82989}" srcOrd="8" destOrd="0" presId="urn:microsoft.com/office/officeart/2005/8/layout/radial5"/>
    <dgm:cxn modelId="{7ECE109F-F2E6-2948-8C3A-28A813E0421A}" type="presParOf" srcId="{B4AC399F-6883-8048-AAC6-70FDF5CD6EAB}" destId="{3B0CD3E2-6A63-D743-8E80-DA42BF36A2CA}" srcOrd="9" destOrd="0" presId="urn:microsoft.com/office/officeart/2005/8/layout/radial5"/>
    <dgm:cxn modelId="{C6A4CE5D-1489-A44C-8B28-0AE9A1CF7D40}" type="presParOf" srcId="{3B0CD3E2-6A63-D743-8E80-DA42BF36A2CA}" destId="{E18376C4-2CCF-5144-920D-A1BFEBD5E80C}" srcOrd="0" destOrd="0" presId="urn:microsoft.com/office/officeart/2005/8/layout/radial5"/>
    <dgm:cxn modelId="{132873B1-EB8A-7F4E-A1BA-3A0B6792AA9A}" type="presParOf" srcId="{B4AC399F-6883-8048-AAC6-70FDF5CD6EAB}" destId="{BB2A5ACA-049F-594E-9E9B-517B200A44CF}" srcOrd="10" destOrd="0" presId="urn:microsoft.com/office/officeart/2005/8/layout/radial5"/>
    <dgm:cxn modelId="{E8386DB9-9554-3A40-937B-B3F00B22DC8D}" type="presParOf" srcId="{B4AC399F-6883-8048-AAC6-70FDF5CD6EAB}" destId="{E8D82FDC-FEDD-2741-9D0B-B9C3144DE8BA}" srcOrd="11" destOrd="0" presId="urn:microsoft.com/office/officeart/2005/8/layout/radial5"/>
    <dgm:cxn modelId="{A420C1EC-CD69-7D4B-B0A9-59914360C41C}" type="presParOf" srcId="{E8D82FDC-FEDD-2741-9D0B-B9C3144DE8BA}" destId="{B31F0FFA-4F40-6548-A982-0ACA1E86B17B}" srcOrd="0" destOrd="0" presId="urn:microsoft.com/office/officeart/2005/8/layout/radial5"/>
    <dgm:cxn modelId="{FB2816E1-F174-8843-9E26-1AA2574BC0B9}" type="presParOf" srcId="{B4AC399F-6883-8048-AAC6-70FDF5CD6EAB}" destId="{74CD0AD7-832E-1047-805B-D345ECA5DA99}" srcOrd="12" destOrd="0" presId="urn:microsoft.com/office/officeart/2005/8/layout/radial5"/>
    <dgm:cxn modelId="{D7D150B5-9E97-DF4C-BF95-BE8C217CEBA8}" type="presParOf" srcId="{B4AC399F-6883-8048-AAC6-70FDF5CD6EAB}" destId="{19A18FF6-ADCE-F549-88DC-03FCCD292347}" srcOrd="13" destOrd="0" presId="urn:microsoft.com/office/officeart/2005/8/layout/radial5"/>
    <dgm:cxn modelId="{DAE09C89-D278-8840-A7B2-D117A43893DB}" type="presParOf" srcId="{19A18FF6-ADCE-F549-88DC-03FCCD292347}" destId="{459379DD-2165-6F42-A275-7E7886421200}" srcOrd="0" destOrd="0" presId="urn:microsoft.com/office/officeart/2005/8/layout/radial5"/>
    <dgm:cxn modelId="{DC80EBA5-B16A-3D43-A056-3014DC512E94}" type="presParOf" srcId="{B4AC399F-6883-8048-AAC6-70FDF5CD6EAB}" destId="{830B4854-EC5A-0F4C-935E-7A14A23CA154}" srcOrd="14" destOrd="0" presId="urn:microsoft.com/office/officeart/2005/8/layout/radial5"/>
    <dgm:cxn modelId="{228638F3-2A72-8B44-9000-20293D3FF653}" type="presParOf" srcId="{B4AC399F-6883-8048-AAC6-70FDF5CD6EAB}" destId="{E5D5BCEA-C664-AB4F-90F0-F24AB43F3C11}" srcOrd="15" destOrd="0" presId="urn:microsoft.com/office/officeart/2005/8/layout/radial5"/>
    <dgm:cxn modelId="{AB289F1D-3339-024D-A477-CDD01C8B1675}" type="presParOf" srcId="{E5D5BCEA-C664-AB4F-90F0-F24AB43F3C11}" destId="{F36B8781-9A44-824B-9DAE-343F696BBFF5}" srcOrd="0" destOrd="0" presId="urn:microsoft.com/office/officeart/2005/8/layout/radial5"/>
    <dgm:cxn modelId="{03B823FA-40C6-0F47-AB1A-863EBC99DF13}" type="presParOf" srcId="{B4AC399F-6883-8048-AAC6-70FDF5CD6EAB}" destId="{DA57DB25-649E-EF48-9F30-D2715D75C01C}" srcOrd="16" destOrd="0" presId="urn:microsoft.com/office/officeart/2005/8/layout/radial5"/>
    <dgm:cxn modelId="{77326968-1B5B-DF4F-B168-87FDFE4CC934}" type="presParOf" srcId="{B4AC399F-6883-8048-AAC6-70FDF5CD6EAB}" destId="{C23350FC-069A-DA40-A869-63F58B5442C5}" srcOrd="17" destOrd="0" presId="urn:microsoft.com/office/officeart/2005/8/layout/radial5"/>
    <dgm:cxn modelId="{C130F299-ED54-1041-8606-23B48DC01448}" type="presParOf" srcId="{C23350FC-069A-DA40-A869-63F58B5442C5}" destId="{BAE27170-DDFB-054A-B571-609BD7C97EA7}" srcOrd="0" destOrd="0" presId="urn:microsoft.com/office/officeart/2005/8/layout/radial5"/>
    <dgm:cxn modelId="{F3073F13-B711-3C45-87FC-3E79F6F65DEC}" type="presParOf" srcId="{B4AC399F-6883-8048-AAC6-70FDF5CD6EAB}" destId="{EFB7D303-E3E5-4145-911B-CFF9B023645E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B626E-5B1A-EA4B-B7F9-D1C16839315B}">
      <dsp:nvSpPr>
        <dsp:cNvPr id="0" name=""/>
        <dsp:cNvSpPr/>
      </dsp:nvSpPr>
      <dsp:spPr>
        <a:xfrm>
          <a:off x="4621" y="559306"/>
          <a:ext cx="4040906" cy="3232725"/>
        </a:xfrm>
        <a:prstGeom prst="homePlate">
          <a:avLst>
            <a:gd name="adj" fmla="val 2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554" tIns="96520" rIns="570217" bIns="9652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1 in 4 adults have NAFLD</a:t>
          </a:r>
          <a:endParaRPr lang="en-CA" sz="38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NASH 1.5-6.5% of the population </a:t>
          </a:r>
          <a:endParaRPr lang="en-CA" sz="3000" kern="1200" dirty="0"/>
        </a:p>
      </dsp:txBody>
      <dsp:txXfrm>
        <a:off x="4621" y="559306"/>
        <a:ext cx="3636815" cy="3232725"/>
      </dsp:txXfrm>
    </dsp:sp>
    <dsp:sp modelId="{6D0858F0-ABB1-A243-ABDB-C5AFC555E7E8}">
      <dsp:nvSpPr>
        <dsp:cNvPr id="0" name=""/>
        <dsp:cNvSpPr/>
      </dsp:nvSpPr>
      <dsp:spPr>
        <a:xfrm>
          <a:off x="3237346" y="559306"/>
          <a:ext cx="4040906" cy="3232725"/>
        </a:xfrm>
        <a:prstGeom prst="chevron">
          <a:avLst>
            <a:gd name="adj" fmla="val 25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554" tIns="96520" rIns="142554" bIns="9652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&gt; 60 % in patients with Type 2 diabetics</a:t>
          </a:r>
          <a:endParaRPr lang="en-CA" sz="3800" kern="1200"/>
        </a:p>
      </dsp:txBody>
      <dsp:txXfrm>
        <a:off x="4045527" y="559306"/>
        <a:ext cx="2424544" cy="3232725"/>
      </dsp:txXfrm>
    </dsp:sp>
    <dsp:sp modelId="{F8A63F9E-346D-B040-9123-1A83D1BB09C6}">
      <dsp:nvSpPr>
        <dsp:cNvPr id="0" name=""/>
        <dsp:cNvSpPr/>
      </dsp:nvSpPr>
      <dsp:spPr>
        <a:xfrm>
          <a:off x="6470072" y="559306"/>
          <a:ext cx="4040906" cy="3232725"/>
        </a:xfrm>
        <a:prstGeom prst="chevron">
          <a:avLst>
            <a:gd name="adj" fmla="val 25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554" tIns="96520" rIns="142554" bIns="9652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Prevalance increase 63% from 2015-2030</a:t>
          </a:r>
          <a:endParaRPr lang="en-CA" sz="3800" kern="1200"/>
        </a:p>
      </dsp:txBody>
      <dsp:txXfrm>
        <a:off x="7278253" y="559306"/>
        <a:ext cx="2424544" cy="3232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5C62E-6D7E-7C44-AD21-1AFB412A219F}">
      <dsp:nvSpPr>
        <dsp:cNvPr id="0" name=""/>
        <dsp:cNvSpPr/>
      </dsp:nvSpPr>
      <dsp:spPr>
        <a:xfrm>
          <a:off x="3665007" y="1522968"/>
          <a:ext cx="2681673" cy="130540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One stage of progression every 7-14 years</a:t>
          </a:r>
          <a:endParaRPr lang="en-CA" sz="2500" kern="1200" dirty="0"/>
        </a:p>
      </dsp:txBody>
      <dsp:txXfrm>
        <a:off x="3728731" y="1586692"/>
        <a:ext cx="2554225" cy="1177953"/>
      </dsp:txXfrm>
    </dsp:sp>
    <dsp:sp modelId="{9AF15E0B-46AE-444B-9086-AA63B0E1D183}">
      <dsp:nvSpPr>
        <dsp:cNvPr id="0" name=""/>
        <dsp:cNvSpPr/>
      </dsp:nvSpPr>
      <dsp:spPr>
        <a:xfrm rot="16200000">
          <a:off x="4681856" y="1198980"/>
          <a:ext cx="6479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7975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608D2-0EF3-9D42-9FF2-2355ADEECF16}">
      <dsp:nvSpPr>
        <dsp:cNvPr id="0" name=""/>
        <dsp:cNvSpPr/>
      </dsp:nvSpPr>
      <dsp:spPr>
        <a:xfrm>
          <a:off x="3763859" y="373"/>
          <a:ext cx="2483970" cy="874618"/>
        </a:xfrm>
        <a:prstGeom prst="round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Older age</a:t>
          </a:r>
          <a:endParaRPr lang="en-CA" sz="3500" kern="1200" dirty="0"/>
        </a:p>
      </dsp:txBody>
      <dsp:txXfrm>
        <a:off x="3806554" y="43068"/>
        <a:ext cx="2398580" cy="789228"/>
      </dsp:txXfrm>
    </dsp:sp>
    <dsp:sp modelId="{613265DD-5D7B-9544-95DD-FFBA1296D09A}">
      <dsp:nvSpPr>
        <dsp:cNvPr id="0" name=""/>
        <dsp:cNvSpPr/>
      </dsp:nvSpPr>
      <dsp:spPr>
        <a:xfrm rot="21588817">
          <a:off x="6346678" y="2170051"/>
          <a:ext cx="7717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1728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726DB9-99AB-C44D-9ADB-47D02B8BAD49}">
      <dsp:nvSpPr>
        <dsp:cNvPr id="0" name=""/>
        <dsp:cNvSpPr/>
      </dsp:nvSpPr>
      <dsp:spPr>
        <a:xfrm>
          <a:off x="7118405" y="1725961"/>
          <a:ext cx="3397194" cy="874618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Visceral adiposity</a:t>
          </a:r>
          <a:endParaRPr lang="en-CA" sz="3400" kern="1200"/>
        </a:p>
      </dsp:txBody>
      <dsp:txXfrm>
        <a:off x="7161100" y="1768656"/>
        <a:ext cx="3311804" cy="789228"/>
      </dsp:txXfrm>
    </dsp:sp>
    <dsp:sp modelId="{99FA57B8-A51D-2441-9821-185662B7BDB8}">
      <dsp:nvSpPr>
        <dsp:cNvPr id="0" name=""/>
        <dsp:cNvSpPr/>
      </dsp:nvSpPr>
      <dsp:spPr>
        <a:xfrm rot="5400000">
          <a:off x="4681856" y="3152357"/>
          <a:ext cx="6479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7975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9A6A2-1AE2-1941-B189-508D9B3D30BB}">
      <dsp:nvSpPr>
        <dsp:cNvPr id="0" name=""/>
        <dsp:cNvSpPr/>
      </dsp:nvSpPr>
      <dsp:spPr>
        <a:xfrm>
          <a:off x="3739404" y="3476345"/>
          <a:ext cx="2532878" cy="874618"/>
        </a:xfrm>
        <a:prstGeom prst="round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Type 2 diabetes</a:t>
          </a:r>
          <a:endParaRPr lang="en-CA" sz="2800" kern="1200"/>
        </a:p>
      </dsp:txBody>
      <dsp:txXfrm>
        <a:off x="3782099" y="3519040"/>
        <a:ext cx="2447488" cy="789228"/>
      </dsp:txXfrm>
    </dsp:sp>
    <dsp:sp modelId="{82D28A29-E529-EB4A-A447-FC8DD94930E8}">
      <dsp:nvSpPr>
        <dsp:cNvPr id="0" name=""/>
        <dsp:cNvSpPr/>
      </dsp:nvSpPr>
      <dsp:spPr>
        <a:xfrm rot="10825407">
          <a:off x="2856152" y="2162770"/>
          <a:ext cx="8088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8866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99AD40-4B47-874B-8B31-90535A5C6918}">
      <dsp:nvSpPr>
        <dsp:cNvPr id="0" name=""/>
        <dsp:cNvSpPr/>
      </dsp:nvSpPr>
      <dsp:spPr>
        <a:xfrm>
          <a:off x="466791" y="1621907"/>
          <a:ext cx="2389371" cy="1058087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Hypertension</a:t>
          </a:r>
          <a:endParaRPr lang="en-CA" sz="3000" kern="1200"/>
        </a:p>
      </dsp:txBody>
      <dsp:txXfrm>
        <a:off x="518443" y="1673559"/>
        <a:ext cx="2286067" cy="9547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940F4-380E-C244-B795-503CF0C6D226}">
      <dsp:nvSpPr>
        <dsp:cNvPr id="0" name=""/>
        <dsp:cNvSpPr/>
      </dsp:nvSpPr>
      <dsp:spPr>
        <a:xfrm>
          <a:off x="5482" y="447335"/>
          <a:ext cx="3645544" cy="1458217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000" kern="1200" dirty="0"/>
            <a:t>Serum</a:t>
          </a:r>
        </a:p>
      </dsp:txBody>
      <dsp:txXfrm>
        <a:off x="734591" y="447335"/>
        <a:ext cx="2187327" cy="1458217"/>
      </dsp:txXfrm>
    </dsp:sp>
    <dsp:sp modelId="{84C250A6-AD20-F84D-8D15-E0F5C85E4524}">
      <dsp:nvSpPr>
        <dsp:cNvPr id="0" name=""/>
        <dsp:cNvSpPr/>
      </dsp:nvSpPr>
      <dsp:spPr>
        <a:xfrm>
          <a:off x="5482" y="2087830"/>
          <a:ext cx="2916435" cy="181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3000" kern="1200" dirty="0"/>
            <a:t>APRI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3000" b="1" kern="1200" dirty="0"/>
            <a:t>FIB-4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3000" kern="1200" dirty="0" err="1"/>
            <a:t>Fibrotest</a:t>
          </a:r>
          <a:endParaRPr lang="en-CA" sz="3000" kern="1200" dirty="0"/>
        </a:p>
      </dsp:txBody>
      <dsp:txXfrm>
        <a:off x="5482" y="2087830"/>
        <a:ext cx="2916435" cy="1816171"/>
      </dsp:txXfrm>
    </dsp:sp>
    <dsp:sp modelId="{35646646-712E-A244-9948-D29704DB634A}">
      <dsp:nvSpPr>
        <dsp:cNvPr id="0" name=""/>
        <dsp:cNvSpPr/>
      </dsp:nvSpPr>
      <dsp:spPr>
        <a:xfrm>
          <a:off x="3435027" y="447335"/>
          <a:ext cx="3645544" cy="1458217"/>
        </a:xfrm>
        <a:prstGeom prst="chevron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000" kern="1200" dirty="0"/>
            <a:t>Elastography</a:t>
          </a:r>
        </a:p>
      </dsp:txBody>
      <dsp:txXfrm>
        <a:off x="4164136" y="447335"/>
        <a:ext cx="2187327" cy="1458217"/>
      </dsp:txXfrm>
    </dsp:sp>
    <dsp:sp modelId="{E518F12C-3F52-EF4F-9EA8-449DBC6883FD}">
      <dsp:nvSpPr>
        <dsp:cNvPr id="0" name=""/>
        <dsp:cNvSpPr/>
      </dsp:nvSpPr>
      <dsp:spPr>
        <a:xfrm>
          <a:off x="3435027" y="2087830"/>
          <a:ext cx="2916435" cy="181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3000" kern="1200" dirty="0"/>
            <a:t>Transient - </a:t>
          </a:r>
          <a:r>
            <a:rPr lang="en-CA" sz="3000" kern="1200" dirty="0" err="1"/>
            <a:t>Fibroscan</a:t>
          </a:r>
          <a:endParaRPr lang="en-CA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3000" kern="1200"/>
            <a:t>Shearwave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3000" kern="1200" dirty="0"/>
            <a:t>MR </a:t>
          </a:r>
        </a:p>
      </dsp:txBody>
      <dsp:txXfrm>
        <a:off x="3435027" y="2087830"/>
        <a:ext cx="2916435" cy="1816171"/>
      </dsp:txXfrm>
    </dsp:sp>
    <dsp:sp modelId="{62F7B4EA-1F66-CE42-83D6-335AD88D9680}">
      <dsp:nvSpPr>
        <dsp:cNvPr id="0" name=""/>
        <dsp:cNvSpPr/>
      </dsp:nvSpPr>
      <dsp:spPr>
        <a:xfrm>
          <a:off x="6864572" y="447335"/>
          <a:ext cx="3645544" cy="1458217"/>
        </a:xfrm>
        <a:prstGeom prst="chevron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000" kern="1200"/>
            <a:t>Other</a:t>
          </a:r>
        </a:p>
      </dsp:txBody>
      <dsp:txXfrm>
        <a:off x="7593681" y="447335"/>
        <a:ext cx="2187327" cy="1458217"/>
      </dsp:txXfrm>
    </dsp:sp>
    <dsp:sp modelId="{592A54BA-B0C5-F445-BD69-AB3B1B8B8865}">
      <dsp:nvSpPr>
        <dsp:cNvPr id="0" name=""/>
        <dsp:cNvSpPr/>
      </dsp:nvSpPr>
      <dsp:spPr>
        <a:xfrm>
          <a:off x="6864572" y="2087830"/>
          <a:ext cx="2916435" cy="181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3000" kern="1200"/>
            <a:t>NAFLD fibrosis score</a:t>
          </a:r>
        </a:p>
      </dsp:txBody>
      <dsp:txXfrm>
        <a:off x="6864572" y="2087830"/>
        <a:ext cx="2916435" cy="18161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32C38-2C5C-264F-8D0C-7406E1EE338F}">
      <dsp:nvSpPr>
        <dsp:cNvPr id="0" name=""/>
        <dsp:cNvSpPr/>
      </dsp:nvSpPr>
      <dsp:spPr>
        <a:xfrm>
          <a:off x="4110940" y="2528024"/>
          <a:ext cx="1760319" cy="176031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MAFLD</a:t>
          </a:r>
        </a:p>
      </dsp:txBody>
      <dsp:txXfrm>
        <a:off x="4368733" y="2785817"/>
        <a:ext cx="1244733" cy="1244733"/>
      </dsp:txXfrm>
    </dsp:sp>
    <dsp:sp modelId="{9D393DE1-31BE-8C45-BD95-01B06C0FC5AC}">
      <dsp:nvSpPr>
        <dsp:cNvPr id="0" name=""/>
        <dsp:cNvSpPr/>
      </dsp:nvSpPr>
      <dsp:spPr>
        <a:xfrm rot="16200000">
          <a:off x="4700983" y="1697801"/>
          <a:ext cx="580233" cy="598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788018" y="1904538"/>
        <a:ext cx="406163" cy="359104"/>
      </dsp:txXfrm>
    </dsp:sp>
    <dsp:sp modelId="{D979FAFB-DCCD-1D40-A75B-C5C24A30A400}">
      <dsp:nvSpPr>
        <dsp:cNvPr id="0" name=""/>
        <dsp:cNvSpPr/>
      </dsp:nvSpPr>
      <dsp:spPr>
        <a:xfrm>
          <a:off x="4286972" y="24988"/>
          <a:ext cx="1408255" cy="14082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Primary Care</a:t>
          </a:r>
        </a:p>
      </dsp:txBody>
      <dsp:txXfrm>
        <a:off x="4493206" y="231222"/>
        <a:ext cx="995787" cy="995787"/>
      </dsp:txXfrm>
    </dsp:sp>
    <dsp:sp modelId="{5C3163B5-4467-B84D-A189-0ABAD3782C63}">
      <dsp:nvSpPr>
        <dsp:cNvPr id="0" name=""/>
        <dsp:cNvSpPr/>
      </dsp:nvSpPr>
      <dsp:spPr>
        <a:xfrm rot="18600000">
          <a:off x="5608038" y="2027942"/>
          <a:ext cx="580233" cy="598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44818"/>
            <a:satOff val="-2177"/>
            <a:lumOff val="-1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639128" y="2214317"/>
        <a:ext cx="406163" cy="359104"/>
      </dsp:txXfrm>
    </dsp:sp>
    <dsp:sp modelId="{48874BD7-6F8A-5342-AB16-3EE50ACDFED6}">
      <dsp:nvSpPr>
        <dsp:cNvPr id="0" name=""/>
        <dsp:cNvSpPr/>
      </dsp:nvSpPr>
      <dsp:spPr>
        <a:xfrm>
          <a:off x="6009043" y="651771"/>
          <a:ext cx="1408255" cy="1408255"/>
        </a:xfrm>
        <a:prstGeom prst="ellipse">
          <a:avLst/>
        </a:prstGeom>
        <a:solidFill>
          <a:schemeClr val="accent5">
            <a:hueOff val="-844818"/>
            <a:satOff val="-2177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Endocrine</a:t>
          </a:r>
        </a:p>
      </dsp:txBody>
      <dsp:txXfrm>
        <a:off x="6215277" y="858005"/>
        <a:ext cx="995787" cy="995787"/>
      </dsp:txXfrm>
    </dsp:sp>
    <dsp:sp modelId="{554814F3-E5C4-C542-A97D-96C1F6932BCD}">
      <dsp:nvSpPr>
        <dsp:cNvPr id="0" name=""/>
        <dsp:cNvSpPr/>
      </dsp:nvSpPr>
      <dsp:spPr>
        <a:xfrm rot="21000000">
          <a:off x="6090673" y="2863889"/>
          <a:ext cx="580233" cy="598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091995" y="2998704"/>
        <a:ext cx="406163" cy="359104"/>
      </dsp:txXfrm>
    </dsp:sp>
    <dsp:sp modelId="{AA6FFC8C-31FF-EF43-B855-0E5B4E706510}">
      <dsp:nvSpPr>
        <dsp:cNvPr id="0" name=""/>
        <dsp:cNvSpPr/>
      </dsp:nvSpPr>
      <dsp:spPr>
        <a:xfrm>
          <a:off x="6925338" y="2238840"/>
          <a:ext cx="1408255" cy="1408255"/>
        </a:xfrm>
        <a:prstGeom prst="ellips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Cardiology</a:t>
          </a:r>
        </a:p>
      </dsp:txBody>
      <dsp:txXfrm>
        <a:off x="7131572" y="2445074"/>
        <a:ext cx="995787" cy="995787"/>
      </dsp:txXfrm>
    </dsp:sp>
    <dsp:sp modelId="{0A72264B-4494-E545-90AC-8E63F36D0562}">
      <dsp:nvSpPr>
        <dsp:cNvPr id="0" name=""/>
        <dsp:cNvSpPr/>
      </dsp:nvSpPr>
      <dsp:spPr>
        <a:xfrm rot="1800000">
          <a:off x="5923055" y="3814493"/>
          <a:ext cx="580233" cy="598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534453"/>
            <a:satOff val="-6532"/>
            <a:lumOff val="-4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934715" y="3890678"/>
        <a:ext cx="406163" cy="359104"/>
      </dsp:txXfrm>
    </dsp:sp>
    <dsp:sp modelId="{756C168E-3512-1142-9EF9-159526A82989}">
      <dsp:nvSpPr>
        <dsp:cNvPr id="0" name=""/>
        <dsp:cNvSpPr/>
      </dsp:nvSpPr>
      <dsp:spPr>
        <a:xfrm>
          <a:off x="6607112" y="4043589"/>
          <a:ext cx="1408255" cy="1408255"/>
        </a:xfrm>
        <a:prstGeom prst="ellipse">
          <a:avLst/>
        </a:prstGeom>
        <a:solidFill>
          <a:schemeClr val="accent5">
            <a:hueOff val="-2534453"/>
            <a:satOff val="-6532"/>
            <a:lumOff val="-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Obesity/Lifestyle/RD</a:t>
          </a:r>
        </a:p>
      </dsp:txBody>
      <dsp:txXfrm>
        <a:off x="6813346" y="4249823"/>
        <a:ext cx="995787" cy="995787"/>
      </dsp:txXfrm>
    </dsp:sp>
    <dsp:sp modelId="{3B0CD3E2-6A63-D743-8E80-DA42BF36A2CA}">
      <dsp:nvSpPr>
        <dsp:cNvPr id="0" name=""/>
        <dsp:cNvSpPr/>
      </dsp:nvSpPr>
      <dsp:spPr>
        <a:xfrm rot="4200000">
          <a:off x="5183617" y="4434955"/>
          <a:ext cx="580233" cy="598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240884" y="4472871"/>
        <a:ext cx="406163" cy="359104"/>
      </dsp:txXfrm>
    </dsp:sp>
    <dsp:sp modelId="{BB2A5ACA-049F-594E-9E9B-517B200A44CF}">
      <dsp:nvSpPr>
        <dsp:cNvPr id="0" name=""/>
        <dsp:cNvSpPr/>
      </dsp:nvSpPr>
      <dsp:spPr>
        <a:xfrm>
          <a:off x="5203267" y="5221555"/>
          <a:ext cx="1408255" cy="1408255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Dietician</a:t>
          </a:r>
        </a:p>
      </dsp:txBody>
      <dsp:txXfrm>
        <a:off x="5409501" y="5427789"/>
        <a:ext cx="995787" cy="995787"/>
      </dsp:txXfrm>
    </dsp:sp>
    <dsp:sp modelId="{E8D82FDC-FEDD-2741-9D0B-B9C3144DE8BA}">
      <dsp:nvSpPr>
        <dsp:cNvPr id="0" name=""/>
        <dsp:cNvSpPr/>
      </dsp:nvSpPr>
      <dsp:spPr>
        <a:xfrm rot="6600000">
          <a:off x="4218349" y="4434955"/>
          <a:ext cx="580233" cy="598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224089"/>
            <a:satOff val="-10887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4335152" y="4472871"/>
        <a:ext cx="406163" cy="359104"/>
      </dsp:txXfrm>
    </dsp:sp>
    <dsp:sp modelId="{74CD0AD7-832E-1047-805B-D345ECA5DA99}">
      <dsp:nvSpPr>
        <dsp:cNvPr id="0" name=""/>
        <dsp:cNvSpPr/>
      </dsp:nvSpPr>
      <dsp:spPr>
        <a:xfrm>
          <a:off x="3370677" y="5221555"/>
          <a:ext cx="1408255" cy="1408255"/>
        </a:xfrm>
        <a:prstGeom prst="ellipse">
          <a:avLst/>
        </a:prstGeom>
        <a:solidFill>
          <a:schemeClr val="accent5">
            <a:hueOff val="-4224089"/>
            <a:satOff val="-10887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GI/Hepatology</a:t>
          </a:r>
        </a:p>
      </dsp:txBody>
      <dsp:txXfrm>
        <a:off x="3576911" y="5427789"/>
        <a:ext cx="995787" cy="995787"/>
      </dsp:txXfrm>
    </dsp:sp>
    <dsp:sp modelId="{19A18FF6-ADCE-F549-88DC-03FCCD292347}">
      <dsp:nvSpPr>
        <dsp:cNvPr id="0" name=""/>
        <dsp:cNvSpPr/>
      </dsp:nvSpPr>
      <dsp:spPr>
        <a:xfrm rot="9000000">
          <a:off x="3478910" y="3814493"/>
          <a:ext cx="580233" cy="598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41320" y="3890678"/>
        <a:ext cx="406163" cy="359104"/>
      </dsp:txXfrm>
    </dsp:sp>
    <dsp:sp modelId="{830B4854-EC5A-0F4C-935E-7A14A23CA154}">
      <dsp:nvSpPr>
        <dsp:cNvPr id="0" name=""/>
        <dsp:cNvSpPr/>
      </dsp:nvSpPr>
      <dsp:spPr>
        <a:xfrm>
          <a:off x="1966831" y="4043589"/>
          <a:ext cx="1408255" cy="1408255"/>
        </a:xfrm>
        <a:prstGeom prst="ellips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Bariatric surgery</a:t>
          </a:r>
        </a:p>
      </dsp:txBody>
      <dsp:txXfrm>
        <a:off x="2173065" y="4249823"/>
        <a:ext cx="995787" cy="995787"/>
      </dsp:txXfrm>
    </dsp:sp>
    <dsp:sp modelId="{E5D5BCEA-C664-AB4F-90F0-F24AB43F3C11}">
      <dsp:nvSpPr>
        <dsp:cNvPr id="0" name=""/>
        <dsp:cNvSpPr/>
      </dsp:nvSpPr>
      <dsp:spPr>
        <a:xfrm rot="11400000">
          <a:off x="3311293" y="2863889"/>
          <a:ext cx="580233" cy="598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913725"/>
            <a:satOff val="-15242"/>
            <a:lumOff val="-10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484041" y="2998704"/>
        <a:ext cx="406163" cy="359104"/>
      </dsp:txXfrm>
    </dsp:sp>
    <dsp:sp modelId="{DA57DB25-649E-EF48-9F30-D2715D75C01C}">
      <dsp:nvSpPr>
        <dsp:cNvPr id="0" name=""/>
        <dsp:cNvSpPr/>
      </dsp:nvSpPr>
      <dsp:spPr>
        <a:xfrm>
          <a:off x="1648606" y="2238840"/>
          <a:ext cx="1408255" cy="1408255"/>
        </a:xfrm>
        <a:prstGeom prst="ellipse">
          <a:avLst/>
        </a:prstGeom>
        <a:solidFill>
          <a:schemeClr val="accent5">
            <a:hueOff val="-5913725"/>
            <a:satOff val="-15242"/>
            <a:lumOff val="-10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Psychology</a:t>
          </a:r>
        </a:p>
      </dsp:txBody>
      <dsp:txXfrm>
        <a:off x="1854840" y="2445074"/>
        <a:ext cx="995787" cy="995787"/>
      </dsp:txXfrm>
    </dsp:sp>
    <dsp:sp modelId="{C23350FC-069A-DA40-A869-63F58B5442C5}">
      <dsp:nvSpPr>
        <dsp:cNvPr id="0" name=""/>
        <dsp:cNvSpPr/>
      </dsp:nvSpPr>
      <dsp:spPr>
        <a:xfrm rot="13800000">
          <a:off x="3793927" y="2027942"/>
          <a:ext cx="580233" cy="598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936907" y="2214317"/>
        <a:ext cx="406163" cy="359104"/>
      </dsp:txXfrm>
    </dsp:sp>
    <dsp:sp modelId="{EFB7D303-E3E5-4145-911B-CFF9B023645E}">
      <dsp:nvSpPr>
        <dsp:cNvPr id="0" name=""/>
        <dsp:cNvSpPr/>
      </dsp:nvSpPr>
      <dsp:spPr>
        <a:xfrm>
          <a:off x="2564901" y="651771"/>
          <a:ext cx="1408255" cy="1408255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Fecal microbiota/FMT</a:t>
          </a:r>
        </a:p>
      </dsp:txBody>
      <dsp:txXfrm>
        <a:off x="2771135" y="858005"/>
        <a:ext cx="995787" cy="995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1146A-FE8F-1747-BA42-03146B9721C5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923F7-6FCC-6B41-A5A5-947B74473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06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b="0" i="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133C-0A91-4C56-9DB7-B268BA704BC5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47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E7608-B6D2-C74B-B78F-91CAC0CCE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3E6A41-41BC-124F-8FAB-2DFBBFC79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D5A39-1FF9-154D-B4F6-876BFFF51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F5B1-598B-4145-A0FC-DA6D100F78CD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88FB4-A616-F34A-99C5-8881FAD86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9AECA-0309-0747-A565-6E9455C5F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A77D-7156-844A-8ED3-2B5015D14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3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5450B-CEE2-0546-B5A3-F764DA9C1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F8627-D648-8C40-81DB-D0C9DCDD5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5FA8-9CE2-8E47-AFAA-245BB3B97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F5B1-598B-4145-A0FC-DA6D100F78CD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5992C-CBF5-444D-A439-BC06CE84C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42DF4-043D-D443-9473-A66611A53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A77D-7156-844A-8ED3-2B5015D14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2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B05493-CF6A-6948-ADE0-9DE6BAB68E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0F2969-80EA-ED40-91AC-F40AECE5F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7260-92AB-0C4B-B002-EB1E3B5B2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F5B1-598B-4145-A0FC-DA6D100F78CD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65D7-B753-654B-A7F8-94BE92C8D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3DB2B-C27F-5142-8CCA-2498BAA8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A77D-7156-844A-8ED3-2B5015D14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29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553334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2416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26440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9E85B-5F4D-3E43-B592-B4EAEDAAE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0B38B-D54E-644D-B5C9-DA9269E2A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113F9-6245-1644-8681-4195AADF8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F5B1-598B-4145-A0FC-DA6D100F78CD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8A40A-33F5-5D4F-B90F-036F6C052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D0864-E76C-3249-8537-1FF694450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A77D-7156-844A-8ED3-2B5015D14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1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7AEC7-38B6-5143-A5BD-916619B95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E2CE1-2A8F-2347-B283-E9E6ACDCF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57FEA-3D20-3846-90E0-8256167A2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F5B1-598B-4145-A0FC-DA6D100F78CD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96F8B-003B-4742-ADF5-77538BB43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83001-9508-2941-AA89-2C3D1A1B5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A77D-7156-844A-8ED3-2B5015D14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06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414DE-306C-5B45-BDF9-B8692205A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A68E9-C9F4-CC4A-A660-8EF0224B82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8144D-F486-B743-94B3-40915CF1F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6F50F-EF80-B142-BB6B-4831F8DC5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F5B1-598B-4145-A0FC-DA6D100F78CD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64FB3-CC0B-6E4E-958E-A6326D2B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14F80-29B0-404D-81B8-9438033E9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A77D-7156-844A-8ED3-2B5015D14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0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A487F-24FF-E946-82A8-762FAECF9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0FDC1-8963-9F46-8A6C-EEB4C7FE4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7CA92A-0811-B64C-80A5-4791FC48A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E158BE-3604-2D41-8D53-774DC46B1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C0A437-F782-6344-97EB-93CFC3174F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54D2B0-9EF5-CE40-975B-6FE1560A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F5B1-598B-4145-A0FC-DA6D100F78CD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2944F-EEDE-5149-ADB3-7641D002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97144C-534F-E34E-9A9F-53934509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A77D-7156-844A-8ED3-2B5015D14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7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54A3A-F5D7-B240-9455-511BECFA1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C8ACE3-CC99-8E48-81BF-F1E3DAA8D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F5B1-598B-4145-A0FC-DA6D100F78CD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EA0BC1-DA29-C648-9DFF-B23BF4608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CB34F-B9CB-E441-9613-ABC21C3CB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A77D-7156-844A-8ED3-2B5015D14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3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D4D84B-AE5B-AC42-91A6-FB1150E51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F5B1-598B-4145-A0FC-DA6D100F78CD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7A694A-84D2-6541-8349-DC2CF36C9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91CED-06A3-8A4E-950C-383650E50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A77D-7156-844A-8ED3-2B5015D14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12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141A9-0D69-7049-82C5-7B814B797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9B76F-8FC8-074B-B76A-1967297C0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017C9-B5EF-BF41-BE71-0C79D1EEB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049F1-2EA6-4641-8DDE-A9569E915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F5B1-598B-4145-A0FC-DA6D100F78CD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4C3BA-0E2E-484B-A6D9-B7AC4AFE2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72247-F1C3-C844-9A03-BAF06FB1A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A77D-7156-844A-8ED3-2B5015D14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3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C7388-339D-F949-AC50-D1F1104F0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FA23F9-085F-724A-96F5-9E2D0A7058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8A9CA0-E3F8-754B-AB0F-4C8277C1E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D382E-EF39-B646-AAB4-BF274084C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F5B1-598B-4145-A0FC-DA6D100F78CD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274F9-8956-FB44-967F-463325352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5D1326-2144-2448-9816-8B7E5C10B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A77D-7156-844A-8ED3-2B5015D14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9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9BD4B0-29E8-7A4B-8E18-48BF9810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D1647-1300-E842-9EEA-E5BA2DABA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20802-3CBE-3640-B8E2-29798A35C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AF5B1-598B-4145-A0FC-DA6D100F78CD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28263-5382-2A47-B6CC-94FC082DB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ADCF1-951E-8646-8B19-F7693E1F4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9A77D-7156-844A-8ED3-2B5015D14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2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7DF9A-7115-6C41-AE89-72B17FB714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Fatty liver disease: How to risk stratify and why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746E5F-D32D-6C44-835A-2084A63009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9105"/>
            <a:ext cx="10075333" cy="2544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Rohit </a:t>
            </a:r>
            <a:r>
              <a:rPr lang="en-US" dirty="0" err="1"/>
              <a:t>Pai</a:t>
            </a:r>
            <a:endParaRPr lang="en-US" dirty="0"/>
          </a:p>
          <a:p>
            <a:r>
              <a:rPr lang="en-US" dirty="0"/>
              <a:t>MD, FRCPC</a:t>
            </a:r>
          </a:p>
          <a:p>
            <a:r>
              <a:rPr lang="en-US" dirty="0"/>
              <a:t>Gastroenterology and Hepatology</a:t>
            </a:r>
          </a:p>
          <a:p>
            <a:r>
              <a:rPr lang="en-US" dirty="0"/>
              <a:t>Island Health and Pacific Digestive Health</a:t>
            </a:r>
          </a:p>
          <a:p>
            <a:r>
              <a:rPr lang="en-US" dirty="0"/>
              <a:t>Clinical Assistant Professor, UBC</a:t>
            </a:r>
          </a:p>
          <a:p>
            <a:r>
              <a:rPr lang="en-US" dirty="0"/>
              <a:t>Liver Care Clinic, Royal </a:t>
            </a:r>
            <a:r>
              <a:rPr lang="en-US" dirty="0" err="1"/>
              <a:t>Jubillee</a:t>
            </a:r>
            <a:r>
              <a:rPr lang="en-US" dirty="0"/>
              <a:t> Hospital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26C6DC8-522B-8741-A167-42AF33CEE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685" y="0"/>
            <a:ext cx="51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37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63C99-99E8-6441-9621-4A72E76C9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NASH/NAFLD – Rate and Predictors of Fibrosis Progression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63C2785-8666-CA44-AA34-FD7C9DAB68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3258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6B144CF-C8CB-F448-A3BD-D8FD922BE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Gastroenterology 2021;161:1030–1042</a:t>
            </a:r>
          </a:p>
        </p:txBody>
      </p:sp>
    </p:spTree>
    <p:extLst>
      <p:ext uri="{BB962C8B-B14F-4D97-AF65-F5344CB8AC3E}">
        <p14:creationId xmlns:p14="http://schemas.microsoft.com/office/powerpoint/2010/main" val="149267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25C62E-6D7E-7C44-AD21-1AFB412A2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F15E0B-46AE-444B-9086-AA63B0E1D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D608D2-0EF3-9D42-9FF2-2355ADEEC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3265DD-5D7B-9544-95DD-FFBA1296D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726DB9-99AB-C44D-9ADB-47D02B8BA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FA57B8-A51D-2441-9821-185662B7B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39A6A2-1AE2-1941-B189-508D9B3D3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D28A29-E529-EB4A-A447-FC8DD9493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99AD40-4B47-874B-8B31-90535A5C6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31F5D-6713-5E44-AD00-1D237E535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14579"/>
            <a:ext cx="10058400" cy="1450757"/>
          </a:xfrm>
        </p:spPr>
        <p:txBody>
          <a:bodyPr anchor="ctr"/>
          <a:lstStyle/>
          <a:p>
            <a:r>
              <a:rPr lang="en-US" dirty="0"/>
              <a:t>NASH: What drives progression?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99096E2-343D-0440-8550-393000FEE7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96" y="1489005"/>
            <a:ext cx="8730527" cy="4538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A31E95A7-A26A-0A49-8BC5-0B54C134A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6477000"/>
            <a:ext cx="82550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i="1"/>
              <a:t>Gastroenterology</a:t>
            </a:r>
            <a:r>
              <a:rPr lang="en-US" altLang="en-US" sz="900"/>
              <a:t> 2020 1581851-1864DOI: (10.1053/j.gastro.2020.01.052) </a:t>
            </a:r>
          </a:p>
        </p:txBody>
      </p:sp>
    </p:spTree>
    <p:extLst>
      <p:ext uri="{BB962C8B-B14F-4D97-AF65-F5344CB8AC3E}">
        <p14:creationId xmlns:p14="http://schemas.microsoft.com/office/powerpoint/2010/main" val="1801045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EA219-695F-CD41-B21F-F231748B1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facts for all providers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54F86-3DE0-5445-B66A-6549C3F5F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NAFLD is one of most common causes of elevation of transaminases </a:t>
            </a:r>
            <a:r>
              <a:rPr lang="en-US" b="1" dirty="0"/>
              <a:t>but can be normal including patients with advanced fibrosis</a:t>
            </a:r>
          </a:p>
          <a:p>
            <a:endParaRPr lang="en-US" b="1" dirty="0"/>
          </a:p>
          <a:p>
            <a:r>
              <a:rPr lang="en-US" dirty="0"/>
              <a:t>Liver </a:t>
            </a:r>
            <a:r>
              <a:rPr lang="en-US" b="1" dirty="0"/>
              <a:t>fibrosis</a:t>
            </a:r>
            <a:r>
              <a:rPr lang="en-US" dirty="0"/>
              <a:t> links with </a:t>
            </a:r>
            <a:r>
              <a:rPr lang="en-US" b="1" dirty="0"/>
              <a:t>morbidity </a:t>
            </a:r>
            <a:r>
              <a:rPr lang="en-US" dirty="0"/>
              <a:t>+ long term survival</a:t>
            </a:r>
          </a:p>
          <a:p>
            <a:endParaRPr lang="en-US" dirty="0"/>
          </a:p>
          <a:p>
            <a:r>
              <a:rPr lang="en-US" dirty="0"/>
              <a:t>NAFLD and </a:t>
            </a:r>
            <a:r>
              <a:rPr lang="en-US" b="1" dirty="0"/>
              <a:t>fibrosis can reverse </a:t>
            </a:r>
            <a:r>
              <a:rPr lang="en-US" dirty="0"/>
              <a:t>with weight loss</a:t>
            </a:r>
          </a:p>
          <a:p>
            <a:endParaRPr lang="en-US" dirty="0"/>
          </a:p>
          <a:p>
            <a:r>
              <a:rPr lang="en-US" dirty="0"/>
              <a:t> Alcohol can mimic NAFLD even on liver biopsy</a:t>
            </a:r>
          </a:p>
          <a:p>
            <a:pPr lvl="1"/>
            <a:r>
              <a:rPr lang="en-US" dirty="0"/>
              <a:t>Good history - &gt; 30 g per day for M, &gt; 20 g per day for F</a:t>
            </a:r>
          </a:p>
          <a:p>
            <a:pPr lvl="1"/>
            <a:r>
              <a:rPr lang="en-US" b="1" dirty="0"/>
              <a:t>AST:ALT ratio &gt; 2 </a:t>
            </a:r>
            <a:r>
              <a:rPr lang="en-US" dirty="0"/>
              <a:t>more suggestive of alcohol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507DBC-6BE8-FD4B-A05C-9348F156D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Gastroenterology 2021;161:1030–1042</a:t>
            </a:r>
          </a:p>
        </p:txBody>
      </p:sp>
    </p:spTree>
    <p:extLst>
      <p:ext uri="{BB962C8B-B14F-4D97-AF65-F5344CB8AC3E}">
        <p14:creationId xmlns:p14="http://schemas.microsoft.com/office/powerpoint/2010/main" val="114184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E74E6-C8B4-8A4E-AE16-E7BC1793B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to consider screening?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195E4-710C-6041-8A90-B24F5CCE4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BMI &gt; 35</a:t>
            </a:r>
          </a:p>
          <a:p>
            <a:endParaRPr lang="en-US" dirty="0"/>
          </a:p>
          <a:p>
            <a:r>
              <a:rPr lang="en-US" dirty="0"/>
              <a:t>Type 2 diabetic &gt; 10 years</a:t>
            </a:r>
          </a:p>
          <a:p>
            <a:endParaRPr lang="en-US" dirty="0"/>
          </a:p>
          <a:p>
            <a:r>
              <a:rPr lang="en-US" b="1" dirty="0"/>
              <a:t>Universal screening has not been recommended yet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9BB79F-6EF6-2546-BCBB-FF7F50557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Gastroenterology 2021;161:1030–1042</a:t>
            </a:r>
          </a:p>
        </p:txBody>
      </p:sp>
    </p:spTree>
    <p:extLst>
      <p:ext uri="{BB962C8B-B14F-4D97-AF65-F5344CB8AC3E}">
        <p14:creationId xmlns:p14="http://schemas.microsoft.com/office/powerpoint/2010/main" val="572189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9DC2DD-CC09-E740-BEA7-69F77F462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966" y="1690688"/>
            <a:ext cx="6379633" cy="4747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82FC12-1456-2143-94F9-7630AD6AA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NASH/NAFLD – Suggested evaluation</a:t>
            </a:r>
          </a:p>
        </p:txBody>
      </p:sp>
    </p:spTree>
    <p:extLst>
      <p:ext uri="{BB962C8B-B14F-4D97-AF65-F5344CB8AC3E}">
        <p14:creationId xmlns:p14="http://schemas.microsoft.com/office/powerpoint/2010/main" val="2431666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E4A41-DAC6-A04F-8B7A-BB1492365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NASH/NAFLD – Fibrosis is the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4F369-B449-CC43-8D40-05AF70637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Assessing for fibrosis is the key tool for risk stratification</a:t>
            </a:r>
          </a:p>
          <a:p>
            <a:endParaRPr lang="en-US" dirty="0"/>
          </a:p>
          <a:p>
            <a:r>
              <a:rPr lang="en-US" dirty="0"/>
              <a:t>Emerging area to clarify tests + protocols for evaluation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731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Non invasive mark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Non invasive markers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7236B59-E746-664B-B97D-CD315FB753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97183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14379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A940F4-380E-C244-B795-503CF0C6D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646646-712E-A244-9948-D29704DB6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F7B4EA-1F66-CE42-83D6-335AD88D9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C250A6-AD20-F84D-8D15-E0F5C85E4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18F12C-3F52-EF4F-9EA8-449DBC688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2A54BA-B0C5-F445-BD69-AB3B1B8B8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AtOnc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1FB5A-579F-3548-AD07-8E7B95378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 Invasive Serum Testing – FIB-4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A2CB9-D43F-2C40-83C0-458BFDF3B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Composite score of:</a:t>
            </a:r>
          </a:p>
          <a:p>
            <a:pPr lvl="1"/>
            <a:r>
              <a:rPr lang="en-US" dirty="0"/>
              <a:t>Age</a:t>
            </a:r>
          </a:p>
          <a:p>
            <a:pPr lvl="1"/>
            <a:r>
              <a:rPr lang="en-US" dirty="0"/>
              <a:t>AST</a:t>
            </a:r>
          </a:p>
          <a:p>
            <a:pPr lvl="1"/>
            <a:r>
              <a:rPr lang="en-US" dirty="0"/>
              <a:t>ALT</a:t>
            </a:r>
          </a:p>
          <a:p>
            <a:pPr lvl="1"/>
            <a:r>
              <a:rPr lang="en-US" dirty="0"/>
              <a:t>Platelet count</a:t>
            </a:r>
          </a:p>
          <a:p>
            <a:pPr lvl="1"/>
            <a:endParaRPr lang="en-US" dirty="0"/>
          </a:p>
          <a:p>
            <a:r>
              <a:rPr lang="en-US" b="1" dirty="0"/>
              <a:t>Scoring system</a:t>
            </a:r>
          </a:p>
          <a:p>
            <a:pPr lvl="1"/>
            <a:r>
              <a:rPr lang="en-US" b="1" dirty="0"/>
              <a:t>&lt; 1.45: </a:t>
            </a:r>
            <a:r>
              <a:rPr lang="en-US" dirty="0"/>
              <a:t>low suspicion for advanced fibrosis/cirrhosis, </a:t>
            </a:r>
            <a:r>
              <a:rPr lang="en-US" b="1" dirty="0"/>
              <a:t>High sensitivity</a:t>
            </a:r>
          </a:p>
          <a:p>
            <a:pPr lvl="1"/>
            <a:r>
              <a:rPr lang="en-US" dirty="0"/>
              <a:t>1.45-3.25: indeterminant</a:t>
            </a:r>
          </a:p>
          <a:p>
            <a:pPr lvl="1"/>
            <a:r>
              <a:rPr lang="en-US" b="1" dirty="0"/>
              <a:t>&gt; 3.25: </a:t>
            </a:r>
            <a:r>
              <a:rPr lang="en-US" dirty="0"/>
              <a:t>high suspicion for advanced fibrosis/cirrhosis</a:t>
            </a:r>
          </a:p>
        </p:txBody>
      </p:sp>
    </p:spTree>
    <p:extLst>
      <p:ext uri="{BB962C8B-B14F-4D97-AF65-F5344CB8AC3E}">
        <p14:creationId xmlns:p14="http://schemas.microsoft.com/office/powerpoint/2010/main" val="4135606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65A513-6D74-A941-9E49-3DC32A445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FIB4 in Type 2 diabetes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EE1D6A-05D8-2A4F-86E2-31799108E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FIB4 cut offs (hepatitis C)</a:t>
            </a:r>
          </a:p>
          <a:p>
            <a:pPr lvl="1"/>
            <a:r>
              <a:rPr lang="en-CA" dirty="0"/>
              <a:t>&gt; 3.25 – high suspicion for cirrhosis</a:t>
            </a:r>
          </a:p>
          <a:p>
            <a:pPr lvl="1"/>
            <a:r>
              <a:rPr lang="en-CA" dirty="0"/>
              <a:t>&lt; 1.45 – low suspicion for fibrosis</a:t>
            </a:r>
          </a:p>
          <a:p>
            <a:pPr lvl="1"/>
            <a:endParaRPr lang="en-CA" dirty="0"/>
          </a:p>
          <a:p>
            <a:r>
              <a:rPr lang="en-CA" dirty="0"/>
              <a:t>Cut offs in NASH/NAFLD still being studied</a:t>
            </a:r>
          </a:p>
          <a:p>
            <a:endParaRPr lang="en-CA" dirty="0"/>
          </a:p>
          <a:p>
            <a:r>
              <a:rPr lang="en-CA" b="1" dirty="0"/>
              <a:t>FIB-4 values ≥ 2.67 were reported to be associated with 16X increase in clinical outcomes in NAFLD</a:t>
            </a:r>
          </a:p>
          <a:p>
            <a:endParaRPr lang="en-CA" dirty="0"/>
          </a:p>
          <a:p>
            <a:r>
              <a:rPr lang="en-CA" b="1" dirty="0"/>
              <a:t>Following FIB4 levels over time appear to have prognostic relevance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0A5AC-0083-2347-9787-BA17C4108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18</a:t>
            </a:fld>
            <a:endParaRPr lang="en-C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27F9760-2DEB-6E4A-B687-B99F1ADB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Diabetes 2018 Jul; 67(Supplement 1): -.
https://</a:t>
            </a:r>
            <a:r>
              <a:rPr lang="en-US" dirty="0" err="1"/>
              <a:t>doi.org</a:t>
            </a:r>
            <a:r>
              <a:rPr lang="en-US" dirty="0"/>
              <a:t>/10.2337/db18-1570-P</a:t>
            </a:r>
          </a:p>
        </p:txBody>
      </p:sp>
    </p:spTree>
    <p:extLst>
      <p:ext uri="{BB962C8B-B14F-4D97-AF65-F5344CB8AC3E}">
        <p14:creationId xmlns:p14="http://schemas.microsoft.com/office/powerpoint/2010/main" val="408305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lide Number"/>
          <p:cNvSpPr txBox="1">
            <a:spLocks noGrp="1"/>
          </p:cNvSpPr>
          <p:nvPr>
            <p:ph type="sldNum" sz="quarter" idx="12"/>
          </p:nvPr>
        </p:nvSpPr>
        <p:spPr>
          <a:xfrm>
            <a:off x="10903720" y="6476923"/>
            <a:ext cx="753949" cy="16104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 dirty="0"/>
          </a:p>
        </p:txBody>
      </p:sp>
      <p:sp>
        <p:nvSpPr>
          <p:cNvPr id="238" name="Elastography: Basic priniciple"/>
          <p:cNvSpPr txBox="1">
            <a:spLocks noGrp="1"/>
          </p:cNvSpPr>
          <p:nvPr>
            <p:ph type="title" idx="4294967295"/>
          </p:nvPr>
        </p:nvSpPr>
        <p:spPr>
          <a:xfrm>
            <a:off x="0" y="71438"/>
            <a:ext cx="7804150" cy="44688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361473">
              <a:defRPr sz="4928"/>
            </a:lvl1pPr>
          </a:lstStyle>
          <a:p>
            <a:r>
              <a:rPr dirty="0"/>
              <a:t>Elastography: Basic </a:t>
            </a:r>
            <a:r>
              <a:rPr dirty="0" err="1"/>
              <a:t>pri</a:t>
            </a:r>
            <a:r>
              <a:rPr lang="en-CA" dirty="0"/>
              <a:t>n</a:t>
            </a:r>
            <a:r>
              <a:rPr dirty="0" err="1"/>
              <a:t>ciple</a:t>
            </a:r>
            <a:endParaRPr dirty="0"/>
          </a:p>
        </p:txBody>
      </p:sp>
      <p:sp>
        <p:nvSpPr>
          <p:cNvPr id="223" name="Rounded Rectangle"/>
          <p:cNvSpPr/>
          <p:nvPr/>
        </p:nvSpPr>
        <p:spPr>
          <a:xfrm>
            <a:off x="2375297" y="1078194"/>
            <a:ext cx="2535428" cy="892970"/>
          </a:xfrm>
          <a:prstGeom prst="roundRect">
            <a:avLst>
              <a:gd name="adj" fmla="val 15000"/>
            </a:avLst>
          </a:prstGeom>
          <a:gradFill>
            <a:gsLst>
              <a:gs pos="0">
                <a:srgbClr val="FFFFFF"/>
              </a:gs>
              <a:gs pos="100000">
                <a:srgbClr val="D6D5D5"/>
              </a:gs>
            </a:gsLst>
            <a:lin ang="5400000"/>
          </a:gradFill>
          <a:ln w="635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224" name="Polygon"/>
          <p:cNvSpPr/>
          <p:nvPr/>
        </p:nvSpPr>
        <p:spPr>
          <a:xfrm>
            <a:off x="7525147" y="333375"/>
            <a:ext cx="1981970" cy="1884965"/>
          </a:xfrm>
          <a:prstGeom prst="pentagon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grpSp>
        <p:nvGrpSpPr>
          <p:cNvPr id="227" name="Group"/>
          <p:cNvGrpSpPr/>
          <p:nvPr/>
        </p:nvGrpSpPr>
        <p:grpSpPr>
          <a:xfrm>
            <a:off x="5486401" y="806648"/>
            <a:ext cx="1244602" cy="1908971"/>
            <a:chOff x="-15887" y="0"/>
            <a:chExt cx="2489203" cy="3817939"/>
          </a:xfrm>
        </p:grpSpPr>
        <p:sp>
          <p:nvSpPr>
            <p:cNvPr id="225" name="Arrow"/>
            <p:cNvSpPr/>
            <p:nvPr/>
          </p:nvSpPr>
          <p:spPr>
            <a:xfrm>
              <a:off x="488937" y="0"/>
              <a:ext cx="1785938" cy="1785938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4800"/>
            </a:p>
          </p:txBody>
        </p:sp>
        <p:sp>
          <p:nvSpPr>
            <p:cNvPr id="226" name="Shear wave"/>
            <p:cNvSpPr/>
            <p:nvPr/>
          </p:nvSpPr>
          <p:spPr>
            <a:xfrm>
              <a:off x="-15887" y="2622666"/>
              <a:ext cx="2489203" cy="1195273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/>
            <a:p>
              <a:r>
                <a:rPr dirty="0"/>
                <a:t>Shear wave</a:t>
              </a:r>
            </a:p>
          </p:txBody>
        </p:sp>
      </p:grpSp>
      <p:sp>
        <p:nvSpPr>
          <p:cNvPr id="228" name="Rounded Rectangle"/>
          <p:cNvSpPr/>
          <p:nvPr/>
        </p:nvSpPr>
        <p:spPr>
          <a:xfrm>
            <a:off x="2381250" y="3353098"/>
            <a:ext cx="2535427" cy="892969"/>
          </a:xfrm>
          <a:prstGeom prst="roundRect">
            <a:avLst>
              <a:gd name="adj" fmla="val 15000"/>
            </a:avLst>
          </a:prstGeom>
          <a:gradFill>
            <a:gsLst>
              <a:gs pos="0">
                <a:srgbClr val="FFFFFF"/>
              </a:gs>
              <a:gs pos="100000">
                <a:srgbClr val="D6D5D5"/>
              </a:gs>
            </a:gsLst>
            <a:lin ang="5400000"/>
          </a:gradFill>
          <a:ln w="635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229" name="Polygon"/>
          <p:cNvSpPr/>
          <p:nvPr/>
        </p:nvSpPr>
        <p:spPr>
          <a:xfrm>
            <a:off x="7531100" y="2608279"/>
            <a:ext cx="1981969" cy="1884966"/>
          </a:xfrm>
          <a:prstGeom prst="pentagon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grpSp>
        <p:nvGrpSpPr>
          <p:cNvPr id="232" name="Group"/>
          <p:cNvGrpSpPr/>
          <p:nvPr/>
        </p:nvGrpSpPr>
        <p:grpSpPr>
          <a:xfrm>
            <a:off x="5283200" y="3081552"/>
            <a:ext cx="1447801" cy="1908970"/>
            <a:chOff x="213323" y="0"/>
            <a:chExt cx="2895601" cy="3817938"/>
          </a:xfrm>
        </p:grpSpPr>
        <p:sp>
          <p:nvSpPr>
            <p:cNvPr id="230" name="Arrow"/>
            <p:cNvSpPr/>
            <p:nvPr/>
          </p:nvSpPr>
          <p:spPr>
            <a:xfrm flipH="1">
              <a:off x="1124547" y="0"/>
              <a:ext cx="1785939" cy="1785939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231" name="Wave propogation"/>
            <p:cNvSpPr/>
            <p:nvPr/>
          </p:nvSpPr>
          <p:spPr>
            <a:xfrm>
              <a:off x="213323" y="2622667"/>
              <a:ext cx="2895601" cy="119527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/>
            <a:p>
              <a:r>
                <a:rPr dirty="0"/>
                <a:t>Wave </a:t>
              </a:r>
              <a:r>
                <a:rPr dirty="0" err="1"/>
                <a:t>propogation</a:t>
              </a:r>
              <a:endParaRPr dirty="0"/>
            </a:p>
          </p:txBody>
        </p:sp>
      </p:grpSp>
      <p:sp>
        <p:nvSpPr>
          <p:cNvPr id="233" name="Rounded Rectangle"/>
          <p:cNvSpPr/>
          <p:nvPr/>
        </p:nvSpPr>
        <p:spPr>
          <a:xfrm>
            <a:off x="2375297" y="5359301"/>
            <a:ext cx="2535428" cy="892970"/>
          </a:xfrm>
          <a:prstGeom prst="roundRect">
            <a:avLst>
              <a:gd name="adj" fmla="val 15000"/>
            </a:avLst>
          </a:prstGeom>
          <a:gradFill>
            <a:gsLst>
              <a:gs pos="0">
                <a:srgbClr val="FFFFFF"/>
              </a:gs>
              <a:gs pos="100000">
                <a:srgbClr val="D6D5D5"/>
              </a:gs>
            </a:gsLst>
            <a:lin ang="5400000"/>
          </a:gradFill>
          <a:ln w="635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234" name="Velocity to kPa"/>
          <p:cNvSpPr txBox="1"/>
          <p:nvPr/>
        </p:nvSpPr>
        <p:spPr>
          <a:xfrm>
            <a:off x="2634392" y="5585052"/>
            <a:ext cx="1898661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2400" dirty="0"/>
              <a:t>Velocity to kPa</a:t>
            </a:r>
          </a:p>
        </p:txBody>
      </p:sp>
      <p:sp>
        <p:nvSpPr>
          <p:cNvPr id="235" name="Polygon"/>
          <p:cNvSpPr/>
          <p:nvPr/>
        </p:nvSpPr>
        <p:spPr>
          <a:xfrm>
            <a:off x="7531100" y="4863303"/>
            <a:ext cx="1981969" cy="1884966"/>
          </a:xfrm>
          <a:prstGeom prst="pentagon">
            <a:avLst/>
          </a:prstGeom>
          <a:gradFill>
            <a:gsLst>
              <a:gs pos="0">
                <a:schemeClr val="accent4">
                  <a:hueOff val="-1081314"/>
                  <a:satOff val="4338"/>
                  <a:lumMod val="51000"/>
                  <a:lumOff val="49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>
              <a:fillToRect l="48215" t="43893" r="51784" b="56106"/>
            </a:path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236" name="Stiffer =…"/>
          <p:cNvSpPr txBox="1"/>
          <p:nvPr/>
        </p:nvSpPr>
        <p:spPr>
          <a:xfrm>
            <a:off x="9276391" y="4622018"/>
            <a:ext cx="1379994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2400" dirty="0"/>
              <a:t>Stiffer = </a:t>
            </a:r>
          </a:p>
          <a:p>
            <a:r>
              <a:rPr sz="2400" dirty="0"/>
              <a:t>higher kPa</a:t>
            </a:r>
          </a:p>
        </p:txBody>
      </p:sp>
      <p:sp>
        <p:nvSpPr>
          <p:cNvPr id="237" name="Lower kPa…"/>
          <p:cNvSpPr txBox="1"/>
          <p:nvPr/>
        </p:nvSpPr>
        <p:spPr>
          <a:xfrm>
            <a:off x="5703636" y="5547260"/>
            <a:ext cx="2054730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2400" dirty="0"/>
              <a:t>Lower kPa</a:t>
            </a:r>
          </a:p>
          <a:p>
            <a:r>
              <a:rPr sz="2400" dirty="0"/>
              <a:t>Good negative </a:t>
            </a:r>
          </a:p>
          <a:p>
            <a:r>
              <a:rPr sz="2400" dirty="0"/>
              <a:t>predictive value</a:t>
            </a:r>
          </a:p>
        </p:txBody>
      </p:sp>
    </p:spTree>
    <p:extLst>
      <p:ext uri="{BB962C8B-B14F-4D97-AF65-F5344CB8AC3E}">
        <p14:creationId xmlns:p14="http://schemas.microsoft.com/office/powerpoint/2010/main" val="1115266303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animBg="1" advAuto="0"/>
      <p:bldP spid="232" grpId="0" animBg="1" advAuto="0"/>
      <p:bldP spid="234" grpId="0" animBg="1" advAuto="0"/>
      <p:bldP spid="236" grpId="0" animBg="1" advAuto="0"/>
      <p:bldP spid="237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54A6B-CD82-4435-BBD7-A26D8FE6B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4F5CC-C731-4F8A-8A16-C0DC86ABE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62" y="1837501"/>
            <a:ext cx="638634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Research: Intercept</a:t>
            </a:r>
            <a:r>
              <a:rPr lang="en-US"/>
              <a:t>, BMS</a:t>
            </a:r>
            <a:endParaRPr lang="en-US" dirty="0"/>
          </a:p>
          <a:p>
            <a:r>
              <a:rPr lang="en-US" dirty="0"/>
              <a:t>Advisory board: Intercept, Lupin, Merck, AbbVie</a:t>
            </a:r>
          </a:p>
          <a:p>
            <a:r>
              <a:rPr lang="en-US" dirty="0"/>
              <a:t>Honoraria: AbbVie, Gilead, Celgene, Merck, BMS, GE, Amgen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9E75A26-DCF9-7242-93D4-FE53028C6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685" y="0"/>
            <a:ext cx="51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2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Elastography: Key benefit"/>
          <p:cNvSpPr txBox="1">
            <a:spLocks noGrp="1"/>
          </p:cNvSpPr>
          <p:nvPr>
            <p:ph type="title"/>
          </p:nvPr>
        </p:nvSpPr>
        <p:spPr>
          <a:xfrm>
            <a:off x="2480884" y="-124401"/>
            <a:ext cx="7358063" cy="2321719"/>
          </a:xfrm>
          <a:prstGeom prst="rect">
            <a:avLst/>
          </a:prstGeom>
        </p:spPr>
        <p:txBody>
          <a:bodyPr>
            <a:noAutofit/>
          </a:bodyPr>
          <a:lstStyle>
            <a:lvl1pPr defTabSz="747593">
              <a:defRPr sz="10192"/>
            </a:lvl1pPr>
          </a:lstStyle>
          <a:p>
            <a:r>
              <a:rPr sz="5400" dirty="0"/>
              <a:t>Elastography: Key benefit</a:t>
            </a:r>
          </a:p>
        </p:txBody>
      </p:sp>
      <p:sp>
        <p:nvSpPr>
          <p:cNvPr id="2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242" name="Cylinder"/>
          <p:cNvSpPr/>
          <p:nvPr/>
        </p:nvSpPr>
        <p:spPr>
          <a:xfrm rot="5376976">
            <a:off x="4888107" y="2130996"/>
            <a:ext cx="1995618" cy="25961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extrusionOk="0">
                <a:moveTo>
                  <a:pt x="9839" y="0"/>
                </a:moveTo>
                <a:cubicBezTo>
                  <a:pt x="7321" y="0"/>
                  <a:pt x="4803" y="241"/>
                  <a:pt x="2882" y="724"/>
                </a:cubicBezTo>
                <a:cubicBezTo>
                  <a:pt x="-961" y="1689"/>
                  <a:pt x="-961" y="3255"/>
                  <a:pt x="2882" y="4221"/>
                </a:cubicBezTo>
                <a:cubicBezTo>
                  <a:pt x="6724" y="5186"/>
                  <a:pt x="12954" y="5186"/>
                  <a:pt x="16796" y="4221"/>
                </a:cubicBezTo>
                <a:cubicBezTo>
                  <a:pt x="20639" y="3255"/>
                  <a:pt x="20639" y="1689"/>
                  <a:pt x="16796" y="724"/>
                </a:cubicBezTo>
                <a:cubicBezTo>
                  <a:pt x="14875" y="241"/>
                  <a:pt x="12357" y="0"/>
                  <a:pt x="9839" y="0"/>
                </a:cubicBezTo>
                <a:close/>
                <a:moveTo>
                  <a:pt x="0" y="3593"/>
                </a:moveTo>
                <a:lnTo>
                  <a:pt x="0" y="18993"/>
                </a:lnTo>
                <a:cubicBezTo>
                  <a:pt x="0" y="20356"/>
                  <a:pt x="4405" y="21600"/>
                  <a:pt x="9839" y="21600"/>
                </a:cubicBezTo>
                <a:cubicBezTo>
                  <a:pt x="15273" y="21600"/>
                  <a:pt x="19678" y="20356"/>
                  <a:pt x="19678" y="18993"/>
                </a:cubicBezTo>
                <a:lnTo>
                  <a:pt x="19678" y="3593"/>
                </a:lnTo>
                <a:cubicBezTo>
                  <a:pt x="18279" y="4621"/>
                  <a:pt x="14401" y="5357"/>
                  <a:pt x="9839" y="5357"/>
                </a:cubicBezTo>
                <a:cubicBezTo>
                  <a:pt x="5277" y="5357"/>
                  <a:pt x="1399" y="4621"/>
                  <a:pt x="0" y="3593"/>
                </a:cubicBezTo>
                <a:close/>
              </a:path>
            </a:pathLst>
          </a:cu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243" name="4 cm"/>
          <p:cNvSpPr txBox="1"/>
          <p:nvPr/>
        </p:nvSpPr>
        <p:spPr>
          <a:xfrm>
            <a:off x="5611923" y="1809100"/>
            <a:ext cx="775854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2800" dirty="0"/>
              <a:t>4 cm</a:t>
            </a:r>
          </a:p>
        </p:txBody>
      </p:sp>
      <p:sp>
        <p:nvSpPr>
          <p:cNvPr id="244" name="3 cm3"/>
          <p:cNvSpPr txBox="1"/>
          <p:nvPr/>
        </p:nvSpPr>
        <p:spPr>
          <a:xfrm>
            <a:off x="7387661" y="3177492"/>
            <a:ext cx="897683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2800"/>
              <a:t>3 cm</a:t>
            </a:r>
            <a:r>
              <a:rPr sz="2800" baseline="31999"/>
              <a:t>3</a:t>
            </a:r>
          </a:p>
        </p:txBody>
      </p:sp>
      <p:sp>
        <p:nvSpPr>
          <p:cNvPr id="245" name="1 cm"/>
          <p:cNvSpPr txBox="1"/>
          <p:nvPr/>
        </p:nvSpPr>
        <p:spPr>
          <a:xfrm>
            <a:off x="3526564" y="3177492"/>
            <a:ext cx="857607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2800" dirty="0"/>
              <a:t> 1 cm</a:t>
            </a:r>
          </a:p>
        </p:txBody>
      </p:sp>
      <p:sp>
        <p:nvSpPr>
          <p:cNvPr id="246" name="100 x larger volume than liver biopsy - less sampling variability"/>
          <p:cNvSpPr txBox="1"/>
          <p:nvPr/>
        </p:nvSpPr>
        <p:spPr>
          <a:xfrm>
            <a:off x="1872940" y="5179600"/>
            <a:ext cx="8573950" cy="47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200"/>
            </a:lvl1pPr>
          </a:lstStyle>
          <a:p>
            <a:r>
              <a:rPr sz="2600" dirty="0"/>
              <a:t>100 x larger volume than liver biopsy - less sampling variability </a:t>
            </a:r>
          </a:p>
        </p:txBody>
      </p:sp>
    </p:spTree>
    <p:extLst>
      <p:ext uri="{BB962C8B-B14F-4D97-AF65-F5344CB8AC3E}">
        <p14:creationId xmlns:p14="http://schemas.microsoft.com/office/powerpoint/2010/main" val="190721757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B2BA95-DDE4-9646-8F51-C461755F2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Elastography options locally (including up island)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CBC809-F777-B640-A48F-4FE28C984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err="1"/>
              <a:t>Fibroscan</a:t>
            </a:r>
            <a:endParaRPr lang="en-US" b="1" dirty="0"/>
          </a:p>
          <a:p>
            <a:pPr lvl="1"/>
            <a:r>
              <a:rPr lang="en-US" dirty="0"/>
              <a:t>Private pay through </a:t>
            </a:r>
            <a:r>
              <a:rPr lang="en-US" dirty="0" err="1"/>
              <a:t>Percuro</a:t>
            </a:r>
            <a:r>
              <a:rPr lang="en-US" dirty="0"/>
              <a:t> clinical research: $100</a:t>
            </a:r>
          </a:p>
          <a:p>
            <a:pPr lvl="1"/>
            <a:endParaRPr lang="en-US" dirty="0"/>
          </a:p>
          <a:p>
            <a:r>
              <a:rPr lang="en-US" b="1" dirty="0" err="1"/>
              <a:t>Shearwave</a:t>
            </a:r>
            <a:r>
              <a:rPr lang="en-US" b="1" dirty="0"/>
              <a:t> elastography</a:t>
            </a:r>
          </a:p>
          <a:p>
            <a:pPr lvl="1"/>
            <a:r>
              <a:rPr lang="en-US" dirty="0"/>
              <a:t>Covered at Island Health Ultrasound in almost all hospitals (not at West Coast Imaging yet)</a:t>
            </a:r>
          </a:p>
          <a:p>
            <a:pPr lvl="1"/>
            <a:endParaRPr lang="en-US" dirty="0"/>
          </a:p>
          <a:p>
            <a:r>
              <a:rPr lang="en-US" dirty="0"/>
              <a:t>Both are helpful to rule in and rule out significant fibrosis</a:t>
            </a:r>
          </a:p>
          <a:p>
            <a:endParaRPr lang="en-US" dirty="0"/>
          </a:p>
          <a:p>
            <a:r>
              <a:rPr lang="en-US" dirty="0" err="1"/>
              <a:t>Shearwave</a:t>
            </a:r>
            <a:r>
              <a:rPr lang="en-US" dirty="0"/>
              <a:t> has additional benefit of conventional ultrasound with doppler</a:t>
            </a:r>
          </a:p>
        </p:txBody>
      </p:sp>
    </p:spTree>
    <p:extLst>
      <p:ext uri="{BB962C8B-B14F-4D97-AF65-F5344CB8AC3E}">
        <p14:creationId xmlns:p14="http://schemas.microsoft.com/office/powerpoint/2010/main" val="207633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84E7A-535E-5B4E-BEEB-FC83D87C8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NASH/NAFLD – Proposed Risk Stratification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404C16-4CA3-7644-BEEF-F3A3493EA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399" y="1645151"/>
            <a:ext cx="8568267" cy="484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51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0B79F-C0F4-4D14-8BE0-F2D94E0BEF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3079" y="79258"/>
            <a:ext cx="10058400" cy="1449387"/>
          </a:xfrm>
        </p:spPr>
        <p:txBody>
          <a:bodyPr>
            <a:normAutofit/>
          </a:bodyPr>
          <a:lstStyle/>
          <a:p>
            <a:r>
              <a:rPr lang="en-US" dirty="0"/>
              <a:t>Components of a lifestyle approach to NAFLD/MAFLD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7EF9E-61F1-43FF-AD13-D15D91FE279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480175"/>
            <a:ext cx="10026650" cy="376238"/>
          </a:xfrm>
        </p:spPr>
        <p:txBody>
          <a:bodyPr>
            <a:normAutofit fontScale="85000" lnSpcReduction="20000"/>
          </a:bodyPr>
          <a:lstStyle/>
          <a:p>
            <a:r>
              <a:rPr lang="en-GB"/>
              <a:t>EASL–EASD–EASO CPG NAFLD.</a:t>
            </a:r>
            <a:r>
              <a:rPr lang="en-US"/>
              <a:t> J </a:t>
            </a:r>
            <a:r>
              <a:rPr lang="en-US" err="1"/>
              <a:t>Hepatol</a:t>
            </a:r>
            <a:r>
              <a:rPr lang="en-US"/>
              <a:t> 2016;64:1388–402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10900" y="3163039"/>
            <a:ext cx="2582758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Comprehensive</a:t>
            </a:r>
          </a:p>
          <a:p>
            <a:pPr algn="ctr"/>
            <a:r>
              <a:rPr lang="en-GB" sz="2400" dirty="0"/>
              <a:t>lifestyle approach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1681" y="1593770"/>
            <a:ext cx="361829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Energy restriction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Calorie restriction (500</a:t>
            </a:r>
            <a:r>
              <a:rPr lang="en-GB" sz="1600" dirty="0">
                <a:sym typeface="Symbol" panose="05050102010706020507" pitchFamily="18" charset="2"/>
              </a:rPr>
              <a:t>1,000/day)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ym typeface="Symbol" panose="05050102010706020507" pitchFamily="18" charset="2"/>
              </a:rPr>
              <a:t>710% weight loss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ym typeface="Symbol" panose="05050102010706020507" pitchFamily="18" charset="2"/>
              </a:rPr>
              <a:t>Long-term maintenance approach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0714" y="4379083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chemeClr val="tx2"/>
                </a:solidFill>
              </a:rPr>
              <a:t>Macronutrient composition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Low-to-moderate fat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ym typeface="Symbol" panose="05050102010706020507" pitchFamily="18" charset="2"/>
              </a:rPr>
              <a:t>Moderate-to-high carbohydrate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ym typeface="Symbol" panose="05050102010706020507" pitchFamily="18" charset="2"/>
              </a:rPr>
              <a:t>Low-carbohydrate ketogenic diets or high protein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50570" y="1480669"/>
            <a:ext cx="277140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Fructose intake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Avoid fructose-containing</a:t>
            </a:r>
            <a:br>
              <a:rPr lang="en-GB" sz="1600" dirty="0"/>
            </a:br>
            <a:r>
              <a:rPr lang="en-GB" sz="1600" dirty="0"/>
              <a:t>food and drink</a:t>
            </a:r>
            <a:endParaRPr lang="en-GB" sz="1600" dirty="0">
              <a:sym typeface="Symbol" panose="05050102010706020507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90620" y="2691640"/>
            <a:ext cx="259398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chemeClr val="tx2"/>
                </a:solidFill>
              </a:rPr>
              <a:t>Daily alcohol intake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Strictly below 30 g men</a:t>
            </a:r>
            <a:br>
              <a:rPr lang="en-GB" sz="1600"/>
            </a:br>
            <a:r>
              <a:rPr lang="en-GB" sz="1600"/>
              <a:t>and 20 g women </a:t>
            </a:r>
            <a:endParaRPr lang="en-GB" sz="1600">
              <a:sym typeface="Symbol" panose="05050102010706020507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0436" y="3000224"/>
            <a:ext cx="2831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chemeClr val="tx2"/>
                </a:solidFill>
              </a:rPr>
              <a:t>Coffee consumption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No liver-related limitations</a:t>
            </a:r>
            <a:endParaRPr lang="en-GB" sz="1600">
              <a:sym typeface="Symbol" panose="05050102010706020507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0569" y="4358714"/>
            <a:ext cx="39837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Physical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150</a:t>
            </a:r>
            <a:r>
              <a:rPr lang="en-GB" sz="1600" dirty="0">
                <a:sym typeface="Symbol" panose="05050102010706020507" pitchFamily="18" charset="2"/>
              </a:rPr>
              <a:t>200 min/week moderate intensity </a:t>
            </a:r>
            <a:br>
              <a:rPr lang="en-GB" sz="1600" dirty="0">
                <a:sym typeface="Symbol" panose="05050102010706020507" pitchFamily="18" charset="2"/>
              </a:rPr>
            </a:br>
            <a:r>
              <a:rPr lang="en-GB" sz="1600" dirty="0">
                <a:sym typeface="Symbol" panose="05050102010706020507" pitchFamily="18" charset="2"/>
              </a:rPr>
              <a:t>in 35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ym typeface="Symbol" panose="05050102010706020507" pitchFamily="18" charset="2"/>
              </a:rPr>
              <a:t>Resistance training to promote</a:t>
            </a:r>
            <a:br>
              <a:rPr lang="en-GB" sz="1600" dirty="0">
                <a:sym typeface="Symbol" panose="05050102010706020507" pitchFamily="18" charset="2"/>
              </a:rPr>
            </a:br>
            <a:r>
              <a:rPr lang="en-GB" sz="1600" dirty="0">
                <a:sym typeface="Symbol" panose="05050102010706020507" pitchFamily="18" charset="2"/>
              </a:rPr>
              <a:t>musculoskeletal fitness and improve</a:t>
            </a:r>
            <a:br>
              <a:rPr lang="en-GB" sz="1600" dirty="0">
                <a:sym typeface="Symbol" panose="05050102010706020507" pitchFamily="18" charset="2"/>
              </a:rPr>
            </a:br>
            <a:r>
              <a:rPr lang="en-GB" sz="1600" dirty="0">
                <a:sym typeface="Symbol" panose="05050102010706020507" pitchFamily="18" charset="2"/>
              </a:rPr>
              <a:t>metabolic factors</a:t>
            </a:r>
          </a:p>
        </p:txBody>
      </p:sp>
    </p:spTree>
    <p:extLst>
      <p:ext uri="{BB962C8B-B14F-4D97-AF65-F5344CB8AC3E}">
        <p14:creationId xmlns:p14="http://schemas.microsoft.com/office/powerpoint/2010/main" val="901587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659199F-E27A-404D-9845-0DDADD9F68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5804470"/>
              </p:ext>
            </p:extLst>
          </p:nvPr>
        </p:nvGraphicFramePr>
        <p:xfrm>
          <a:off x="2429933" y="101599"/>
          <a:ext cx="9982200" cy="665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A5146FC-0288-5A4B-AA1F-CD6B1E0F0631}"/>
              </a:ext>
            </a:extLst>
          </p:cNvPr>
          <p:cNvSpPr txBox="1"/>
          <p:nvPr/>
        </p:nvSpPr>
        <p:spPr>
          <a:xfrm>
            <a:off x="355600" y="2844800"/>
            <a:ext cx="3132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Multidisciplinary Care Needed!</a:t>
            </a:r>
          </a:p>
        </p:txBody>
      </p:sp>
    </p:spTree>
    <p:extLst>
      <p:ext uri="{BB962C8B-B14F-4D97-AF65-F5344CB8AC3E}">
        <p14:creationId xmlns:p14="http://schemas.microsoft.com/office/powerpoint/2010/main" val="1545070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CFF8E-56B5-BA47-B351-FE4EE357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98253-53BA-E148-8408-710F3D532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NAFLD/NASH and MAFLD definitions </a:t>
            </a:r>
          </a:p>
          <a:p>
            <a:endParaRPr lang="en-US" dirty="0"/>
          </a:p>
          <a:p>
            <a:r>
              <a:rPr lang="en-US" b="1" dirty="0"/>
              <a:t>FIB4 &lt; 1.3 is helpful rule out test</a:t>
            </a:r>
          </a:p>
          <a:p>
            <a:endParaRPr lang="en-US" dirty="0"/>
          </a:p>
          <a:p>
            <a:r>
              <a:rPr lang="en-US" dirty="0" err="1"/>
              <a:t>Fibroscan</a:t>
            </a:r>
            <a:r>
              <a:rPr lang="en-US" dirty="0"/>
              <a:t>/</a:t>
            </a:r>
            <a:r>
              <a:rPr lang="en-US" dirty="0" err="1"/>
              <a:t>Shearwave</a:t>
            </a:r>
            <a:r>
              <a:rPr lang="en-US" dirty="0"/>
              <a:t> for further risk stratification, </a:t>
            </a:r>
            <a:r>
              <a:rPr lang="en-US" b="1" dirty="0"/>
              <a:t>consider if FIB4 &gt; 1.3</a:t>
            </a:r>
            <a:endParaRPr lang="en-US" dirty="0"/>
          </a:p>
          <a:p>
            <a:endParaRPr lang="en-US" dirty="0"/>
          </a:p>
          <a:p>
            <a:r>
              <a:rPr lang="en-US" dirty="0"/>
              <a:t>Monitoring FIB4 can be helpful for assessing for progression </a:t>
            </a:r>
          </a:p>
          <a:p>
            <a:endParaRPr lang="en-US" dirty="0"/>
          </a:p>
          <a:p>
            <a:r>
              <a:rPr lang="en-US" dirty="0"/>
              <a:t>Multidisciplinary Care needed</a:t>
            </a:r>
          </a:p>
          <a:p>
            <a:endParaRPr lang="en-US" dirty="0"/>
          </a:p>
          <a:p>
            <a:r>
              <a:rPr lang="en-US" dirty="0"/>
              <a:t>GI Primary Care Pathway available - PATHWAYS</a:t>
            </a:r>
          </a:p>
        </p:txBody>
      </p:sp>
    </p:spTree>
    <p:extLst>
      <p:ext uri="{BB962C8B-B14F-4D97-AF65-F5344CB8AC3E}">
        <p14:creationId xmlns:p14="http://schemas.microsoft.com/office/powerpoint/2010/main" val="1748868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6801A-D47D-FB4C-BF40-9DC75B2F7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EF5F8-8672-8043-8232-B46D0F610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Definitions - MAFLD</a:t>
            </a:r>
          </a:p>
          <a:p>
            <a:endParaRPr lang="en-US" dirty="0"/>
          </a:p>
          <a:p>
            <a:r>
              <a:rPr lang="en-US" dirty="0"/>
              <a:t>Risk of progression</a:t>
            </a:r>
          </a:p>
          <a:p>
            <a:endParaRPr lang="en-US" dirty="0"/>
          </a:p>
          <a:p>
            <a:r>
              <a:rPr lang="en-US" dirty="0"/>
              <a:t>Non invasive markers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E6E0F8F-F7A6-6D46-B64F-3E7DDA3BA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685" y="0"/>
            <a:ext cx="51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88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311CF-EC41-A346-B169-09C73A991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Questions: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0EDFA4-E491-FB4D-81DB-AA362B93C9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you screen for NAFLD/NASH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C1112D-CC75-AA4E-9308-87AF5809E7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Yes</a:t>
            </a:r>
          </a:p>
          <a:p>
            <a:r>
              <a:rPr lang="en-US" dirty="0"/>
              <a:t>No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C85CDC1-5E1A-514B-9024-8FDC66409E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How do you assess risk?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FE1890-8952-D44F-AC3E-0B0AD8D253E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Labwork</a:t>
            </a:r>
            <a:endParaRPr lang="en-US" dirty="0"/>
          </a:p>
          <a:p>
            <a:endParaRPr lang="en-US" dirty="0"/>
          </a:p>
          <a:p>
            <a:r>
              <a:rPr lang="en-US" dirty="0"/>
              <a:t>Ultrasound</a:t>
            </a:r>
          </a:p>
          <a:p>
            <a:endParaRPr lang="en-US" dirty="0"/>
          </a:p>
          <a:p>
            <a:r>
              <a:rPr lang="en-US" dirty="0"/>
              <a:t>Non invasive serum tests: FIB4, NAFLD score,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Fibroscan</a:t>
            </a:r>
            <a:r>
              <a:rPr lang="en-US" dirty="0"/>
              <a:t>/Elastography</a:t>
            </a:r>
          </a:p>
          <a:p>
            <a:endParaRPr lang="en-US" dirty="0"/>
          </a:p>
          <a:p>
            <a:r>
              <a:rPr lang="en-US" dirty="0"/>
              <a:t>Combination of above</a:t>
            </a:r>
          </a:p>
          <a:p>
            <a:endParaRPr lang="en-US" dirty="0"/>
          </a:p>
          <a:p>
            <a:r>
              <a:rPr lang="en-US" dirty="0"/>
              <a:t>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1343262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74049-856D-1544-B370-7B62134D9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265B9-B119-FB4E-8FED-603E51AAE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 – alcoholic fatty liver disease (</a:t>
            </a:r>
            <a:r>
              <a:rPr lang="en-US" b="1" dirty="0"/>
              <a:t>NAFLD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“Fatty liver on imaging”</a:t>
            </a:r>
          </a:p>
          <a:p>
            <a:pPr lvl="1"/>
            <a:r>
              <a:rPr lang="en-US" dirty="0"/>
              <a:t>Umbrella term for a larger cluster of disorders</a:t>
            </a:r>
          </a:p>
          <a:p>
            <a:pPr lvl="1"/>
            <a:r>
              <a:rPr lang="en-US" dirty="0"/>
              <a:t>Liver biopsy &gt; 5% hepatic steatosis without  inflammation</a:t>
            </a:r>
          </a:p>
          <a:p>
            <a:pPr lvl="1"/>
            <a:endParaRPr lang="en-US" dirty="0"/>
          </a:p>
          <a:p>
            <a:r>
              <a:rPr lang="en-US" dirty="0"/>
              <a:t>NAFLD + inflammation = Non-alcoholic steatohepatitis (</a:t>
            </a:r>
            <a:r>
              <a:rPr lang="en-US" b="1" dirty="0"/>
              <a:t>NASH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Liver biopsy &gt; 5% hepatic steatosis with inflammation</a:t>
            </a:r>
          </a:p>
          <a:p>
            <a:pPr lvl="1"/>
            <a:r>
              <a:rPr lang="en-US" dirty="0"/>
              <a:t>Increased liver enzymes are characteristic clinical findings </a:t>
            </a:r>
            <a:r>
              <a:rPr lang="en-US" b="1" dirty="0"/>
              <a:t>but can be normal</a:t>
            </a:r>
          </a:p>
          <a:p>
            <a:pPr lvl="1"/>
            <a:r>
              <a:rPr lang="en-US" dirty="0"/>
              <a:t>Higher risk of progression of liver disease and cardiac risk</a:t>
            </a:r>
          </a:p>
        </p:txBody>
      </p:sp>
    </p:spTree>
    <p:extLst>
      <p:ext uri="{BB962C8B-B14F-4D97-AF65-F5344CB8AC3E}">
        <p14:creationId xmlns:p14="http://schemas.microsoft.com/office/powerpoint/2010/main" val="97260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35ABF-D652-0641-8355-7D5C86D2B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133" y="195792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sz="2800" dirty="0"/>
              <a:t>MAFLD: Metabolic Associated Fatty Liver Disease, a new definition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F22AAE-DCB2-6142-B38B-EB279F521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223" y="369892"/>
            <a:ext cx="8009467" cy="598645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A40A0A-B0CF-4545-AD79-5F245F340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6000" y="6356350"/>
            <a:ext cx="9240109" cy="365125"/>
          </a:xfrm>
        </p:spPr>
        <p:txBody>
          <a:bodyPr/>
          <a:lstStyle/>
          <a:p>
            <a:r>
              <a:rPr lang="en-US" dirty="0"/>
              <a:t>Gastroenterology
. 2020 May;158(7):1999-2014.e1.  </a:t>
            </a:r>
            <a:r>
              <a:rPr lang="en-US" dirty="0" err="1"/>
              <a:t>doi</a:t>
            </a:r>
            <a:r>
              <a:rPr lang="en-US" dirty="0"/>
              <a:t>: 10.1053/j.gastro.2019.11.312., </a:t>
            </a:r>
            <a:r>
              <a:rPr lang="en-CA" dirty="0"/>
              <a:t>Journal of Hepatology 2020 vol. 73 j 202–209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29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1F16E4-AAB4-BB43-B69E-D071D284B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7" y="2406393"/>
            <a:ext cx="11885543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5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184EF-811A-AB45-829A-969379DE5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Why should we care about non-alcoholic fatty liver disease (NAFLD)?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0F4367D-2243-CA48-9330-17C7354411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7974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8DCDC5-9260-0241-B32C-FC430666F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Gastroenterology 2021;161:1030–1042</a:t>
            </a:r>
          </a:p>
        </p:txBody>
      </p:sp>
    </p:spTree>
    <p:extLst>
      <p:ext uri="{BB962C8B-B14F-4D97-AF65-F5344CB8AC3E}">
        <p14:creationId xmlns:p14="http://schemas.microsoft.com/office/powerpoint/2010/main" val="98729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6B626E-5B1A-EA4B-B7F9-D1C168393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0858F0-ABB1-A243-ABDB-C5AFC555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A63F9E-346D-B040-9123-1A83D1BB0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696C-45A4-424F-AECE-CD623C87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NASH/NAFLD – Risk of Progression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49290D-3E32-7F4D-8AE5-7E3F88BF1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394" y="1963802"/>
            <a:ext cx="9726827" cy="399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46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904</Words>
  <Application>Microsoft Macintosh PowerPoint</Application>
  <PresentationFormat>Widescreen</PresentationFormat>
  <Paragraphs>193</Paragraphs>
  <Slides>25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Helvetica Neue Medium</vt:lpstr>
      <vt:lpstr>Symbol</vt:lpstr>
      <vt:lpstr>Office Theme</vt:lpstr>
      <vt:lpstr>Fatty liver disease: How to risk stratify and why</vt:lpstr>
      <vt:lpstr>Disclosures</vt:lpstr>
      <vt:lpstr>Outline</vt:lpstr>
      <vt:lpstr>Polling Questions:</vt:lpstr>
      <vt:lpstr>Common definitions</vt:lpstr>
      <vt:lpstr>MAFLD: Metabolic Associated Fatty Liver Disease, a new definition</vt:lpstr>
      <vt:lpstr>PowerPoint Presentation</vt:lpstr>
      <vt:lpstr>Why should we care about non-alcoholic fatty liver disease (NAFLD)?</vt:lpstr>
      <vt:lpstr>NASH/NAFLD – Risk of Progression</vt:lpstr>
      <vt:lpstr>NASH/NAFLD – Rate and Predictors of Fibrosis Progression</vt:lpstr>
      <vt:lpstr>NASH: What drives progression?</vt:lpstr>
      <vt:lpstr>Important facts for all providers</vt:lpstr>
      <vt:lpstr>Who to consider screening?</vt:lpstr>
      <vt:lpstr>NASH/NAFLD – Suggested evaluation</vt:lpstr>
      <vt:lpstr>NASH/NAFLD – Fibrosis is the key</vt:lpstr>
      <vt:lpstr>Non invasive markers</vt:lpstr>
      <vt:lpstr>Non Invasive Serum Testing – FIB-4</vt:lpstr>
      <vt:lpstr>FIB4 in Type 2 diabetes</vt:lpstr>
      <vt:lpstr>Elastography: Basic principle</vt:lpstr>
      <vt:lpstr>Elastography: Key benefit</vt:lpstr>
      <vt:lpstr>Elastography options locally (including up island)</vt:lpstr>
      <vt:lpstr>NASH/NAFLD – Proposed Risk Stratification</vt:lpstr>
      <vt:lpstr>Components of a lifestyle approach to NAFLD/MAFLD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pai.rohitpai@gmail.com</dc:creator>
  <cp:lastModifiedBy>pai.rohitpai@gmail.com</cp:lastModifiedBy>
  <cp:revision>59</cp:revision>
  <dcterms:created xsi:type="dcterms:W3CDTF">2022-02-05T21:12:08Z</dcterms:created>
  <dcterms:modified xsi:type="dcterms:W3CDTF">2022-11-19T19:18:07Z</dcterms:modified>
</cp:coreProperties>
</file>