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7" r:id="rId2"/>
    <p:sldId id="256" r:id="rId3"/>
    <p:sldId id="299" r:id="rId4"/>
    <p:sldId id="287" r:id="rId5"/>
    <p:sldId id="304" r:id="rId6"/>
    <p:sldId id="305" r:id="rId7"/>
    <p:sldId id="306" r:id="rId8"/>
    <p:sldId id="303" r:id="rId9"/>
  </p:sldIdLst>
  <p:sldSz cx="12192000" cy="6858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LT Pro"/>
        <a:ea typeface="Avenir Next LT Pro"/>
        <a:cs typeface="Avenir Next LT Pro"/>
        <a:sym typeface="Avenir Next LT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E0F2"/>
          </a:solidFill>
        </a:fill>
      </a:tcStyle>
    </a:wholeTbl>
    <a:band2H>
      <a:tcTxStyle/>
      <a:tcStyle>
        <a:tcBdr/>
        <a:fill>
          <a:solidFill>
            <a:srgbClr val="ECF0F9"/>
          </a:solidFill>
        </a:fill>
      </a:tcStyle>
    </a:band2H>
    <a:firstCol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4DE"/>
          </a:solidFill>
        </a:fill>
      </a:tcStyle>
    </a:wholeTbl>
    <a:band2H>
      <a:tcTxStyle/>
      <a:tcStyle>
        <a:tcBdr/>
        <a:fill>
          <a:solidFill>
            <a:srgbClr val="E9F2EF"/>
          </a:solidFill>
        </a:fill>
      </a:tcStyle>
    </a:band2H>
    <a:firstCol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4CF"/>
          </a:solidFill>
        </a:fill>
      </a:tcStyle>
    </a:wholeTbl>
    <a:band2H>
      <a:tcTxStyle/>
      <a:tcStyle>
        <a:tcBdr/>
        <a:fill>
          <a:solidFill>
            <a:srgbClr val="ECF2E8"/>
          </a:solidFill>
        </a:fill>
      </a:tcStyle>
    </a:band2H>
    <a:firstCol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venir Next LT Pro"/>
          <a:ea typeface="Avenir Next LT Pro"/>
          <a:cs typeface="Avenir Next LT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venir Next LT Pro"/>
          <a:ea typeface="Avenir Next LT Pro"/>
          <a:cs typeface="Avenir Next LT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035" autoAdjust="0"/>
  </p:normalViewPr>
  <p:slideViewPr>
    <p:cSldViewPr snapToGrid="0">
      <p:cViewPr varScale="1">
        <p:scale>
          <a:sx n="48" d="100"/>
          <a:sy n="48" d="100"/>
        </p:scale>
        <p:origin x="1340" y="2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95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73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1 Referral Form for all 3 services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+mj-cs"/>
                <a:sym typeface="Calibri"/>
              </a:rPr>
              <a:t>Referrals ONLY through </a:t>
            </a:r>
            <a:r>
              <a:rPr kumimoji="0" lang="en-US" sz="1200" b="0" i="1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+mj-cs"/>
                <a:sym typeface="Calibri"/>
              </a:rPr>
              <a:t>regional eating disorders program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+mj-cs"/>
                <a:sym typeface="Calibri"/>
              </a:rPr>
              <a:t>. Patients must be followed by a primary care provider. </a:t>
            </a:r>
          </a:p>
          <a:p>
            <a:pPr marL="477774" marR="0" lvl="0" indent="-285750" defTabSz="768095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351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+mj-cs"/>
                <a:sym typeface="Calibri"/>
              </a:rPr>
              <a:t>In lieu of no program, referral from community provider (MH/GP/Dietitian/Counsellor) - </a:t>
            </a:r>
            <a:r>
              <a:rPr kumimoji="0" lang="en-US" sz="12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+mj-cs"/>
                <a:sym typeface="Calibri"/>
              </a:rPr>
              <a:t>must be engaged with treatment.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2143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2024" marR="0" lvl="0" indent="0" defTabSz="768095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51"/>
            </a:pPr>
            <a:endParaRPr kumimoji="0" lang="en-CA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2285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0908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0113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328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/>
            </a:lvl1pPr>
            <a:lvl2pPr marL="0" indent="457200" algn="ctr">
              <a:buClrTx/>
              <a:buSzTx/>
              <a:buFontTx/>
              <a:buNone/>
              <a:defRPr sz="2400"/>
            </a:lvl2pPr>
            <a:lvl3pPr marL="0" indent="914400" algn="ctr">
              <a:buClrTx/>
              <a:buSzTx/>
              <a:buFontTx/>
              <a:buNone/>
              <a:defRPr sz="2400"/>
            </a:lvl3pPr>
            <a:lvl4pPr marL="0" indent="1371600" algn="ctr">
              <a:buClrTx/>
              <a:buSzTx/>
              <a:buFontTx/>
              <a:buNone/>
              <a:defRPr sz="2400"/>
            </a:lvl4pPr>
            <a:lvl5pPr marL="0" indent="1828800" algn="ctr"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838200" y="2178656"/>
            <a:ext cx="10515600" cy="3998307"/>
          </a:xfrm>
          <a:prstGeom prst="rect">
            <a:avLst/>
          </a:prstGeom>
        </p:spPr>
        <p:txBody>
          <a:bodyPr/>
          <a:lstStyle>
            <a:lvl2pPr marL="723900"/>
            <a:lvl4pPr marL="17272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839787" y="685800"/>
            <a:ext cx="3932239" cy="1371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xfrm>
            <a:off x="5183187" y="685801"/>
            <a:ext cx="6172201" cy="51752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832757" indent="-261257">
              <a:defRPr sz="3200"/>
            </a:lvl2pPr>
            <a:lvl3pPr marL="1333500" indent="-304800">
              <a:defRPr sz="3200"/>
            </a:lvl3pPr>
            <a:lvl4pPr marL="1794510" indent="-365760">
              <a:defRPr sz="3200"/>
            </a:lvl4pPr>
            <a:lvl5pPr marL="225171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75" descr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209800"/>
            <a:ext cx="3932238" cy="3659188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839787" y="685800"/>
            <a:ext cx="3932239" cy="1371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4" name="Shape 84" descr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685801"/>
            <a:ext cx="6172201" cy="517525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839787" y="2209800"/>
            <a:ext cx="3932239" cy="3659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0" indent="457200">
              <a:buClrTx/>
              <a:buSzTx/>
              <a:buFontTx/>
              <a:buNone/>
              <a:defRPr sz="1600"/>
            </a:lvl2pPr>
            <a:lvl3pPr marL="0" indent="914400">
              <a:buClrTx/>
              <a:buSzTx/>
              <a:buFontTx/>
              <a:buNone/>
              <a:defRPr sz="1600"/>
            </a:lvl3pPr>
            <a:lvl4pPr marL="0" indent="1371600">
              <a:buClrTx/>
              <a:buSzTx/>
              <a:buFontTx/>
              <a:buNone/>
              <a:defRPr sz="1600"/>
            </a:lvl4pPr>
            <a:lvl5pPr marL="0" indent="1828800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838200" y="2178656"/>
            <a:ext cx="10515600" cy="399830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8724900" y="761998"/>
            <a:ext cx="2628900" cy="54149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838200" y="761998"/>
            <a:ext cx="7734300" cy="541496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 descr="Frame 7"/>
          <p:cNvSpPr/>
          <p:nvPr/>
        </p:nvSpPr>
        <p:spPr>
          <a:xfrm>
            <a:off x="-1" y="0"/>
            <a:ext cx="12188954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871" y="1547"/>
                </a:moveTo>
                <a:lnTo>
                  <a:pt x="871" y="20053"/>
                </a:lnTo>
                <a:lnTo>
                  <a:pt x="20729" y="20053"/>
                </a:lnTo>
                <a:lnTo>
                  <a:pt x="20729" y="154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084423" y="6496367"/>
            <a:ext cx="269378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 cap="all" spc="15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ln>
            <a:noFill/>
          </a:ln>
          <a:solidFill>
            <a:srgbClr val="6DAD9A">
              <a:alpha val="85000"/>
            </a:srgbClr>
          </a:solidFill>
          <a:uFillTx/>
          <a:latin typeface="Sabon Next LT"/>
          <a:ea typeface="Sabon Next LT"/>
          <a:cs typeface="Sabon Next LT"/>
          <a:sym typeface="Sabon Next LT"/>
        </a:defRPr>
      </a:lvl9pPr>
    </p:titleStyle>
    <p:bodyStyle>
      <a:lvl1pPr marL="457200" marR="0" indent="-228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80000"/>
        <a:buFont typeface="Wingdings"/>
        <a:buChar char="▪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1pPr>
      <a:lvl2pPr marL="838200" marR="0" indent="-2667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80000"/>
        <a:buFont typeface="Wingdings"/>
        <a:buChar char="▪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2pPr>
      <a:lvl3pPr marL="1348739" marR="0" indent="-320039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80000"/>
        <a:buFont typeface="Wingdings"/>
        <a:buChar char="▪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3pPr>
      <a:lvl4pPr marL="178435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80000"/>
        <a:buFont typeface="Wingdings"/>
        <a:buChar char="▪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4pPr>
      <a:lvl5pPr marL="224155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80000"/>
        <a:buFont typeface="Wingdings"/>
        <a:buChar char="▪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5pPr>
      <a:lvl6pPr marL="26416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6pPr>
      <a:lvl7pPr marL="30988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7pPr>
      <a:lvl8pPr marL="35560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8pPr>
      <a:lvl9pPr marL="40132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rgbClr val="E5EEF0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233A3E">
              <a:alpha val="70000"/>
            </a:srgbClr>
          </a:solidFill>
          <a:uFillTx/>
          <a:latin typeface="Avenir Next LT Pro"/>
          <a:ea typeface="Avenir Next LT Pro"/>
          <a:cs typeface="Avenir Next LT Pro"/>
          <a:sym typeface="Avenir Next LT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all" spc="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 LT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Lived Experience Presentation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Abby and Leah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842698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 descr="Rectangle 8"/>
          <p:cNvSpPr/>
          <p:nvPr/>
        </p:nvSpPr>
        <p:spPr>
          <a:xfrm>
            <a:off x="-1" y="0"/>
            <a:ext cx="1218895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 114" descr="Rectangle 10"/>
          <p:cNvSpPr/>
          <p:nvPr/>
        </p:nvSpPr>
        <p:spPr>
          <a:xfrm>
            <a:off x="-1" y="0"/>
            <a:ext cx="12188954" cy="6858000"/>
          </a:xfrm>
          <a:prstGeom prst="rect">
            <a:avLst/>
          </a:prstGeom>
          <a:gradFill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Shape 115" descr="Rectangle 12"/>
          <p:cNvSpPr/>
          <p:nvPr/>
        </p:nvSpPr>
        <p:spPr>
          <a:xfrm>
            <a:off x="-1" y="662"/>
            <a:ext cx="12188954" cy="6858001"/>
          </a:xfrm>
          <a:prstGeom prst="rect">
            <a:avLst/>
          </a:prstGeom>
          <a:solidFill>
            <a:srgbClr val="E8E5E2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 descr="Oval 14"/>
          <p:cNvSpPr/>
          <p:nvPr/>
        </p:nvSpPr>
        <p:spPr>
          <a:xfrm rot="16200000">
            <a:off x="2743199" y="-1"/>
            <a:ext cx="6858001" cy="6857999"/>
          </a:xfrm>
          <a:prstGeom prst="ellipse">
            <a:avLst/>
          </a:prstGeom>
          <a:gradFill>
            <a:gsLst>
              <a:gs pos="0">
                <a:srgbClr val="E4EDF8">
                  <a:alpha val="40000"/>
                </a:srgbClr>
              </a:gs>
              <a:gs pos="100000">
                <a:schemeClr val="accent1">
                  <a:alpha val="40000"/>
                </a:schemeClr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Shape 117" descr="Oval 16"/>
          <p:cNvSpPr/>
          <p:nvPr/>
        </p:nvSpPr>
        <p:spPr>
          <a:xfrm rot="16200000">
            <a:off x="73989" y="1194074"/>
            <a:ext cx="5589935" cy="5737917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Shape 118" descr="Oval 18"/>
          <p:cNvSpPr/>
          <p:nvPr/>
        </p:nvSpPr>
        <p:spPr>
          <a:xfrm rot="16200000">
            <a:off x="6439622" y="194268"/>
            <a:ext cx="5760745" cy="5737918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9" name="image1.jpeg" descr="Picture 3"/>
          <p:cNvPicPr>
            <a:picLocks noChangeAspect="1"/>
          </p:cNvPicPr>
          <p:nvPr/>
        </p:nvPicPr>
        <p:blipFill>
          <a:blip r:embed="rId3">
            <a:alphaModFix amt="20000"/>
          </a:blip>
          <a:srcRect r="6" b="18751"/>
          <a:stretch>
            <a:fillRect/>
          </a:stretch>
        </p:blipFill>
        <p:spPr>
          <a:xfrm>
            <a:off x="-3" y="-182182"/>
            <a:ext cx="12188933" cy="6857327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 descr="Frame 20"/>
          <p:cNvSpPr/>
          <p:nvPr/>
        </p:nvSpPr>
        <p:spPr>
          <a:xfrm>
            <a:off x="-1" y="-665"/>
            <a:ext cx="12188954" cy="6858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871" y="1547"/>
                </a:moveTo>
                <a:lnTo>
                  <a:pt x="871" y="20053"/>
                </a:lnTo>
                <a:lnTo>
                  <a:pt x="20729" y="20053"/>
                </a:lnTo>
                <a:lnTo>
                  <a:pt x="20729" y="1547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21" name="Shape 121" descr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CA" dirty="0"/>
              <a:t>Tertiary Care for </a:t>
            </a:r>
            <a:br>
              <a:rPr lang="en-CA" dirty="0"/>
            </a:br>
            <a:r>
              <a:rPr dirty="0"/>
              <a:t>Eating Disorders</a:t>
            </a:r>
            <a:r>
              <a:rPr sz="48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9B3E8-1115-4D9D-BF53-452BFCA2E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Disclosures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F2EDE-76BF-480D-B30C-3217C8718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We are funded by the Division Of Family Practice to do this presentation </a:t>
            </a:r>
          </a:p>
        </p:txBody>
      </p:sp>
    </p:spTree>
    <p:extLst>
      <p:ext uri="{BB962C8B-B14F-4D97-AF65-F5344CB8AC3E}">
        <p14:creationId xmlns:p14="http://schemas.microsoft.com/office/powerpoint/2010/main" val="3779549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/>
          </p:cNvSpPr>
          <p:nvPr>
            <p:ph type="title"/>
          </p:nvPr>
        </p:nvSpPr>
        <p:spPr>
          <a:xfrm>
            <a:off x="565485" y="296026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Tertiary Care </a:t>
            </a:r>
            <a:r>
              <a:rPr lang="en-CA" dirty="0"/>
              <a:t>in BC</a:t>
            </a:r>
            <a:endParaRPr dirty="0"/>
          </a:p>
        </p:txBody>
      </p:sp>
      <p:sp>
        <p:nvSpPr>
          <p:cNvPr id="273" name="Shape 273"/>
          <p:cNvSpPr>
            <a:spLocks noGrp="1"/>
          </p:cNvSpPr>
          <p:nvPr>
            <p:ph type="body" idx="1"/>
          </p:nvPr>
        </p:nvSpPr>
        <p:spPr>
          <a:xfrm>
            <a:off x="790074" y="1505945"/>
            <a:ext cx="10836441" cy="4726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2024" indent="0" defTabSz="768095">
              <a:spcBef>
                <a:spcPts val="800"/>
              </a:spcBef>
              <a:buNone/>
              <a:defRPr sz="2351"/>
            </a:pPr>
            <a:r>
              <a:rPr lang="en-CA" sz="2200" dirty="0"/>
              <a:t/>
            </a:r>
            <a:br>
              <a:rPr lang="en-CA" sz="2200" dirty="0"/>
            </a:br>
            <a:r>
              <a:rPr lang="en-CA" sz="900" dirty="0"/>
              <a:t> </a:t>
            </a:r>
            <a:endParaRPr sz="900" dirty="0"/>
          </a:p>
          <a:p>
            <a:pPr marL="192024" indent="0" defTabSz="768095">
              <a:lnSpc>
                <a:spcPct val="150000"/>
              </a:lnSpc>
              <a:spcBef>
                <a:spcPts val="800"/>
              </a:spcBef>
              <a:buNone/>
              <a:defRPr sz="2351"/>
            </a:pPr>
            <a:r>
              <a:rPr lang="en-CA" b="1" dirty="0"/>
              <a:t>1. </a:t>
            </a:r>
            <a:r>
              <a:rPr b="1" dirty="0"/>
              <a:t>Looking Glass </a:t>
            </a:r>
            <a:r>
              <a:rPr b="1" dirty="0" smtClean="0"/>
              <a:t>Residence</a:t>
            </a:r>
            <a:endParaRPr lang="en-CA" b="1" dirty="0"/>
          </a:p>
          <a:p>
            <a:pPr marL="192024" indent="0" defTabSz="768095">
              <a:lnSpc>
                <a:spcPct val="150000"/>
              </a:lnSpc>
              <a:spcBef>
                <a:spcPts val="800"/>
              </a:spcBef>
              <a:buNone/>
              <a:defRPr sz="2351"/>
            </a:pPr>
            <a:r>
              <a:rPr lang="en-CA" b="1" dirty="0"/>
              <a:t>2. Provincial Adult Tertiary and Specialized Eating Disorders Program at St. Paul’s Hospital</a:t>
            </a:r>
          </a:p>
          <a:p>
            <a:pPr marL="192024" indent="0" defTabSz="768095">
              <a:lnSpc>
                <a:spcPct val="150000"/>
              </a:lnSpc>
              <a:spcBef>
                <a:spcPts val="800"/>
              </a:spcBef>
              <a:buNone/>
              <a:defRPr sz="2351"/>
            </a:pPr>
            <a:r>
              <a:rPr lang="en-CA" b="1" dirty="0"/>
              <a:t>3. </a:t>
            </a:r>
            <a:r>
              <a:rPr b="1" dirty="0"/>
              <a:t>BC</a:t>
            </a:r>
            <a:r>
              <a:rPr lang="en-CA" b="1" dirty="0"/>
              <a:t> Children’s Hospital </a:t>
            </a:r>
            <a:endParaRPr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5CB9C-6E24-4C7B-BC50-CBA8B1E8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Looking Glass Residence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E29B5-9B45-43F6-A209-3C83D2B24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84891"/>
            <a:ext cx="9581147" cy="348821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ffectLst/>
              </a:rPr>
              <a:t>14-bed residential treatment facility in Vancouver, BC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Treats </a:t>
            </a:r>
            <a:r>
              <a:rPr lang="en-US" dirty="0">
                <a:effectLst/>
              </a:rPr>
              <a:t>men and women, aged 16 to 24, suffering from anorexia, bulimia, binge-eating, and other eating disorders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ffectLst/>
              </a:rPr>
              <a:t>24/7 care and support by a multi-disciplinary team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Minimum BMI 16.0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Voluntary</a:t>
            </a:r>
            <a:endParaRPr lang="en-CA" dirty="0"/>
          </a:p>
        </p:txBody>
      </p:sp>
      <p:pic>
        <p:nvPicPr>
          <p:cNvPr id="5" name="Picture 4" descr="A house with trees around it&#10;&#10;Description automatically generated with medium confidence">
            <a:extLst>
              <a:ext uri="{FF2B5EF4-FFF2-40B4-BE49-F238E27FC236}">
                <a16:creationId xmlns:a16="http://schemas.microsoft.com/office/drawing/2014/main" id="{2343247A-7649-44CB-B0CF-17F9C3B55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916" y="3800726"/>
            <a:ext cx="6653464" cy="237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48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52223-2033-4AAA-A13C-F8DA7DF7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203810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Provincial Adult Tertiary and Specialized Eating Disorders Program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A3F52-BE9C-4EB0-8132-D9598C1C1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39454"/>
            <a:ext cx="10515600" cy="33375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>
                <a:latin typeface="Avenir Next LT Pro" panose="020B0504020202020204" pitchFamily="34" charset="0"/>
              </a:rPr>
              <a:t>St Paul’s Hospital in Vancouver BC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venir Next LT Pro" panose="020B0504020202020204" pitchFamily="34" charset="0"/>
              </a:rPr>
              <a:t>Adults aged 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venir Next LT Pro" panose="020B0504020202020204" pitchFamily="34" charset="0"/>
              </a:rPr>
              <a:t>DSM V diagnosis of Anorexia Nervosa, Bulimia Nervosa or other specified feeding or eating disorder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venir Next LT Pro" panose="020B0504020202020204" pitchFamily="34" charset="0"/>
              </a:rPr>
              <a:t>No BMI requirement </a:t>
            </a:r>
            <a:endParaRPr lang="en-CA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62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E407-B157-4B56-ABA3-627C6145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BC Children’s Hospital 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E457F-BDBA-42ED-A44E-FBFBD3CB35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Services have change – no inpatient eating disorders program available </a:t>
            </a:r>
          </a:p>
        </p:txBody>
      </p:sp>
    </p:spTree>
    <p:extLst>
      <p:ext uri="{BB962C8B-B14F-4D97-AF65-F5344CB8AC3E}">
        <p14:creationId xmlns:p14="http://schemas.microsoft.com/office/powerpoint/2010/main" val="2898244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 descr="Rectangle 134"/>
          <p:cNvSpPr/>
          <p:nvPr/>
        </p:nvSpPr>
        <p:spPr>
          <a:xfrm>
            <a:off x="-1" y="0"/>
            <a:ext cx="1218895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sym typeface="Avenir Next LT Pro"/>
            </a:endParaRPr>
          </a:p>
        </p:txBody>
      </p:sp>
      <p:sp>
        <p:nvSpPr>
          <p:cNvPr id="183" name="Shape 183" descr="Rectangle 136"/>
          <p:cNvSpPr/>
          <p:nvPr/>
        </p:nvSpPr>
        <p:spPr>
          <a:xfrm>
            <a:off x="-1" y="-665"/>
            <a:ext cx="12188954" cy="6858001"/>
          </a:xfrm>
          <a:prstGeom prst="rect">
            <a:avLst/>
          </a:prstGeom>
          <a:gradFill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sym typeface="Avenir Next LT Pro"/>
            </a:endParaRPr>
          </a:p>
        </p:txBody>
      </p:sp>
      <p:sp>
        <p:nvSpPr>
          <p:cNvPr id="184" name="Shape 184" descr="Rectangle 138"/>
          <p:cNvSpPr/>
          <p:nvPr/>
        </p:nvSpPr>
        <p:spPr>
          <a:xfrm>
            <a:off x="-159799" y="120711"/>
            <a:ext cx="12188954" cy="6858001"/>
          </a:xfrm>
          <a:prstGeom prst="rect">
            <a:avLst/>
          </a:prstGeom>
          <a:solidFill>
            <a:srgbClr val="E8E5E2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sym typeface="Avenir Next LT Pro"/>
            </a:endParaRPr>
          </a:p>
        </p:txBody>
      </p:sp>
      <p:sp>
        <p:nvSpPr>
          <p:cNvPr id="186" name="Shape 186" descr="Oval 142"/>
          <p:cNvSpPr/>
          <p:nvPr/>
        </p:nvSpPr>
        <p:spPr>
          <a:xfrm rot="16200000">
            <a:off x="911896" y="2002196"/>
            <a:ext cx="4862316" cy="4847963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sym typeface="Avenir Next LT Pro"/>
            </a:endParaRPr>
          </a:p>
        </p:txBody>
      </p:sp>
      <p:sp>
        <p:nvSpPr>
          <p:cNvPr id="187" name="Shape 187" descr="Oval 144"/>
          <p:cNvSpPr/>
          <p:nvPr/>
        </p:nvSpPr>
        <p:spPr>
          <a:xfrm rot="16200000">
            <a:off x="6172565" y="11414"/>
            <a:ext cx="5760745" cy="5737918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sym typeface="Avenir Next LT Pro"/>
            </a:endParaRPr>
          </a:p>
        </p:txBody>
      </p:sp>
      <p:sp>
        <p:nvSpPr>
          <p:cNvPr id="188" name="Shape 188" descr="Title 1"/>
          <p:cNvSpPr>
            <a:spLocks noGrp="1"/>
          </p:cNvSpPr>
          <p:nvPr>
            <p:ph type="ctrTitle"/>
          </p:nvPr>
        </p:nvSpPr>
        <p:spPr>
          <a:xfrm>
            <a:off x="3271306" y="2179677"/>
            <a:ext cx="5665547" cy="23876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en-CA" sz="6000" dirty="0"/>
              <a:t>Questions? </a:t>
            </a:r>
            <a:r>
              <a:rPr lang="en-CA" dirty="0"/>
              <a:t/>
            </a:r>
            <a:br>
              <a:rPr lang="en-CA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26197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minousVTI">
  <a:themeElements>
    <a:clrScheme name="Luminous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AA5DE"/>
      </a:accent1>
      <a:accent2>
        <a:srgbClr val="4EAEC0"/>
      </a:accent2>
      <a:accent3>
        <a:srgbClr val="5CB19B"/>
      </a:accent3>
      <a:accent4>
        <a:srgbClr val="51B571"/>
      </a:accent4>
      <a:accent5>
        <a:srgbClr val="5FB455"/>
      </a:accent5>
      <a:accent6>
        <a:srgbClr val="82B14F"/>
      </a:accent6>
      <a:hlink>
        <a:srgbClr val="0000FF"/>
      </a:hlink>
      <a:folHlink>
        <a:srgbClr val="FF00FF"/>
      </a:folHlink>
    </a:clrScheme>
    <a:fontScheme name="LuminousVTI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Luminous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LT Pro"/>
            <a:ea typeface="Avenir Next LT Pro"/>
            <a:cs typeface="Avenir Next LT Pro"/>
            <a:sym typeface="Avenir Next L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LT Pro"/>
            <a:ea typeface="Avenir Next LT Pro"/>
            <a:cs typeface="Avenir Next LT Pro"/>
            <a:sym typeface="Avenir Next L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uminousVTI">
  <a:themeElements>
    <a:clrScheme name="Luminous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AA5DE"/>
      </a:accent1>
      <a:accent2>
        <a:srgbClr val="4EAEC0"/>
      </a:accent2>
      <a:accent3>
        <a:srgbClr val="5CB19B"/>
      </a:accent3>
      <a:accent4>
        <a:srgbClr val="51B571"/>
      </a:accent4>
      <a:accent5>
        <a:srgbClr val="5FB455"/>
      </a:accent5>
      <a:accent6>
        <a:srgbClr val="82B14F"/>
      </a:accent6>
      <a:hlink>
        <a:srgbClr val="0000FF"/>
      </a:hlink>
      <a:folHlink>
        <a:srgbClr val="FF00FF"/>
      </a:folHlink>
    </a:clrScheme>
    <a:fontScheme name="LuminousVTI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Luminous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LT Pro"/>
            <a:ea typeface="Avenir Next LT Pro"/>
            <a:cs typeface="Avenir Next LT Pro"/>
            <a:sym typeface="Avenir Next L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LT Pro"/>
            <a:ea typeface="Avenir Next LT Pro"/>
            <a:cs typeface="Avenir Next LT Pro"/>
            <a:sym typeface="Avenir Next L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200</Words>
  <Application>Microsoft Office PowerPoint</Application>
  <PresentationFormat>Widescreen</PresentationFormat>
  <Paragraphs>28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Avenir Next LT Pro</vt:lpstr>
      <vt:lpstr>Calibri</vt:lpstr>
      <vt:lpstr>Sabon Next LT</vt:lpstr>
      <vt:lpstr>Times New Roman</vt:lpstr>
      <vt:lpstr>Wingdings</vt:lpstr>
      <vt:lpstr>LuminousVTI</vt:lpstr>
      <vt:lpstr>Lived Experience Presentation</vt:lpstr>
      <vt:lpstr>Tertiary Care for  Eating Disorders </vt:lpstr>
      <vt:lpstr>Disclosures</vt:lpstr>
      <vt:lpstr>Tertiary Care in BC</vt:lpstr>
      <vt:lpstr>Looking Glass Residence</vt:lpstr>
      <vt:lpstr>Provincial Adult Tertiary and Specialized Eating Disorders Program</vt:lpstr>
      <vt:lpstr>BC Children’s Hospital </vt:lpstr>
      <vt:lpstr>Questions?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Standardizing Eating Disorders Care</dc:title>
  <dc:creator>Boe, Corene MCF:EX</dc:creator>
  <cp:lastModifiedBy>Frost, Crystal</cp:lastModifiedBy>
  <cp:revision>207</cp:revision>
  <cp:lastPrinted>2022-03-09T23:39:19Z</cp:lastPrinted>
  <dcterms:modified xsi:type="dcterms:W3CDTF">2022-03-11T20:31:09Z</dcterms:modified>
</cp:coreProperties>
</file>