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23" r:id="rId2"/>
    <p:sldId id="321" r:id="rId3"/>
    <p:sldId id="258" r:id="rId4"/>
    <p:sldId id="317" r:id="rId5"/>
    <p:sldId id="322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Dehoop" initials="ND" lastIdx="3" clrIdx="0">
    <p:extLst>
      <p:ext uri="{19B8F6BF-5375-455C-9EA6-DF929625EA0E}">
        <p15:presenceInfo xmlns:p15="http://schemas.microsoft.com/office/powerpoint/2012/main" userId="S-1-5-21-3096028112-3244904689-3980907162-1165" providerId="AD"/>
      </p:ext>
    </p:extLst>
  </p:cmAuthor>
  <p:cmAuthor id="2" name="Alanna Robertson" initials="AR" lastIdx="4" clrIdx="1">
    <p:extLst>
      <p:ext uri="{19B8F6BF-5375-455C-9EA6-DF929625EA0E}">
        <p15:presenceInfo xmlns:p15="http://schemas.microsoft.com/office/powerpoint/2012/main" userId="S-1-5-21-3096028112-3244904689-3980907162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9255" autoAdjust="0"/>
  </p:normalViewPr>
  <p:slideViewPr>
    <p:cSldViewPr snapToObjects="1">
      <p:cViewPr varScale="1">
        <p:scale>
          <a:sx n="117" d="100"/>
          <a:sy n="117" d="100"/>
        </p:scale>
        <p:origin x="1440" y="82"/>
      </p:cViewPr>
      <p:guideLst>
        <p:guide orient="horz" pos="3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2T09:27:17.590" idx="1">
    <p:pos x="10" y="10"/>
    <p:text>Update with Impact Report cover?</p:text>
    <p:extLst>
      <p:ext uri="{C676402C-5697-4E1C-873F-D02D1690AC5C}">
        <p15:threadingInfo xmlns:p15="http://schemas.microsoft.com/office/powerpoint/2012/main" timeZoneBias="420"/>
      </p:ext>
    </p:extLst>
  </p:cm>
  <p:cm authorId="2" dt="2021-11-03T13:25:15.636" idx="1">
    <p:pos x="10" y="146"/>
    <p:text>new slide inserted with cover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21-11-02T09:27:49.422" idx="2">
    <p:pos x="146" y="146"/>
    <p:text>Update with this year's info</p:text>
    <p:extLst>
      <p:ext uri="{C676402C-5697-4E1C-873F-D02D1690AC5C}">
        <p15:threadingInfo xmlns:p15="http://schemas.microsoft.com/office/powerpoint/2012/main" timeZoneBias="420"/>
      </p:ext>
    </p:extLst>
  </p:cm>
  <p:cm authorId="2" dt="2021-11-03T16:15:17.562" idx="2">
    <p:pos x="146" y="282"/>
    <p:text>Cut from the Financial Statements without any editing. The finance section has been sent to Donna for review</p:text>
    <p:extLst>
      <p:ext uri="{C676402C-5697-4E1C-873F-D02D1690AC5C}">
        <p15:threadingInfo xmlns:p15="http://schemas.microsoft.com/office/powerpoint/2012/main" timeZoneBias="420">
          <p15:parentCm authorId="1" idx="2"/>
        </p15:threadingInfo>
      </p:ext>
    </p:extLst>
  </p:cm>
  <p:cm authorId="2" dt="2021-11-04T11:59:10.531" idx="4">
    <p:pos x="146" y="418"/>
    <p:text>As per Donna and Peter's email they only want one slide of the graphic from the impact report.</p:text>
    <p:extLst>
      <p:ext uri="{C676402C-5697-4E1C-873F-D02D1690AC5C}">
        <p15:threadingInfo xmlns:p15="http://schemas.microsoft.com/office/powerpoint/2012/main" timeZoneBias="42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2T09:32:02.722" idx="3">
    <p:pos x="5553" y="177"/>
    <p:text>Need to update with current photos and re-order to alphabetical?</p:text>
    <p:extLst mod="1">
      <p:ext uri="{C676402C-5697-4E1C-873F-D02D1690AC5C}">
        <p15:threadingInfo xmlns:p15="http://schemas.microsoft.com/office/powerpoint/2012/main" timeZoneBias="420"/>
      </p:ext>
    </p:extLst>
  </p:cm>
  <p:cm authorId="2" dt="2021-11-03T16:16:02.006" idx="3">
    <p:pos x="5553" y="313"/>
    <p:text>now in alphabetical order and photos are lined up in a grid.
Just missing Dr. Brosseau's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A2D8AEA-7D73-6E43-92F9-94D2B4B31F1E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C05BBF-FED6-4643-A918-77E43981CB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3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Verdana"/>
              </a:defRPr>
            </a:lvl1pPr>
          </a:lstStyle>
          <a:p>
            <a:fld id="{B4FDF697-7F82-B54D-9F39-A7B089FBA7EC}" type="datetimeFigureOut">
              <a:rPr lang="en-US" smtClean="0"/>
              <a:pPr/>
              <a:t>11/9/2021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Verdana"/>
              </a:defRPr>
            </a:lvl1pPr>
          </a:lstStyle>
          <a:p>
            <a:fld id="{84BCD870-39E5-3F4E-AC8A-089ADAB33E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86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c_bc_bcma_configured_RG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 b="18738"/>
          <a:stretch/>
        </p:blipFill>
        <p:spPr>
          <a:xfrm>
            <a:off x="3208865" y="6206066"/>
            <a:ext cx="2719143" cy="5100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597001" y="2959979"/>
            <a:ext cx="6122854" cy="115956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597000" y="3522472"/>
            <a:ext cx="6122855" cy="134884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2030" y="821264"/>
            <a:ext cx="8283575" cy="1844793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79" y="4871319"/>
            <a:ext cx="5403888" cy="9538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6563" y="829733"/>
            <a:ext cx="8283575" cy="5208789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597001" y="3381970"/>
            <a:ext cx="5756777" cy="115956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435993" y="6038523"/>
            <a:ext cx="8283862" cy="838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97001" y="2973489"/>
            <a:ext cx="5756778" cy="71421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number style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5800" y="1390650"/>
            <a:ext cx="18135600" cy="407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01912" y="6122331"/>
            <a:ext cx="3376710" cy="5960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7246" y="6167252"/>
            <a:ext cx="3109421" cy="548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2741" y="1241523"/>
            <a:ext cx="3988740" cy="63966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Caption text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0" y="1241524"/>
            <a:ext cx="4147854" cy="909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0" y="2340889"/>
            <a:ext cx="4147854" cy="362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32740" y="1881188"/>
            <a:ext cx="3988447" cy="4089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148" y="733778"/>
            <a:ext cx="8277706" cy="2822222"/>
          </a:xfrm>
          <a:solidFill>
            <a:srgbClr val="FFFF00"/>
          </a:solidFill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7001" y="4543777"/>
            <a:ext cx="6122853" cy="132644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Caption text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7001" y="3781777"/>
            <a:ext cx="6122854" cy="761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7001" y="1241524"/>
            <a:ext cx="6122854" cy="9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6999" y="2340889"/>
            <a:ext cx="6122855" cy="3629800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993" y="0"/>
            <a:ext cx="8283862" cy="64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7854" y="6350978"/>
            <a:ext cx="762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 i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435993" y="6038523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435993" y="644456"/>
            <a:ext cx="8283862" cy="83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tx2"/>
          </a:solidFill>
          <a:latin typeface="Verdan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50000"/>
        <a:buFontTx/>
        <a:buNone/>
        <a:defRPr sz="2400" kern="1200">
          <a:solidFill>
            <a:schemeClr val="tx1"/>
          </a:solidFill>
          <a:latin typeface="Verdana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2pPr>
      <a:lvl3pPr marL="625475" indent="-265113" algn="l" defTabSz="900113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3pPr>
      <a:lvl4pPr marL="9001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4pPr>
      <a:lvl5pPr marL="116522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1430338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6pPr>
      <a:lvl7pPr marL="1706563" indent="-276225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7pPr>
      <a:lvl8pPr marL="1971675" indent="-265113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8pPr>
      <a:lvl9pPr marL="2246313" indent="-274638" algn="l" defTabSz="914400" rtl="0" eaLnBrk="1" latinLnBrk="0" hangingPunct="1">
        <a:spcBef>
          <a:spcPct val="20000"/>
        </a:spcBef>
        <a:buClr>
          <a:schemeClr val="accent3"/>
        </a:buClr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Verdana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comments" Target="../comments/comment2.xml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11" Type="http://schemas.openxmlformats.org/officeDocument/2006/relationships/image" Target="../media/image17.jp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3F79DC-6419-4D00-8B8A-13EBA2BC4E34}"/>
              </a:ext>
            </a:extLst>
          </p:cNvPr>
          <p:cNvSpPr txBox="1">
            <a:spLocks/>
          </p:cNvSpPr>
          <p:nvPr/>
        </p:nvSpPr>
        <p:spPr>
          <a:xfrm>
            <a:off x="1475656" y="268057"/>
            <a:ext cx="6122854" cy="784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Verdana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On this squirrel </a:t>
            </a:r>
            <a:r>
              <a:rPr lang="en-US" dirty="0"/>
              <a:t>s</a:t>
            </a:r>
            <a:r>
              <a:rPr lang="en-US" dirty="0" smtClean="0"/>
              <a:t>cale, </a:t>
            </a:r>
            <a:br>
              <a:rPr lang="en-US" dirty="0" smtClean="0"/>
            </a:br>
            <a:r>
              <a:rPr lang="en-US" dirty="0" smtClean="0"/>
              <a:t>how do you feel today?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31" y="1160399"/>
            <a:ext cx="5349704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79DC-6419-4D00-8B8A-13EBA2BC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72" y="880372"/>
            <a:ext cx="6122854" cy="604412"/>
          </a:xfrm>
        </p:spPr>
        <p:txBody>
          <a:bodyPr/>
          <a:lstStyle/>
          <a:p>
            <a:pPr algn="ctr"/>
            <a:r>
              <a:rPr lang="en-US" dirty="0"/>
              <a:t>ZOOM/MEETING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949C-0CB9-4ADC-9CDF-D88BC0C6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34" y="1471427"/>
            <a:ext cx="8280920" cy="4502624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ea typeface="+mj-ea"/>
                <a:cs typeface="+mj-cs"/>
              </a:rPr>
              <a:t>Join via computer or Zoom app as you will be unable to vote on motions via phone alone.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ea typeface="+mj-ea"/>
                <a:cs typeface="+mj-cs"/>
              </a:rPr>
              <a:t>We encourage you to keep your video on to connect with your colleagues.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ea typeface="+mj-ea"/>
                <a:cs typeface="+mj-cs"/>
              </a:rPr>
              <a:t>Please keep yourself “Muted” during the presentation.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ea typeface="+mj-ea"/>
                <a:cs typeface="+mj-cs"/>
              </a:rPr>
              <a:t>If you are making or seconding motions, please state your first and last name.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ea typeface="+mj-ea"/>
                <a:cs typeface="+mj-cs"/>
              </a:rPr>
              <a:t>To vote – Polls will pop up on your screen. Please click the Yes or No or Abstain buttons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ea typeface="+mj-ea"/>
                <a:cs typeface="+mj-cs"/>
              </a:rPr>
              <a:t>If you need help during the session, please click the help button and VDFP staff will try to resolve.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ea typeface="+mj-ea"/>
                <a:cs typeface="+mj-cs"/>
              </a:rPr>
              <a:t>Questions can be submitted </a:t>
            </a:r>
            <a:r>
              <a:rPr lang="en-US" sz="1400" b="1" dirty="0" smtClean="0">
                <a:solidFill>
                  <a:schemeClr val="tx2"/>
                </a:solidFill>
                <a:ea typeface="+mj-ea"/>
                <a:cs typeface="+mj-cs"/>
              </a:rPr>
              <a:t>by using the ‘raise hand feature’ or via </a:t>
            </a:r>
            <a:r>
              <a:rPr lang="en-US" sz="1400" b="1" dirty="0">
                <a:solidFill>
                  <a:schemeClr val="tx2"/>
                </a:solidFill>
                <a:ea typeface="+mj-ea"/>
                <a:cs typeface="+mj-cs"/>
              </a:rPr>
              <a:t>the chat </a:t>
            </a:r>
            <a:r>
              <a:rPr lang="en-US" sz="1400" b="1" dirty="0" smtClean="0">
                <a:solidFill>
                  <a:schemeClr val="tx2"/>
                </a:solidFill>
                <a:ea typeface="+mj-ea"/>
                <a:cs typeface="+mj-cs"/>
              </a:rPr>
              <a:t>box.</a:t>
            </a:r>
            <a:endParaRPr lang="en-US" sz="1400" b="1" dirty="0">
              <a:solidFill>
                <a:schemeClr val="tx2"/>
              </a:solidFill>
              <a:ea typeface="+mj-ea"/>
              <a:cs typeface="+mj-cs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ea typeface="+mj-ea"/>
                <a:cs typeface="+mj-cs"/>
              </a:rPr>
              <a:t>Please remember to complete the online event evaluation form. The link will be shared before the end of the program via the chat box.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87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00305" y="874643"/>
            <a:ext cx="8234825" cy="564543"/>
          </a:xfrm>
        </p:spPr>
        <p:txBody>
          <a:bodyPr/>
          <a:lstStyle/>
          <a:p>
            <a:pPr algn="ctr">
              <a:tabLst>
                <a:tab pos="111125" algn="l"/>
              </a:tabLst>
            </a:pPr>
            <a:r>
              <a:rPr lang="en-US" dirty="0"/>
              <a:t>Agenda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85031" y="1268760"/>
            <a:ext cx="8234824" cy="4701930"/>
          </a:xfrm>
        </p:spPr>
        <p:txBody>
          <a:bodyPr/>
          <a:lstStyle/>
          <a:p>
            <a:pPr>
              <a:tabLst>
                <a:tab pos="1144588" algn="l"/>
              </a:tabLst>
            </a:pPr>
            <a:endParaRPr lang="en-US" sz="1400" b="1" dirty="0">
              <a:solidFill>
                <a:schemeClr val="tx2"/>
              </a:solidFill>
            </a:endParaRPr>
          </a:p>
          <a:p>
            <a:pPr>
              <a:tabLst>
                <a:tab pos="1144588" algn="l"/>
              </a:tabLst>
            </a:pPr>
            <a:r>
              <a:rPr lang="en-US" sz="1400" b="1" dirty="0">
                <a:solidFill>
                  <a:schemeClr val="tx2"/>
                </a:solidFill>
              </a:rPr>
              <a:t>6:00</a:t>
            </a:r>
            <a:r>
              <a:rPr lang="en-US" sz="1400" b="1" dirty="0"/>
              <a:t>	</a:t>
            </a:r>
            <a:r>
              <a:rPr lang="en-US" sz="1400" b="1" dirty="0">
                <a:solidFill>
                  <a:schemeClr val="tx2"/>
                </a:solidFill>
              </a:rPr>
              <a:t>Online Registration</a:t>
            </a:r>
          </a:p>
          <a:p>
            <a:pPr>
              <a:tabLst>
                <a:tab pos="1144588" algn="l"/>
              </a:tabLst>
            </a:pPr>
            <a:r>
              <a:rPr lang="en-US" sz="1400" b="1" dirty="0">
                <a:solidFill>
                  <a:schemeClr val="tx2"/>
                </a:solidFill>
              </a:rPr>
              <a:t>	</a:t>
            </a:r>
          </a:p>
          <a:p>
            <a:pPr>
              <a:tabLst>
                <a:tab pos="1144588" algn="l"/>
              </a:tabLst>
            </a:pPr>
            <a:r>
              <a:rPr lang="en-US" sz="1400" b="1" dirty="0">
                <a:solidFill>
                  <a:schemeClr val="tx2"/>
                </a:solidFill>
              </a:rPr>
              <a:t>6:15	AGM business:</a:t>
            </a:r>
          </a:p>
          <a:p>
            <a:pPr marL="1368425" indent="-225425">
              <a:buFont typeface="Arial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Meeting call to order</a:t>
            </a:r>
          </a:p>
          <a:p>
            <a:pPr marL="1368425" indent="-225425">
              <a:buFont typeface="Arial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Approvals – </a:t>
            </a:r>
            <a:r>
              <a:rPr lang="en-US" sz="1400" b="1" dirty="0" smtClean="0">
                <a:solidFill>
                  <a:schemeClr val="tx2"/>
                </a:solidFill>
              </a:rPr>
              <a:t>2021 </a:t>
            </a:r>
            <a:r>
              <a:rPr lang="en-US" sz="1400" b="1" dirty="0">
                <a:solidFill>
                  <a:schemeClr val="tx2"/>
                </a:solidFill>
              </a:rPr>
              <a:t>agenda, </a:t>
            </a:r>
            <a:r>
              <a:rPr lang="en-US" sz="1400" b="1" dirty="0" smtClean="0">
                <a:solidFill>
                  <a:schemeClr val="tx2"/>
                </a:solidFill>
              </a:rPr>
              <a:t>2020 </a:t>
            </a:r>
            <a:r>
              <a:rPr lang="en-US" sz="1400" b="1" dirty="0">
                <a:solidFill>
                  <a:schemeClr val="tx2"/>
                </a:solidFill>
              </a:rPr>
              <a:t>minutes</a:t>
            </a:r>
          </a:p>
          <a:p>
            <a:pPr marL="1368425" indent="-225425">
              <a:buFont typeface="Arial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Treasurer’s report: financial statements &amp; appointment of the auditor</a:t>
            </a:r>
          </a:p>
          <a:p>
            <a:pPr marL="1368425" indent="-22542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</a:rPr>
              <a:t>Confirmation </a:t>
            </a:r>
            <a:r>
              <a:rPr lang="en-US" sz="1400" b="1" dirty="0">
                <a:solidFill>
                  <a:schemeClr val="tx2"/>
                </a:solidFill>
              </a:rPr>
              <a:t>of new directors</a:t>
            </a:r>
          </a:p>
          <a:p>
            <a:pPr marL="1588">
              <a:tabLst>
                <a:tab pos="1144588" algn="l"/>
              </a:tabLst>
            </a:pPr>
            <a:r>
              <a:rPr lang="en-US" sz="1400" b="1" dirty="0">
                <a:solidFill>
                  <a:schemeClr val="tx2"/>
                </a:solidFill>
              </a:rPr>
              <a:t>	</a:t>
            </a:r>
          </a:p>
          <a:p>
            <a:pPr marL="1588">
              <a:tabLst>
                <a:tab pos="1144588" algn="l"/>
              </a:tabLst>
            </a:pPr>
            <a:r>
              <a:rPr lang="en-US" sz="1400" b="1" dirty="0" smtClean="0">
                <a:solidFill>
                  <a:schemeClr val="tx2"/>
                </a:solidFill>
              </a:rPr>
              <a:t>6:50	Tribute to outgoing Board members</a:t>
            </a:r>
            <a:r>
              <a:rPr lang="en-US" sz="1400" b="1" dirty="0">
                <a:solidFill>
                  <a:schemeClr val="tx2"/>
                </a:solidFill>
              </a:rPr>
              <a:t>	</a:t>
            </a:r>
            <a:endParaRPr lang="en-US" sz="1400" b="1" dirty="0" smtClean="0">
              <a:solidFill>
                <a:schemeClr val="tx2"/>
              </a:solidFill>
            </a:endParaRPr>
          </a:p>
          <a:p>
            <a:pPr marL="1588">
              <a:tabLst>
                <a:tab pos="1144588" algn="l"/>
              </a:tabLst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1588">
              <a:tabLst>
                <a:tab pos="1144588" algn="l"/>
              </a:tabLst>
            </a:pPr>
            <a:r>
              <a:rPr lang="en-US" sz="1400" b="1" dirty="0" smtClean="0">
                <a:solidFill>
                  <a:schemeClr val="tx2"/>
                </a:solidFill>
              </a:rPr>
              <a:t>6:55	Adjournment</a:t>
            </a:r>
            <a:endParaRPr lang="en-US" sz="1400" b="1" dirty="0">
              <a:solidFill>
                <a:schemeClr val="tx2"/>
              </a:solidFill>
            </a:endParaRPr>
          </a:p>
          <a:p>
            <a:pPr marL="1588">
              <a:tabLst>
                <a:tab pos="1144588" algn="l"/>
              </a:tabLst>
            </a:pPr>
            <a:endParaRPr lang="en-US" sz="1400" b="1" dirty="0">
              <a:solidFill>
                <a:schemeClr val="tx2"/>
              </a:solidFill>
            </a:endParaRPr>
          </a:p>
          <a:p>
            <a:pPr marL="1588">
              <a:tabLst>
                <a:tab pos="1144588" algn="l"/>
              </a:tabLst>
            </a:pPr>
            <a:r>
              <a:rPr lang="en-US" sz="1400" b="1" dirty="0" smtClean="0">
                <a:solidFill>
                  <a:schemeClr val="tx2"/>
                </a:solidFill>
              </a:rPr>
              <a:t>7:00</a:t>
            </a:r>
            <a:r>
              <a:rPr lang="en-US" sz="1400" b="1" dirty="0">
                <a:solidFill>
                  <a:schemeClr val="tx2"/>
                </a:solidFill>
              </a:rPr>
              <a:t>	Townhall Q&amp;A with Co-chairs/board &amp; ED</a:t>
            </a:r>
            <a:endParaRPr lang="en-CA" sz="1400" b="1" dirty="0">
              <a:solidFill>
                <a:schemeClr val="tx2"/>
              </a:solidFill>
            </a:endParaRPr>
          </a:p>
          <a:p>
            <a:pPr marL="1588">
              <a:tabLst>
                <a:tab pos="1144588" algn="l"/>
              </a:tabLst>
            </a:pPr>
            <a:endParaRPr lang="en-CA" sz="1400" b="1" dirty="0">
              <a:solidFill>
                <a:schemeClr val="tx2"/>
              </a:solidFill>
            </a:endParaRPr>
          </a:p>
          <a:p>
            <a:pPr marL="1588">
              <a:tabLst>
                <a:tab pos="1144588" algn="l"/>
              </a:tabLst>
            </a:pPr>
            <a:r>
              <a:rPr lang="en-US" sz="1400" b="1" dirty="0">
                <a:solidFill>
                  <a:schemeClr val="tx2"/>
                </a:solidFill>
              </a:rPr>
              <a:t>7:15	Closing</a:t>
            </a:r>
          </a:p>
          <a:p>
            <a:pPr marL="1588">
              <a:tabLst>
                <a:tab pos="1144588" algn="l"/>
              </a:tabLst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8777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39" y="1124744"/>
            <a:ext cx="3815343" cy="4896544"/>
          </a:xfrm>
          <a:prstGeom prst="rect">
            <a:avLst/>
          </a:prstGeom>
        </p:spPr>
      </p:pic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347797" y="692696"/>
            <a:ext cx="8234825" cy="564543"/>
          </a:xfrm>
        </p:spPr>
        <p:txBody>
          <a:bodyPr/>
          <a:lstStyle/>
          <a:p>
            <a:pPr algn="ctr">
              <a:tabLst>
                <a:tab pos="111125" algn="l"/>
              </a:tabLst>
            </a:pPr>
            <a:r>
              <a:rPr lang="en-US" dirty="0" smtClean="0"/>
              <a:t>Treasurer’s Report</a:t>
            </a:r>
            <a:br>
              <a:rPr lang="en-US" dirty="0" smtClean="0"/>
            </a:b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49591"/>
            <a:ext cx="7202278" cy="52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846" y="889332"/>
            <a:ext cx="5952307" cy="479059"/>
          </a:xfrm>
        </p:spPr>
        <p:txBody>
          <a:bodyPr/>
          <a:lstStyle/>
          <a:p>
            <a:pPr algn="ctr"/>
            <a:r>
              <a:rPr lang="en-US" dirty="0" smtClean="0"/>
              <a:t>2021-22 </a:t>
            </a:r>
            <a:r>
              <a:rPr lang="en-US" dirty="0"/>
              <a:t>VDFP 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03" y="2204864"/>
            <a:ext cx="6846015" cy="3888432"/>
          </a:xfrm>
        </p:spPr>
        <p:txBody>
          <a:bodyPr/>
          <a:lstStyle/>
          <a:p>
            <a:pPr algn="ctr">
              <a:lnSpc>
                <a:spcPct val="120000"/>
              </a:lnSpc>
              <a:tabLst>
                <a:tab pos="461963" algn="ctr"/>
                <a:tab pos="2625725" algn="ctr"/>
                <a:tab pos="4799013" algn="ctr"/>
              </a:tabLst>
            </a:pP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Dr</a:t>
            </a:r>
            <a:r>
              <a:rPr lang="en-US" sz="900" dirty="0">
                <a:solidFill>
                  <a:schemeClr val="tx2"/>
                </a:solidFill>
                <a:ea typeface="+mj-ea"/>
                <a:cs typeface="+mj-cs"/>
              </a:rPr>
              <a:t>. </a:t>
            </a: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Ami Brosseau</a:t>
            </a:r>
            <a:r>
              <a:rPr lang="en-US" sz="1350" dirty="0"/>
              <a:t>	</a:t>
            </a:r>
            <a:r>
              <a:rPr lang="en-US" sz="900" dirty="0">
                <a:solidFill>
                  <a:schemeClr val="tx2"/>
                </a:solidFill>
              </a:rPr>
              <a:t> Dr. Sarah </a:t>
            </a:r>
            <a:r>
              <a:rPr lang="en-US" sz="900" dirty="0" err="1">
                <a:solidFill>
                  <a:schemeClr val="tx2"/>
                </a:solidFill>
              </a:rPr>
              <a:t>Chritchley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>
                <a:solidFill>
                  <a:schemeClr val="tx2"/>
                </a:solidFill>
                <a:ea typeface="+mj-ea"/>
                <a:cs typeface="+mj-cs"/>
              </a:rPr>
              <a:t>	</a:t>
            </a:r>
            <a:r>
              <a:rPr lang="en-US" sz="900" dirty="0">
                <a:solidFill>
                  <a:schemeClr val="tx2"/>
                </a:solidFill>
              </a:rPr>
              <a:t> Dr. Melissa </a:t>
            </a:r>
            <a:r>
              <a:rPr lang="en-US" sz="900" dirty="0" smtClean="0">
                <a:solidFill>
                  <a:schemeClr val="tx2"/>
                </a:solidFill>
              </a:rPr>
              <a:t>Duff</a:t>
            </a:r>
          </a:p>
          <a:p>
            <a:pPr algn="ctr">
              <a:lnSpc>
                <a:spcPct val="120000"/>
              </a:lnSpc>
              <a:tabLst>
                <a:tab pos="461963" algn="ctr"/>
                <a:tab pos="2625725" algn="ctr"/>
                <a:tab pos="4799013" algn="ctr"/>
              </a:tabLst>
            </a:pPr>
            <a:endParaRPr lang="en-US" sz="1350" dirty="0"/>
          </a:p>
          <a:p>
            <a:pPr algn="ctr">
              <a:lnSpc>
                <a:spcPct val="120000"/>
              </a:lnSpc>
            </a:pPr>
            <a:endParaRPr lang="en-US" sz="1350" dirty="0" smtClean="0"/>
          </a:p>
          <a:p>
            <a:pPr algn="ctr">
              <a:lnSpc>
                <a:spcPct val="120000"/>
              </a:lnSpc>
            </a:pPr>
            <a:endParaRPr lang="en-US" sz="1350" dirty="0"/>
          </a:p>
          <a:p>
            <a:pPr algn="ctr">
              <a:lnSpc>
                <a:spcPct val="120000"/>
              </a:lnSpc>
              <a:tabLst>
                <a:tab pos="515938" algn="ctr"/>
                <a:tab pos="2571750" algn="ctr"/>
                <a:tab pos="4743450" algn="ctr"/>
              </a:tabLst>
            </a:pPr>
            <a:endParaRPr lang="en-US" sz="9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tabLst>
                <a:tab pos="515938" algn="ctr"/>
                <a:tab pos="2571750" algn="ctr"/>
                <a:tab pos="4743450" algn="ctr"/>
              </a:tabLst>
            </a:pPr>
            <a:r>
              <a:rPr lang="en-US" sz="900" dirty="0">
                <a:solidFill>
                  <a:schemeClr val="tx2"/>
                </a:solidFill>
              </a:rPr>
              <a:t>	Dr. David </a:t>
            </a:r>
            <a:r>
              <a:rPr lang="en-US" sz="900" dirty="0" smtClean="0">
                <a:solidFill>
                  <a:schemeClr val="tx2"/>
                </a:solidFill>
              </a:rPr>
              <a:t>Harrison	        Dr</a:t>
            </a:r>
            <a:r>
              <a:rPr lang="en-US" sz="900" dirty="0">
                <a:solidFill>
                  <a:schemeClr val="tx2"/>
                </a:solidFill>
              </a:rPr>
              <a:t>. Geoff </a:t>
            </a:r>
            <a:r>
              <a:rPr lang="en-US" sz="900" dirty="0" smtClean="0">
                <a:solidFill>
                  <a:schemeClr val="tx2"/>
                </a:solidFill>
              </a:rPr>
              <a:t>Inman	          Mr</a:t>
            </a:r>
            <a:r>
              <a:rPr lang="en-US" sz="900" dirty="0">
                <a:solidFill>
                  <a:schemeClr val="tx2"/>
                </a:solidFill>
              </a:rPr>
              <a:t>. Peter </a:t>
            </a:r>
            <a:r>
              <a:rPr lang="en-US" sz="900" dirty="0" err="1">
                <a:solidFill>
                  <a:schemeClr val="tx2"/>
                </a:solidFill>
              </a:rPr>
              <a:t>Lockie</a:t>
            </a:r>
            <a:r>
              <a:rPr lang="en-US" sz="900" dirty="0">
                <a:solidFill>
                  <a:schemeClr val="tx2"/>
                </a:solidFill>
              </a:rPr>
              <a:t> </a:t>
            </a:r>
            <a:r>
              <a:rPr lang="en-US" sz="900" dirty="0" smtClean="0">
                <a:solidFill>
                  <a:schemeClr val="tx2"/>
                </a:solidFill>
              </a:rPr>
              <a:t>	</a:t>
            </a:r>
            <a:endParaRPr lang="en-US" sz="900" dirty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tabLst>
                <a:tab pos="515938" algn="ctr"/>
                <a:tab pos="2571750" algn="ctr"/>
                <a:tab pos="4743450" algn="ctr"/>
              </a:tabLst>
            </a:pP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		</a:t>
            </a:r>
          </a:p>
          <a:p>
            <a:pPr algn="ctr">
              <a:lnSpc>
                <a:spcPct val="120000"/>
              </a:lnSpc>
            </a:pPr>
            <a:endParaRPr lang="en-US" sz="900" dirty="0"/>
          </a:p>
          <a:p>
            <a:pPr algn="ctr">
              <a:lnSpc>
                <a:spcPct val="120000"/>
              </a:lnSpc>
            </a:pPr>
            <a:endParaRPr lang="en-US" sz="900" dirty="0" smtClean="0"/>
          </a:p>
          <a:p>
            <a:pPr algn="ctr">
              <a:lnSpc>
                <a:spcPct val="120000"/>
              </a:lnSpc>
            </a:pPr>
            <a:endParaRPr lang="en-US" sz="900" dirty="0"/>
          </a:p>
          <a:p>
            <a:pPr algn="ctr">
              <a:lnSpc>
                <a:spcPct val="120000"/>
              </a:lnSpc>
            </a:pPr>
            <a:endParaRPr lang="en-US" sz="900" dirty="0" smtClean="0"/>
          </a:p>
          <a:p>
            <a:pPr algn="ctr">
              <a:lnSpc>
                <a:spcPct val="120000"/>
              </a:lnSpc>
            </a:pPr>
            <a:endParaRPr lang="en-US" sz="900" dirty="0"/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r>
              <a:rPr lang="en-US" sz="900" dirty="0" smtClean="0">
                <a:solidFill>
                  <a:schemeClr val="tx2"/>
                </a:solidFill>
              </a:rPr>
              <a:t>Dr</a:t>
            </a:r>
            <a:r>
              <a:rPr lang="en-US" sz="900" dirty="0">
                <a:solidFill>
                  <a:schemeClr val="tx2"/>
                </a:solidFill>
              </a:rPr>
              <a:t>. Anna Mason </a:t>
            </a:r>
            <a:r>
              <a:rPr lang="en-US" sz="900" dirty="0" smtClean="0">
                <a:solidFill>
                  <a:schemeClr val="tx2"/>
                </a:solidFill>
              </a:rPr>
              <a:t>	   </a:t>
            </a: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Dr</a:t>
            </a:r>
            <a:r>
              <a:rPr lang="en-US" sz="900" dirty="0">
                <a:solidFill>
                  <a:schemeClr val="tx2"/>
                </a:solidFill>
                <a:ea typeface="+mj-ea"/>
                <a:cs typeface="+mj-cs"/>
              </a:rPr>
              <a:t>. </a:t>
            </a: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Irina </a:t>
            </a:r>
            <a:r>
              <a:rPr lang="en-US" sz="900" dirty="0" err="1" smtClean="0">
                <a:solidFill>
                  <a:schemeClr val="tx2"/>
                </a:solidFill>
                <a:ea typeface="+mj-ea"/>
                <a:cs typeface="+mj-cs"/>
              </a:rPr>
              <a:t>Simin</a:t>
            </a: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    	Dr</a:t>
            </a:r>
            <a:r>
              <a:rPr lang="en-US" sz="900" dirty="0">
                <a:solidFill>
                  <a:schemeClr val="tx2"/>
                </a:solidFill>
                <a:ea typeface="+mj-ea"/>
                <a:cs typeface="+mj-cs"/>
              </a:rPr>
              <a:t>. Jessie </a:t>
            </a: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Singh</a:t>
            </a:r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endParaRPr lang="en-US" sz="900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endParaRPr lang="en-US" sz="9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endParaRPr lang="en-US" sz="900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endParaRPr lang="en-US" sz="9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endParaRPr lang="en-US" sz="9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endParaRPr lang="en-US" sz="900" dirty="0">
              <a:solidFill>
                <a:schemeClr val="tx2"/>
              </a:solidFill>
              <a:ea typeface="+mj-ea"/>
              <a:cs typeface="+mj-cs"/>
            </a:endParaRPr>
          </a:p>
          <a:p>
            <a:pPr algn="ctr">
              <a:lnSpc>
                <a:spcPct val="120000"/>
              </a:lnSpc>
              <a:tabLst>
                <a:tab pos="461963" algn="ctr"/>
                <a:tab pos="2571750" algn="ctr"/>
                <a:tab pos="4799013" algn="ctr"/>
              </a:tabLst>
            </a:pPr>
            <a:r>
              <a:rPr lang="en-US" sz="900" dirty="0" smtClean="0">
                <a:solidFill>
                  <a:schemeClr val="tx2"/>
                </a:solidFill>
                <a:ea typeface="+mj-ea"/>
                <a:cs typeface="+mj-cs"/>
              </a:rPr>
              <a:t>	 </a:t>
            </a:r>
            <a:r>
              <a:rPr lang="en-US" sz="900" dirty="0">
                <a:solidFill>
                  <a:schemeClr val="tx2"/>
                </a:solidFill>
              </a:rPr>
              <a:t>Dr. Tim </a:t>
            </a:r>
            <a:r>
              <a:rPr lang="en-US" sz="900" dirty="0" smtClean="0">
                <a:solidFill>
                  <a:schemeClr val="tx2"/>
                </a:solidFill>
              </a:rPr>
              <a:t>Troughton	</a:t>
            </a:r>
            <a:r>
              <a:rPr lang="en-US" sz="900" dirty="0">
                <a:solidFill>
                  <a:schemeClr val="tx2"/>
                </a:solidFill>
              </a:rPr>
              <a:t> Dr. Caroline van Es</a:t>
            </a:r>
            <a:endParaRPr lang="en-US" sz="9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870D9-57CE-4198-AEEE-F35A38C3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18" y="2523581"/>
            <a:ext cx="618783" cy="78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C45CA-CF09-4C59-87DA-D3DCF0140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637596"/>
            <a:ext cx="596746" cy="79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869160"/>
            <a:ext cx="696600" cy="797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869160"/>
            <a:ext cx="670800" cy="791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156" y="2521306"/>
            <a:ext cx="670800" cy="79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23" y="1419954"/>
            <a:ext cx="667174" cy="784910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5"/>
          <a:stretch/>
        </p:blipFill>
        <p:spPr>
          <a:xfrm>
            <a:off x="6149384" y="1442672"/>
            <a:ext cx="754345" cy="784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8" r="7952" b="30123"/>
          <a:stretch/>
        </p:blipFill>
        <p:spPr>
          <a:xfrm>
            <a:off x="1841639" y="2476920"/>
            <a:ext cx="648072" cy="835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 r="18475" b="24054"/>
          <a:stretch/>
        </p:blipFill>
        <p:spPr>
          <a:xfrm>
            <a:off x="1858360" y="3584660"/>
            <a:ext cx="614630" cy="852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12934" r="22788" b="30713"/>
          <a:stretch/>
        </p:blipFill>
        <p:spPr>
          <a:xfrm>
            <a:off x="3959865" y="3521277"/>
            <a:ext cx="792088" cy="966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l="15671" t="8225" r="15412"/>
          <a:stretch/>
        </p:blipFill>
        <p:spPr>
          <a:xfrm>
            <a:off x="1835696" y="1442672"/>
            <a:ext cx="675968" cy="78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DoFP Rebrand">
      <a:dk1>
        <a:srgbClr val="141313"/>
      </a:dk1>
      <a:lt1>
        <a:srgbClr val="FFFFFF"/>
      </a:lt1>
      <a:dk2>
        <a:srgbClr val="00688A"/>
      </a:dk2>
      <a:lt2>
        <a:srgbClr val="FFFFFE"/>
      </a:lt2>
      <a:accent1>
        <a:srgbClr val="00688A"/>
      </a:accent1>
      <a:accent2>
        <a:srgbClr val="DC661E"/>
      </a:accent2>
      <a:accent3>
        <a:srgbClr val="BBC09B"/>
      </a:accent3>
      <a:accent4>
        <a:srgbClr val="8E8981"/>
      </a:accent4>
      <a:accent5>
        <a:srgbClr val="726E67"/>
      </a:accent5>
      <a:accent6>
        <a:srgbClr val="55524D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27824</TotalTime>
  <Words>289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NewsPrint</vt:lpstr>
      <vt:lpstr>PowerPoint Presentation</vt:lpstr>
      <vt:lpstr>ZOOM/MEETING INSTRUCTIONS</vt:lpstr>
      <vt:lpstr>Agenda</vt:lpstr>
      <vt:lpstr>Treasurer’s Report </vt:lpstr>
      <vt:lpstr>2021-22 VDFP Board of Directors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Sigrid Albert</dc:creator>
  <cp:lastModifiedBy>Nicole Dehoop</cp:lastModifiedBy>
  <cp:revision>246</cp:revision>
  <cp:lastPrinted>2021-11-04T21:23:34Z</cp:lastPrinted>
  <dcterms:created xsi:type="dcterms:W3CDTF">2012-08-29T19:08:33Z</dcterms:created>
  <dcterms:modified xsi:type="dcterms:W3CDTF">2021-11-09T16:57:11Z</dcterms:modified>
</cp:coreProperties>
</file>