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8" r:id="rId2"/>
    <p:sldId id="323" r:id="rId3"/>
    <p:sldId id="331" r:id="rId4"/>
    <p:sldId id="339" r:id="rId5"/>
    <p:sldId id="263" r:id="rId6"/>
    <p:sldId id="332" r:id="rId7"/>
    <p:sldId id="355" r:id="rId8"/>
    <p:sldId id="358" r:id="rId9"/>
    <p:sldId id="359" r:id="rId10"/>
    <p:sldId id="330" r:id="rId11"/>
    <p:sldId id="357" r:id="rId12"/>
    <p:sldId id="360" r:id="rId13"/>
    <p:sldId id="344" r:id="rId14"/>
    <p:sldId id="337" r:id="rId15"/>
    <p:sldId id="361" r:id="rId16"/>
    <p:sldId id="35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A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9" autoAdjust="0"/>
    <p:restoredTop sz="98998" autoAdjust="0"/>
  </p:normalViewPr>
  <p:slideViewPr>
    <p:cSldViewPr snapToGrid="0" snapToObjects="1">
      <p:cViewPr varScale="1">
        <p:scale>
          <a:sx n="108" d="100"/>
          <a:sy n="108" d="100"/>
        </p:scale>
        <p:origin x="1710" y="102"/>
      </p:cViewPr>
      <p:guideLst>
        <p:guide orient="horz" pos="2160"/>
        <p:guide pos="2880"/>
      </p:guideLst>
    </p:cSldViewPr>
  </p:slideViewPr>
  <p:outlineViewPr>
    <p:cViewPr>
      <p:scale>
        <a:sx n="33" d="100"/>
        <a:sy n="33" d="100"/>
      </p:scale>
      <p:origin x="0" y="9768"/>
    </p:cViewPr>
  </p:outlineViewPr>
  <p:notesTextViewPr>
    <p:cViewPr>
      <p:scale>
        <a:sx n="100" d="100"/>
        <a:sy n="100" d="100"/>
      </p:scale>
      <p:origin x="0" y="0"/>
    </p:cViewPr>
  </p:notesTextViewPr>
  <p:sorterViewPr>
    <p:cViewPr>
      <p:scale>
        <a:sx n="66" d="100"/>
        <a:sy n="66" d="100"/>
      </p:scale>
      <p:origin x="0" y="10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6B55502-AC56-C947-9BA1-BD19413EE086}"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2613B-D765-ED4A-8D01-C709082B3987}" type="slidenum">
              <a:rPr lang="en-US" smtClean="0"/>
              <a:t>‹#›</a:t>
            </a:fld>
            <a:endParaRPr lang="en-US"/>
          </a:p>
        </p:txBody>
      </p:sp>
    </p:spTree>
    <p:extLst>
      <p:ext uri="{BB962C8B-B14F-4D97-AF65-F5344CB8AC3E}">
        <p14:creationId xmlns:p14="http://schemas.microsoft.com/office/powerpoint/2010/main" val="88016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6B55502-AC56-C947-9BA1-BD19413EE086}"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2613B-D765-ED4A-8D01-C709082B3987}" type="slidenum">
              <a:rPr lang="en-US" smtClean="0"/>
              <a:t>‹#›</a:t>
            </a:fld>
            <a:endParaRPr lang="en-US"/>
          </a:p>
        </p:txBody>
      </p:sp>
    </p:spTree>
    <p:extLst>
      <p:ext uri="{BB962C8B-B14F-4D97-AF65-F5344CB8AC3E}">
        <p14:creationId xmlns:p14="http://schemas.microsoft.com/office/powerpoint/2010/main" val="303779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6B55502-AC56-C947-9BA1-BD19413EE086}"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2613B-D765-ED4A-8D01-C709082B3987}" type="slidenum">
              <a:rPr lang="en-US" smtClean="0"/>
              <a:t>‹#›</a:t>
            </a:fld>
            <a:endParaRPr lang="en-US"/>
          </a:p>
        </p:txBody>
      </p:sp>
    </p:spTree>
    <p:extLst>
      <p:ext uri="{BB962C8B-B14F-4D97-AF65-F5344CB8AC3E}">
        <p14:creationId xmlns:p14="http://schemas.microsoft.com/office/powerpoint/2010/main" val="284623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6B55502-AC56-C947-9BA1-BD19413EE086}"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2613B-D765-ED4A-8D01-C709082B3987}" type="slidenum">
              <a:rPr lang="en-US" smtClean="0"/>
              <a:t>‹#›</a:t>
            </a:fld>
            <a:endParaRPr lang="en-US"/>
          </a:p>
        </p:txBody>
      </p:sp>
    </p:spTree>
    <p:extLst>
      <p:ext uri="{BB962C8B-B14F-4D97-AF65-F5344CB8AC3E}">
        <p14:creationId xmlns:p14="http://schemas.microsoft.com/office/powerpoint/2010/main" val="159317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6B55502-AC56-C947-9BA1-BD19413EE086}"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2613B-D765-ED4A-8D01-C709082B3987}" type="slidenum">
              <a:rPr lang="en-US" smtClean="0"/>
              <a:t>‹#›</a:t>
            </a:fld>
            <a:endParaRPr lang="en-US"/>
          </a:p>
        </p:txBody>
      </p:sp>
    </p:spTree>
    <p:extLst>
      <p:ext uri="{BB962C8B-B14F-4D97-AF65-F5344CB8AC3E}">
        <p14:creationId xmlns:p14="http://schemas.microsoft.com/office/powerpoint/2010/main" val="245348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6B55502-AC56-C947-9BA1-BD19413EE086}"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2613B-D765-ED4A-8D01-C709082B3987}" type="slidenum">
              <a:rPr lang="en-US" smtClean="0"/>
              <a:t>‹#›</a:t>
            </a:fld>
            <a:endParaRPr lang="en-US"/>
          </a:p>
        </p:txBody>
      </p:sp>
    </p:spTree>
    <p:extLst>
      <p:ext uri="{BB962C8B-B14F-4D97-AF65-F5344CB8AC3E}">
        <p14:creationId xmlns:p14="http://schemas.microsoft.com/office/powerpoint/2010/main" val="201742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6B55502-AC56-C947-9BA1-BD19413EE086}"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E2613B-D765-ED4A-8D01-C709082B3987}" type="slidenum">
              <a:rPr lang="en-US" smtClean="0"/>
              <a:t>‹#›</a:t>
            </a:fld>
            <a:endParaRPr lang="en-US"/>
          </a:p>
        </p:txBody>
      </p:sp>
    </p:spTree>
    <p:extLst>
      <p:ext uri="{BB962C8B-B14F-4D97-AF65-F5344CB8AC3E}">
        <p14:creationId xmlns:p14="http://schemas.microsoft.com/office/powerpoint/2010/main" val="259442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6B55502-AC56-C947-9BA1-BD19413EE086}"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E2613B-D765-ED4A-8D01-C709082B3987}" type="slidenum">
              <a:rPr lang="en-US" smtClean="0"/>
              <a:t>‹#›</a:t>
            </a:fld>
            <a:endParaRPr lang="en-US"/>
          </a:p>
        </p:txBody>
      </p:sp>
    </p:spTree>
    <p:extLst>
      <p:ext uri="{BB962C8B-B14F-4D97-AF65-F5344CB8AC3E}">
        <p14:creationId xmlns:p14="http://schemas.microsoft.com/office/powerpoint/2010/main" val="374548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55502-AC56-C947-9BA1-BD19413EE086}" type="datetimeFigureOut">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E2613B-D765-ED4A-8D01-C709082B3987}" type="slidenum">
              <a:rPr lang="en-US" smtClean="0"/>
              <a:t>‹#›</a:t>
            </a:fld>
            <a:endParaRPr lang="en-US"/>
          </a:p>
        </p:txBody>
      </p:sp>
    </p:spTree>
    <p:extLst>
      <p:ext uri="{BB962C8B-B14F-4D97-AF65-F5344CB8AC3E}">
        <p14:creationId xmlns:p14="http://schemas.microsoft.com/office/powerpoint/2010/main" val="147835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6B55502-AC56-C947-9BA1-BD19413EE086}"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2613B-D765-ED4A-8D01-C709082B3987}" type="slidenum">
              <a:rPr lang="en-US" smtClean="0"/>
              <a:t>‹#›</a:t>
            </a:fld>
            <a:endParaRPr lang="en-US"/>
          </a:p>
        </p:txBody>
      </p:sp>
    </p:spTree>
    <p:extLst>
      <p:ext uri="{BB962C8B-B14F-4D97-AF65-F5344CB8AC3E}">
        <p14:creationId xmlns:p14="http://schemas.microsoft.com/office/powerpoint/2010/main" val="341715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6B55502-AC56-C947-9BA1-BD19413EE086}"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2613B-D765-ED4A-8D01-C709082B3987}" type="slidenum">
              <a:rPr lang="en-US" smtClean="0"/>
              <a:t>‹#›</a:t>
            </a:fld>
            <a:endParaRPr lang="en-US"/>
          </a:p>
        </p:txBody>
      </p:sp>
    </p:spTree>
    <p:extLst>
      <p:ext uri="{BB962C8B-B14F-4D97-AF65-F5344CB8AC3E}">
        <p14:creationId xmlns:p14="http://schemas.microsoft.com/office/powerpoint/2010/main" val="97682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00000">
              <a:schemeClr val="tx2">
                <a:lumMod val="40000"/>
                <a:lumOff val="60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55502-AC56-C947-9BA1-BD19413EE086}" type="datetimeFigureOut">
              <a:rPr lang="en-US" smtClean="0"/>
              <a:t>3/17/2020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2613B-D765-ED4A-8D01-C709082B3987}" type="slidenum">
              <a:rPr lang="en-US" smtClean="0"/>
              <a:t>‹#›</a:t>
            </a:fld>
            <a:endParaRPr lang="en-US"/>
          </a:p>
        </p:txBody>
      </p:sp>
    </p:spTree>
    <p:extLst>
      <p:ext uri="{BB962C8B-B14F-4D97-AF65-F5344CB8AC3E}">
        <p14:creationId xmlns:p14="http://schemas.microsoft.com/office/powerpoint/2010/main" val="997650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onathan.hislop@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ailchimp.com/resources/mailchimp-10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octorsofbc.ca/sites/default/files/privacy_toolkit_fact_sheet.pdf" TargetMode="External"/><Relationship Id="rId2" Type="http://schemas.openxmlformats.org/officeDocument/2006/relationships/hyperlink" Target="https://www.doctorsofbc.ca/sites/default/files/ptv3.0_full_document.pdf" TargetMode="External"/><Relationship Id="rId1" Type="http://schemas.openxmlformats.org/officeDocument/2006/relationships/slideLayout" Target="../slideLayouts/slideLayout2.xml"/><Relationship Id="rId4" Type="http://schemas.openxmlformats.org/officeDocument/2006/relationships/hyperlink" Target="https://www.doctorsofbc.ca/sites/default/files/dto_health_technology_guide_-_videoconferencing_privacy_and_security.pdf.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374107"/>
            <a:ext cx="8229600" cy="1143000"/>
          </a:xfrm>
        </p:spPr>
        <p:txBody>
          <a:bodyPr>
            <a:noAutofit/>
          </a:bodyPr>
          <a:lstStyle/>
          <a:p>
            <a:r>
              <a:rPr lang="en-US" sz="3200" dirty="0">
                <a:solidFill>
                  <a:srgbClr val="FFFFFF"/>
                </a:solidFill>
              </a:rPr>
              <a:t>Virtual Care: The ‘Do It Right The #&amp;!$ Now’ Version</a:t>
            </a:r>
          </a:p>
        </p:txBody>
      </p:sp>
      <p:sp>
        <p:nvSpPr>
          <p:cNvPr id="5" name="Title 1"/>
          <p:cNvSpPr txBox="1">
            <a:spLocks/>
          </p:cNvSpPr>
          <p:nvPr/>
        </p:nvSpPr>
        <p:spPr>
          <a:xfrm>
            <a:off x="533400" y="168026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FFFF"/>
                </a:solidFill>
              </a:rPr>
              <a:t>Dr. Jonathan Hislop</a:t>
            </a:r>
          </a:p>
          <a:p>
            <a:r>
              <a:rPr lang="en-US" sz="1800" dirty="0">
                <a:solidFill>
                  <a:srgbClr val="FFFFFF"/>
                </a:solidFill>
              </a:rPr>
              <a:t>Email: </a:t>
            </a:r>
            <a:r>
              <a:rPr lang="en-US" sz="1800" dirty="0">
                <a:solidFill>
                  <a:srgbClr val="FFFFFF"/>
                </a:solidFill>
                <a:hlinkClick r:id="rId2"/>
              </a:rPr>
              <a:t>jonathan.hislop@gmail.com</a:t>
            </a:r>
            <a:endParaRPr lang="en-US" sz="1800" dirty="0">
              <a:solidFill>
                <a:srgbClr val="FFFFFF"/>
              </a:solidFill>
            </a:endParaRPr>
          </a:p>
          <a:p>
            <a:r>
              <a:rPr lang="en-US" sz="1800" dirty="0">
                <a:solidFill>
                  <a:srgbClr val="FFFFFF"/>
                </a:solidFill>
              </a:rPr>
              <a:t>Twitter: @HislopMD</a:t>
            </a:r>
          </a:p>
        </p:txBody>
      </p:sp>
      <p:pic>
        <p:nvPicPr>
          <p:cNvPr id="6" name="Picture 5"/>
          <p:cNvPicPr>
            <a:picLocks noChangeAspect="1"/>
          </p:cNvPicPr>
          <p:nvPr/>
        </p:nvPicPr>
        <p:blipFill>
          <a:blip r:embed="rId3"/>
          <a:stretch>
            <a:fillRect/>
          </a:stretch>
        </p:blipFill>
        <p:spPr>
          <a:xfrm>
            <a:off x="1863056" y="2923875"/>
            <a:ext cx="5570289" cy="2785145"/>
          </a:xfrm>
          <a:prstGeom prst="rect">
            <a:avLst/>
          </a:prstGeom>
          <a:ln w="19050">
            <a:solidFill>
              <a:schemeClr val="accent6">
                <a:lumMod val="75000"/>
              </a:schemeClr>
            </a:solidFill>
          </a:ln>
        </p:spPr>
      </p:pic>
    </p:spTree>
    <p:extLst>
      <p:ext uri="{BB962C8B-B14F-4D97-AF65-F5344CB8AC3E}">
        <p14:creationId xmlns:p14="http://schemas.microsoft.com/office/powerpoint/2010/main" val="343365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dirty="0">
                <a:solidFill>
                  <a:srgbClr val="FFFFFF"/>
                </a:solidFill>
              </a:rPr>
              <a:t>MOA Workflow</a:t>
            </a:r>
            <a:endParaRPr lang="en-US" sz="2700" dirty="0">
              <a:solidFill>
                <a:srgbClr val="FFFFFF"/>
              </a:solidFill>
            </a:endParaRPr>
          </a:p>
        </p:txBody>
      </p:sp>
      <p:sp>
        <p:nvSpPr>
          <p:cNvPr id="5" name="Content Placeholder 2"/>
          <p:cNvSpPr>
            <a:spLocks noGrp="1"/>
          </p:cNvSpPr>
          <p:nvPr>
            <p:ph idx="1"/>
          </p:nvPr>
        </p:nvSpPr>
        <p:spPr>
          <a:xfrm>
            <a:off x="457200" y="1600200"/>
            <a:ext cx="8229600" cy="4525963"/>
          </a:xfrm>
        </p:spPr>
        <p:txBody>
          <a:bodyPr>
            <a:normAutofit fontScale="70000" lnSpcReduction="20000"/>
          </a:bodyPr>
          <a:lstStyle/>
          <a:p>
            <a:pPr>
              <a:buClr>
                <a:srgbClr val="990A05"/>
              </a:buClr>
              <a:buFont typeface="Wingdings" charset="2"/>
              <a:buChar char="Ø"/>
            </a:pPr>
            <a:r>
              <a:rPr lang="en-US" dirty="0">
                <a:solidFill>
                  <a:srgbClr val="FFFFFF"/>
                </a:solidFill>
              </a:rPr>
              <a:t>Get Consent AND ** eMail addresses **</a:t>
            </a:r>
          </a:p>
          <a:p>
            <a:pPr>
              <a:buClr>
                <a:srgbClr val="990A05"/>
              </a:buClr>
              <a:buFont typeface="Wingdings" charset="2"/>
              <a:buChar char="Ø"/>
            </a:pPr>
            <a:r>
              <a:rPr lang="en-US" dirty="0">
                <a:solidFill>
                  <a:srgbClr val="FFFFFF"/>
                </a:solidFill>
              </a:rPr>
              <a:t>(Create an email list)</a:t>
            </a:r>
          </a:p>
          <a:p>
            <a:pPr>
              <a:buClr>
                <a:srgbClr val="990A05"/>
              </a:buClr>
              <a:buFont typeface="Wingdings" charset="2"/>
              <a:buChar char="Ø"/>
            </a:pPr>
            <a:r>
              <a:rPr lang="en-US" dirty="0">
                <a:solidFill>
                  <a:srgbClr val="FFFFFF"/>
                </a:solidFill>
              </a:rPr>
              <a:t>Inform the Practice</a:t>
            </a:r>
          </a:p>
          <a:p>
            <a:pPr lvl="1">
              <a:buClr>
                <a:srgbClr val="990A05"/>
              </a:buClr>
              <a:buFont typeface="Wingdings" charset="2"/>
              <a:buChar char="Ø"/>
            </a:pPr>
            <a:r>
              <a:rPr lang="en-US" dirty="0">
                <a:solidFill>
                  <a:srgbClr val="FFFFFF"/>
                </a:solidFill>
              </a:rPr>
              <a:t>Use e-mail for all sorts of teaching and practice announcements</a:t>
            </a:r>
          </a:p>
          <a:p>
            <a:pPr>
              <a:buClr>
                <a:srgbClr val="990A05"/>
              </a:buClr>
              <a:buFont typeface="Wingdings" charset="2"/>
              <a:buChar char="Ø"/>
            </a:pPr>
            <a:r>
              <a:rPr lang="en-US" dirty="0">
                <a:solidFill>
                  <a:srgbClr val="FFFFFF"/>
                </a:solidFill>
              </a:rPr>
              <a:t>Patients phone in for appointments, and MOA tries to make it a video one</a:t>
            </a:r>
          </a:p>
          <a:p>
            <a:pPr>
              <a:buClr>
                <a:srgbClr val="990A05"/>
              </a:buClr>
              <a:buFont typeface="Wingdings" charset="2"/>
              <a:buChar char="Ø"/>
            </a:pPr>
            <a:r>
              <a:rPr lang="en-US" dirty="0">
                <a:solidFill>
                  <a:srgbClr val="FFFFFF"/>
                </a:solidFill>
              </a:rPr>
              <a:t>Patient to sign-in to the video platform 5 minutes prior to appointment</a:t>
            </a:r>
          </a:p>
          <a:p>
            <a:pPr>
              <a:buClr>
                <a:srgbClr val="990A05"/>
              </a:buClr>
              <a:buFont typeface="Wingdings" charset="2"/>
              <a:buChar char="Ø"/>
            </a:pPr>
            <a:r>
              <a:rPr lang="en-US" dirty="0">
                <a:solidFill>
                  <a:srgbClr val="FFFFFF"/>
                </a:solidFill>
              </a:rPr>
              <a:t>Recommend for the first few days, MOA calls patient to remind them to do so (like physically showing them into the room) – they will be able to stop this after a time as patients will learn</a:t>
            </a:r>
          </a:p>
          <a:p>
            <a:pPr>
              <a:buClr>
                <a:srgbClr val="990A05"/>
              </a:buClr>
              <a:buFont typeface="Wingdings" charset="2"/>
              <a:buChar char="Ø"/>
            </a:pPr>
            <a:r>
              <a:rPr lang="en-US" dirty="0">
                <a:solidFill>
                  <a:srgbClr val="FFFFFF"/>
                </a:solidFill>
              </a:rPr>
              <a:t>Warning – patients can actually get more impatient on video as they sometimes have no idea if they are connected properly, use emails to teach the whole practice about this</a:t>
            </a:r>
          </a:p>
          <a:p>
            <a:pPr>
              <a:buClr>
                <a:srgbClr val="990A05"/>
              </a:buClr>
              <a:buFont typeface="Wingdings" charset="2"/>
              <a:buChar char="Ø"/>
            </a:pPr>
            <a:endParaRPr lang="en-US" dirty="0">
              <a:solidFill>
                <a:srgbClr val="FFFFFF"/>
              </a:solidFill>
            </a:endParaRPr>
          </a:p>
          <a:p>
            <a:pPr lvl="1">
              <a:buClr>
                <a:srgbClr val="990A05"/>
              </a:buClr>
            </a:pPr>
            <a:endParaRPr lang="en-US" dirty="0">
              <a:solidFill>
                <a:srgbClr val="FFFFFF"/>
              </a:solidFill>
            </a:endParaRPr>
          </a:p>
          <a:p>
            <a:pPr lvl="1">
              <a:buClr>
                <a:srgbClr val="990A05"/>
              </a:buClr>
            </a:pPr>
            <a:endParaRPr lang="en-US" dirty="0">
              <a:solidFill>
                <a:srgbClr val="FFFFFF"/>
              </a:solidFill>
            </a:endParaRPr>
          </a:p>
        </p:txBody>
      </p:sp>
    </p:spTree>
    <p:extLst>
      <p:ext uri="{BB962C8B-B14F-4D97-AF65-F5344CB8AC3E}">
        <p14:creationId xmlns:p14="http://schemas.microsoft.com/office/powerpoint/2010/main" val="106061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a:bodyPr>
          <a:lstStyle/>
          <a:p>
            <a:r>
              <a:rPr lang="en-US" dirty="0">
                <a:solidFill>
                  <a:srgbClr val="FFFFFF"/>
                </a:solidFill>
              </a:rPr>
              <a:t>Virtual Care: Patient Suitability</a:t>
            </a:r>
            <a:endParaRPr lang="en-US" sz="2700" dirty="0">
              <a:solidFill>
                <a:srgbClr val="FFFFFF"/>
              </a:solidFill>
            </a:endParaRPr>
          </a:p>
        </p:txBody>
      </p:sp>
      <p:sp>
        <p:nvSpPr>
          <p:cNvPr id="6" name="Content Placeholder 2"/>
          <p:cNvSpPr>
            <a:spLocks noGrp="1"/>
          </p:cNvSpPr>
          <p:nvPr>
            <p:ph idx="1"/>
          </p:nvPr>
        </p:nvSpPr>
        <p:spPr>
          <a:xfrm>
            <a:off x="457200" y="1606196"/>
            <a:ext cx="8229600" cy="4525963"/>
          </a:xfrm>
        </p:spPr>
        <p:txBody>
          <a:bodyPr>
            <a:normAutofit/>
          </a:bodyPr>
          <a:lstStyle/>
          <a:p>
            <a:pPr marL="0" indent="0">
              <a:buClr>
                <a:srgbClr val="990A05"/>
              </a:buClr>
              <a:buNone/>
            </a:pPr>
            <a:r>
              <a:rPr lang="en-US" dirty="0">
                <a:solidFill>
                  <a:srgbClr val="FFFFFF"/>
                </a:solidFill>
              </a:rPr>
              <a:t>Almost everything can actually be done by video!</a:t>
            </a:r>
          </a:p>
          <a:p>
            <a:pPr lvl="1">
              <a:buClr>
                <a:srgbClr val="990A05"/>
              </a:buClr>
              <a:buFont typeface="Wingdings" charset="2"/>
              <a:buChar char="Ø"/>
            </a:pPr>
            <a:r>
              <a:rPr lang="en-US" dirty="0">
                <a:solidFill>
                  <a:srgbClr val="FFFFFF"/>
                </a:solidFill>
              </a:rPr>
              <a:t> Main issue will be dealing with patients who have new/worsening symptoms</a:t>
            </a:r>
          </a:p>
          <a:p>
            <a:pPr lvl="1">
              <a:buClr>
                <a:srgbClr val="990A05"/>
              </a:buClr>
              <a:buFont typeface="Wingdings" charset="2"/>
              <a:buChar char="Ø"/>
            </a:pPr>
            <a:r>
              <a:rPr lang="en-US" dirty="0">
                <a:solidFill>
                  <a:srgbClr val="FFFFFF"/>
                </a:solidFill>
              </a:rPr>
              <a:t>In the current environment, reasonable to do everything by video first, and bring in select patients who require a physical exam</a:t>
            </a:r>
          </a:p>
          <a:p>
            <a:pPr marL="457200" lvl="1" indent="0">
              <a:buClr>
                <a:srgbClr val="990A05"/>
              </a:buClr>
              <a:buNone/>
            </a:pPr>
            <a:endParaRPr lang="en-US" dirty="0">
              <a:solidFill>
                <a:srgbClr val="FFFFFF"/>
              </a:solidFill>
            </a:endParaRPr>
          </a:p>
          <a:p>
            <a:pPr lvl="4">
              <a:buClr>
                <a:srgbClr val="990A05"/>
              </a:buClr>
            </a:pPr>
            <a:endParaRPr lang="en-US" dirty="0">
              <a:solidFill>
                <a:srgbClr val="FFFFFF"/>
              </a:solidFill>
            </a:endParaRPr>
          </a:p>
        </p:txBody>
      </p:sp>
    </p:spTree>
    <p:extLst>
      <p:ext uri="{BB962C8B-B14F-4D97-AF65-F5344CB8AC3E}">
        <p14:creationId xmlns:p14="http://schemas.microsoft.com/office/powerpoint/2010/main" val="136462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10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10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a:bodyPr>
          <a:lstStyle/>
          <a:p>
            <a:r>
              <a:rPr lang="en-US" dirty="0">
                <a:solidFill>
                  <a:srgbClr val="FFFFFF"/>
                </a:solidFill>
              </a:rPr>
              <a:t>Demo’s</a:t>
            </a:r>
            <a:endParaRPr lang="en-US" sz="2700" dirty="0">
              <a:solidFill>
                <a:srgbClr val="FFFFFF"/>
              </a:solidFill>
            </a:endParaRPr>
          </a:p>
        </p:txBody>
      </p:sp>
      <p:sp>
        <p:nvSpPr>
          <p:cNvPr id="6" name="Content Placeholder 2"/>
          <p:cNvSpPr>
            <a:spLocks noGrp="1"/>
          </p:cNvSpPr>
          <p:nvPr>
            <p:ph idx="1"/>
          </p:nvPr>
        </p:nvSpPr>
        <p:spPr>
          <a:xfrm>
            <a:off x="457200" y="1068860"/>
            <a:ext cx="8229600" cy="4887250"/>
          </a:xfrm>
        </p:spPr>
        <p:txBody>
          <a:bodyPr>
            <a:normAutofit/>
          </a:bodyPr>
          <a:lstStyle/>
          <a:p>
            <a:pPr marL="457200" lvl="1" indent="0">
              <a:buClr>
                <a:srgbClr val="990A05"/>
              </a:buClr>
              <a:buNone/>
            </a:pPr>
            <a:endParaRPr lang="en-US" dirty="0">
              <a:solidFill>
                <a:srgbClr val="FFFFFF"/>
              </a:solidFill>
            </a:endParaRPr>
          </a:p>
          <a:p>
            <a:pPr lvl="1">
              <a:buClr>
                <a:srgbClr val="990A05"/>
              </a:buClr>
              <a:buFont typeface="Wingdings" charset="2"/>
              <a:buChar char="Ø"/>
            </a:pPr>
            <a:r>
              <a:rPr lang="en-US" dirty="0">
                <a:solidFill>
                  <a:srgbClr val="FFFFFF"/>
                </a:solidFill>
              </a:rPr>
              <a:t> Medeo</a:t>
            </a:r>
          </a:p>
          <a:p>
            <a:pPr lvl="1">
              <a:buClr>
                <a:srgbClr val="990A05"/>
              </a:buClr>
              <a:buFont typeface="Wingdings" charset="2"/>
              <a:buChar char="Ø"/>
            </a:pPr>
            <a:r>
              <a:rPr lang="en-US" dirty="0">
                <a:solidFill>
                  <a:srgbClr val="FFFFFF"/>
                </a:solidFill>
              </a:rPr>
              <a:t> Doxy.me</a:t>
            </a:r>
          </a:p>
          <a:p>
            <a:pPr lvl="1">
              <a:buClr>
                <a:srgbClr val="990A05"/>
              </a:buClr>
              <a:buFont typeface="Wingdings" charset="2"/>
              <a:buChar char="Ø"/>
            </a:pPr>
            <a:r>
              <a:rPr lang="en-US" dirty="0">
                <a:solidFill>
                  <a:srgbClr val="FFFFFF"/>
                </a:solidFill>
              </a:rPr>
              <a:t> Other options:</a:t>
            </a:r>
          </a:p>
          <a:p>
            <a:pPr lvl="2">
              <a:buClr>
                <a:srgbClr val="990A05"/>
              </a:buClr>
              <a:buFont typeface="Wingdings" charset="2"/>
              <a:buChar char="Ø"/>
            </a:pPr>
            <a:r>
              <a:rPr lang="en-US" dirty="0">
                <a:solidFill>
                  <a:srgbClr val="FFFFFF"/>
                </a:solidFill>
              </a:rPr>
              <a:t>Skype</a:t>
            </a:r>
          </a:p>
          <a:p>
            <a:pPr lvl="2">
              <a:buClr>
                <a:srgbClr val="990A05"/>
              </a:buClr>
              <a:buFont typeface="Wingdings" charset="2"/>
              <a:buChar char="Ø"/>
            </a:pPr>
            <a:r>
              <a:rPr lang="en-US" dirty="0">
                <a:solidFill>
                  <a:srgbClr val="FFFFFF"/>
                </a:solidFill>
              </a:rPr>
              <a:t>Facetime</a:t>
            </a:r>
          </a:p>
          <a:p>
            <a:pPr lvl="2">
              <a:buClr>
                <a:srgbClr val="990A05"/>
              </a:buClr>
              <a:buFont typeface="Wingdings" charset="2"/>
              <a:buChar char="Ø"/>
            </a:pPr>
            <a:r>
              <a:rPr lang="en-US" dirty="0">
                <a:solidFill>
                  <a:srgbClr val="FFFFFF"/>
                </a:solidFill>
              </a:rPr>
              <a:t>Livecare</a:t>
            </a:r>
          </a:p>
          <a:p>
            <a:pPr marL="457200" lvl="1" indent="0">
              <a:buClr>
                <a:srgbClr val="990A05"/>
              </a:buClr>
              <a:buNone/>
            </a:pPr>
            <a:endParaRPr lang="en-US" dirty="0">
              <a:solidFill>
                <a:srgbClr val="FFFFFF"/>
              </a:solidFill>
            </a:endParaRPr>
          </a:p>
          <a:p>
            <a:pPr lvl="4">
              <a:buClr>
                <a:srgbClr val="990A05"/>
              </a:buClr>
            </a:pPr>
            <a:endParaRPr lang="en-US" dirty="0">
              <a:solidFill>
                <a:srgbClr val="FFFFFF"/>
              </a:solidFill>
            </a:endParaRPr>
          </a:p>
        </p:txBody>
      </p:sp>
    </p:spTree>
    <p:extLst>
      <p:ext uri="{BB962C8B-B14F-4D97-AF65-F5344CB8AC3E}">
        <p14:creationId xmlns:p14="http://schemas.microsoft.com/office/powerpoint/2010/main" val="322309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10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10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10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tx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10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tx1"/>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10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tx1"/>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10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p>
            <a:r>
              <a:rPr lang="en-US" dirty="0">
                <a:solidFill>
                  <a:srgbClr val="FFFFFF"/>
                </a:solidFill>
              </a:rPr>
              <a:t>Billing ($$)</a:t>
            </a:r>
            <a:endParaRPr lang="en-US" sz="2700" dirty="0">
              <a:solidFill>
                <a:srgbClr val="FFFFFF"/>
              </a:solidFill>
            </a:endParaRPr>
          </a:p>
        </p:txBody>
      </p:sp>
      <p:sp>
        <p:nvSpPr>
          <p:cNvPr id="7" name="Content Placeholder 2"/>
          <p:cNvSpPr>
            <a:spLocks noGrp="1"/>
          </p:cNvSpPr>
          <p:nvPr>
            <p:ph idx="1"/>
          </p:nvPr>
        </p:nvSpPr>
        <p:spPr>
          <a:xfrm>
            <a:off x="457200" y="1600200"/>
            <a:ext cx="8229600" cy="4525963"/>
          </a:xfrm>
        </p:spPr>
        <p:txBody>
          <a:bodyPr>
            <a:normAutofit fontScale="77500" lnSpcReduction="20000"/>
          </a:bodyPr>
          <a:lstStyle/>
          <a:p>
            <a:pPr>
              <a:buClr>
                <a:srgbClr val="990A05"/>
              </a:buClr>
              <a:buFont typeface="Wingdings" charset="2"/>
              <a:buChar char="Ø"/>
            </a:pPr>
            <a:r>
              <a:rPr lang="en-CA" dirty="0">
                <a:solidFill>
                  <a:srgbClr val="FFFFFF"/>
                </a:solidFill>
              </a:rPr>
              <a:t>TeleMedicine / Telehealth:</a:t>
            </a:r>
          </a:p>
          <a:p>
            <a:pPr lvl="1">
              <a:buClr>
                <a:srgbClr val="990A05"/>
              </a:buClr>
              <a:buFont typeface="Wingdings" charset="2"/>
              <a:buChar char="Ø"/>
            </a:pPr>
            <a:r>
              <a:rPr lang="en-CA" dirty="0">
                <a:solidFill>
                  <a:srgbClr val="FFFFFF"/>
                </a:solidFill>
              </a:rPr>
              <a:t>General Visit 13037 (currently $34.44)</a:t>
            </a:r>
          </a:p>
          <a:p>
            <a:pPr lvl="1">
              <a:buClr>
                <a:srgbClr val="990A05"/>
              </a:buClr>
              <a:buFont typeface="Wingdings" charset="2"/>
              <a:buChar char="Ø"/>
            </a:pPr>
            <a:r>
              <a:rPr lang="en-CA" dirty="0">
                <a:solidFill>
                  <a:srgbClr val="FFFFFF"/>
                </a:solidFill>
              </a:rPr>
              <a:t>Counselling Visit 13038 (currently $58.46)</a:t>
            </a:r>
          </a:p>
          <a:p>
            <a:pPr lvl="2">
              <a:buClr>
                <a:srgbClr val="990A05"/>
              </a:buClr>
              <a:buFont typeface="Wingdings" charset="2"/>
              <a:buChar char="Ø"/>
            </a:pPr>
            <a:endParaRPr lang="en-CA" dirty="0">
              <a:solidFill>
                <a:srgbClr val="FFFFFF"/>
              </a:solidFill>
            </a:endParaRPr>
          </a:p>
          <a:p>
            <a:pPr>
              <a:buClr>
                <a:srgbClr val="990A05"/>
              </a:buClr>
              <a:buFont typeface="Wingdings" charset="2"/>
              <a:buChar char="Ø"/>
            </a:pPr>
            <a:r>
              <a:rPr lang="en-CA" dirty="0">
                <a:solidFill>
                  <a:srgbClr val="FFFFFF"/>
                </a:solidFill>
              </a:rPr>
              <a:t>Email/Text/Relay: 14078 </a:t>
            </a:r>
          </a:p>
          <a:p>
            <a:pPr lvl="1">
              <a:buClr>
                <a:srgbClr val="990A05"/>
              </a:buClr>
              <a:buFont typeface="Wingdings" charset="2"/>
              <a:buChar char="Ø"/>
            </a:pPr>
            <a:r>
              <a:rPr lang="en-CA" dirty="0">
                <a:solidFill>
                  <a:srgbClr val="FFFFFF"/>
                </a:solidFill>
              </a:rPr>
              <a:t>Pays $7</a:t>
            </a:r>
          </a:p>
          <a:p>
            <a:pPr lvl="1">
              <a:buClr>
                <a:srgbClr val="990A05"/>
              </a:buClr>
              <a:buFont typeface="Wingdings" charset="2"/>
              <a:buChar char="Ø"/>
            </a:pPr>
            <a:r>
              <a:rPr lang="en-CA" dirty="0">
                <a:solidFill>
                  <a:srgbClr val="FFFFFF"/>
                </a:solidFill>
              </a:rPr>
              <a:t>Max 200/yr total, regardless of your practice size</a:t>
            </a:r>
          </a:p>
          <a:p>
            <a:pPr lvl="1">
              <a:buClr>
                <a:srgbClr val="990A05"/>
              </a:buClr>
              <a:buFont typeface="Wingdings" charset="2"/>
              <a:buChar char="Ø"/>
            </a:pPr>
            <a:r>
              <a:rPr lang="en-CA" dirty="0">
                <a:solidFill>
                  <a:srgbClr val="FFFFFF"/>
                </a:solidFill>
              </a:rPr>
              <a:t>Max 1/day per patient</a:t>
            </a:r>
          </a:p>
          <a:p>
            <a:pPr lvl="1">
              <a:buClr>
                <a:srgbClr val="990A05"/>
              </a:buClr>
              <a:buFont typeface="Wingdings" charset="2"/>
              <a:buChar char="Ø"/>
            </a:pPr>
            <a:r>
              <a:rPr lang="en-CA" dirty="0">
                <a:solidFill>
                  <a:srgbClr val="FFFFFF"/>
                </a:solidFill>
              </a:rPr>
              <a:t>Must provide some sort of clinical advice</a:t>
            </a:r>
          </a:p>
          <a:p>
            <a:pPr lvl="1">
              <a:buClr>
                <a:srgbClr val="990A05"/>
              </a:buClr>
              <a:buFont typeface="Wingdings" charset="2"/>
              <a:buChar char="Ø"/>
            </a:pPr>
            <a:r>
              <a:rPr lang="en-CA" dirty="0">
                <a:solidFill>
                  <a:srgbClr val="FFFFFF"/>
                </a:solidFill>
              </a:rPr>
              <a:t>No refills, appointment reminders, specialist appointment info etc</a:t>
            </a:r>
          </a:p>
          <a:p>
            <a:pPr lvl="1">
              <a:buClr>
                <a:srgbClr val="990A05"/>
              </a:buClr>
              <a:buFont typeface="Wingdings" charset="2"/>
              <a:buChar char="Ø"/>
            </a:pPr>
            <a:r>
              <a:rPr lang="en-CA" dirty="0">
                <a:solidFill>
                  <a:srgbClr val="FFFFFF"/>
                </a:solidFill>
              </a:rPr>
              <a:t>The advice must appear in the chart (within a message is adequate if that is seen in the clinical chart flow)</a:t>
            </a:r>
          </a:p>
          <a:p>
            <a:pPr lvl="1">
              <a:buClr>
                <a:srgbClr val="990A05"/>
              </a:buClr>
              <a:buFont typeface="Wingdings" charset="2"/>
              <a:buChar char="Ø"/>
            </a:pPr>
            <a:endParaRPr lang="en-CA" dirty="0">
              <a:solidFill>
                <a:srgbClr val="FFFFFF"/>
              </a:solidFill>
            </a:endParaRPr>
          </a:p>
          <a:p>
            <a:pPr>
              <a:buClr>
                <a:srgbClr val="990A05"/>
              </a:buClr>
              <a:buFont typeface="Wingdings" charset="2"/>
              <a:buChar char="Ø"/>
            </a:pPr>
            <a:endParaRPr lang="en-US" dirty="0">
              <a:solidFill>
                <a:srgbClr val="FFFFFF"/>
              </a:solidFill>
            </a:endParaRPr>
          </a:p>
          <a:p>
            <a:pPr marL="457200" lvl="1" indent="0">
              <a:buClr>
                <a:srgbClr val="990A05"/>
              </a:buClr>
              <a:buNone/>
            </a:pPr>
            <a:endParaRPr lang="en-US" dirty="0">
              <a:solidFill>
                <a:srgbClr val="FFFFFF"/>
              </a:solidFill>
            </a:endParaRPr>
          </a:p>
          <a:p>
            <a:pPr lvl="1">
              <a:buClr>
                <a:srgbClr val="990A05"/>
              </a:buClr>
            </a:pPr>
            <a:endParaRPr lang="en-US" dirty="0">
              <a:solidFill>
                <a:srgbClr val="FFFFFF"/>
              </a:solidFill>
            </a:endParaRPr>
          </a:p>
        </p:txBody>
      </p:sp>
    </p:spTree>
    <p:extLst>
      <p:ext uri="{BB962C8B-B14F-4D97-AF65-F5344CB8AC3E}">
        <p14:creationId xmlns:p14="http://schemas.microsoft.com/office/powerpoint/2010/main" val="191782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10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tx1"/>
                                      </p:to>
                                    </p:animClr>
                                  </p:subTnLst>
                                </p:cTn>
                              </p:par>
                              <p:par>
                                <p:cTn id="8" presetID="9"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10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10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chemeClr val="tx1"/>
                                      </p:to>
                                    </p:animClr>
                                  </p:sub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dissolve">
                                      <p:cBhvr>
                                        <p:cTn id="20" dur="10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chemeClr val="tx1"/>
                                      </p:to>
                                    </p:animClr>
                                  </p:subTnLst>
                                </p:cTn>
                              </p:par>
                              <p:par>
                                <p:cTn id="21" presetID="9"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dissolve">
                                      <p:cBhvr>
                                        <p:cTn id="23" dur="1000"/>
                                        <p:tgtEl>
                                          <p:spTgt spid="7">
                                            <p:txEl>
                                              <p:pRg st="5" end="5"/>
                                            </p:txEl>
                                          </p:spTgt>
                                        </p:tgtEl>
                                      </p:cBhvr>
                                    </p:animEffect>
                                  </p:childTnLst>
                                  <p:subTnLst>
                                    <p:animClr clrSpc="rgb" dir="cw">
                                      <p:cBhvr override="childStyle">
                                        <p:cTn dur="1" fill="hold" display="0" masterRel="nextClick" afterEffect="1"/>
                                        <p:tgtEl>
                                          <p:spTgt spid="7">
                                            <p:txEl>
                                              <p:pRg st="5" end="5"/>
                                            </p:txEl>
                                          </p:spTgt>
                                        </p:tgtEl>
                                        <p:attrNameLst>
                                          <p:attrName>ppt_c</p:attrName>
                                        </p:attrNameLst>
                                      </p:cBhvr>
                                      <p:to>
                                        <a:schemeClr val="tx1"/>
                                      </p:to>
                                    </p:animClr>
                                  </p:subTnLst>
                                </p:cTn>
                              </p:par>
                              <p:par>
                                <p:cTn id="24" presetID="9" presetClass="entr" presetSubtype="0" fill="hold"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dissolve">
                                      <p:cBhvr>
                                        <p:cTn id="26" dur="1000"/>
                                        <p:tgtEl>
                                          <p:spTgt spid="7">
                                            <p:txEl>
                                              <p:pRg st="6" end="6"/>
                                            </p:txEl>
                                          </p:spTgt>
                                        </p:tgtEl>
                                      </p:cBhvr>
                                    </p:animEffect>
                                  </p:childTnLst>
                                  <p:subTnLst>
                                    <p:animClr clrSpc="rgb" dir="cw">
                                      <p:cBhvr override="childStyle">
                                        <p:cTn dur="1" fill="hold" display="0" masterRel="nextClick" afterEffect="1"/>
                                        <p:tgtEl>
                                          <p:spTgt spid="7">
                                            <p:txEl>
                                              <p:pRg st="6" end="6"/>
                                            </p:txEl>
                                          </p:spTgt>
                                        </p:tgtEl>
                                        <p:attrNameLst>
                                          <p:attrName>ppt_c</p:attrName>
                                        </p:attrNameLst>
                                      </p:cBhvr>
                                      <p:to>
                                        <a:schemeClr val="tx1"/>
                                      </p:to>
                                    </p:animClr>
                                  </p:subTnLst>
                                </p:cTn>
                              </p:par>
                              <p:par>
                                <p:cTn id="27" presetID="9"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dissolve">
                                      <p:cBhvr>
                                        <p:cTn id="29" dur="1000"/>
                                        <p:tgtEl>
                                          <p:spTgt spid="7">
                                            <p:txEl>
                                              <p:pRg st="7" end="7"/>
                                            </p:txEl>
                                          </p:spTgt>
                                        </p:tgtEl>
                                      </p:cBhvr>
                                    </p:animEffect>
                                  </p:childTnLst>
                                  <p:subTnLst>
                                    <p:animClr clrSpc="rgb" dir="cw">
                                      <p:cBhvr override="childStyle">
                                        <p:cTn dur="1" fill="hold" display="0" masterRel="nextClick" afterEffect="1"/>
                                        <p:tgtEl>
                                          <p:spTgt spid="7">
                                            <p:txEl>
                                              <p:pRg st="7" end="7"/>
                                            </p:txEl>
                                          </p:spTgt>
                                        </p:tgtEl>
                                        <p:attrNameLst>
                                          <p:attrName>ppt_c</p:attrName>
                                        </p:attrNameLst>
                                      </p:cBhvr>
                                      <p:to>
                                        <a:schemeClr val="tx1"/>
                                      </p:to>
                                    </p:animClr>
                                  </p:subTnLst>
                                </p:cTn>
                              </p:par>
                              <p:par>
                                <p:cTn id="30" presetID="9" presetClass="entr" presetSubtype="0" fill="hold" nodeType="with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dissolve">
                                      <p:cBhvr>
                                        <p:cTn id="32" dur="1000"/>
                                        <p:tgtEl>
                                          <p:spTgt spid="7">
                                            <p:txEl>
                                              <p:pRg st="8" end="8"/>
                                            </p:txEl>
                                          </p:spTgt>
                                        </p:tgtEl>
                                      </p:cBhvr>
                                    </p:animEffect>
                                  </p:childTnLst>
                                  <p:subTnLst>
                                    <p:animClr clrSpc="rgb" dir="cw">
                                      <p:cBhvr override="childStyle">
                                        <p:cTn dur="1" fill="hold" display="0" masterRel="nextClick" afterEffect="1"/>
                                        <p:tgtEl>
                                          <p:spTgt spid="7">
                                            <p:txEl>
                                              <p:pRg st="8" end="8"/>
                                            </p:txEl>
                                          </p:spTgt>
                                        </p:tgtEl>
                                        <p:attrNameLst>
                                          <p:attrName>ppt_c</p:attrName>
                                        </p:attrNameLst>
                                      </p:cBhvr>
                                      <p:to>
                                        <a:schemeClr val="tx1"/>
                                      </p:to>
                                    </p:animClr>
                                  </p:subTnLst>
                                </p:cTn>
                              </p:par>
                              <p:par>
                                <p:cTn id="33" presetID="9" presetClass="entr" presetSubtype="0" fill="hold" nodeType="with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Effect transition="in" filter="dissolve">
                                      <p:cBhvr>
                                        <p:cTn id="35" dur="1000"/>
                                        <p:tgtEl>
                                          <p:spTgt spid="7">
                                            <p:txEl>
                                              <p:pRg st="9" end="9"/>
                                            </p:txEl>
                                          </p:spTgt>
                                        </p:tgtEl>
                                      </p:cBhvr>
                                    </p:animEffect>
                                  </p:childTnLst>
                                  <p:subTnLst>
                                    <p:animClr clrSpc="rgb" dir="cw">
                                      <p:cBhvr override="childStyle">
                                        <p:cTn dur="1" fill="hold" display="0" masterRel="nextClick" afterEffect="1"/>
                                        <p:tgtEl>
                                          <p:spTgt spid="7">
                                            <p:txEl>
                                              <p:pRg st="9" end="9"/>
                                            </p:txEl>
                                          </p:spTgt>
                                        </p:tgtEl>
                                        <p:attrNameLst>
                                          <p:attrName>ppt_c</p:attrName>
                                        </p:attrNameLst>
                                      </p:cBhvr>
                                      <p:to>
                                        <a:schemeClr val="tx1"/>
                                      </p:to>
                                    </p:animClr>
                                  </p:subTnLst>
                                </p:cTn>
                              </p:par>
                              <p:par>
                                <p:cTn id="36" presetID="9" presetClass="entr" presetSubtype="0" fill="hold" nodeType="withEffect">
                                  <p:stCondLst>
                                    <p:cond delay="0"/>
                                  </p:stCondLst>
                                  <p:childTnLst>
                                    <p:set>
                                      <p:cBhvr>
                                        <p:cTn id="37" dur="1" fill="hold">
                                          <p:stCondLst>
                                            <p:cond delay="0"/>
                                          </p:stCondLst>
                                        </p:cTn>
                                        <p:tgtEl>
                                          <p:spTgt spid="7">
                                            <p:txEl>
                                              <p:pRg st="10" end="10"/>
                                            </p:txEl>
                                          </p:spTgt>
                                        </p:tgtEl>
                                        <p:attrNameLst>
                                          <p:attrName>style.visibility</p:attrName>
                                        </p:attrNameLst>
                                      </p:cBhvr>
                                      <p:to>
                                        <p:strVal val="visible"/>
                                      </p:to>
                                    </p:set>
                                    <p:animEffect transition="in" filter="dissolve">
                                      <p:cBhvr>
                                        <p:cTn id="38" dur="1000"/>
                                        <p:tgtEl>
                                          <p:spTgt spid="7">
                                            <p:txEl>
                                              <p:pRg st="10" end="10"/>
                                            </p:txEl>
                                          </p:spTgt>
                                        </p:tgtEl>
                                      </p:cBhvr>
                                    </p:animEffect>
                                  </p:childTnLst>
                                  <p:subTnLst>
                                    <p:animClr clrSpc="rgb" dir="cw">
                                      <p:cBhvr override="childStyle">
                                        <p:cTn dur="1" fill="hold" display="0" masterRel="nextClick" afterEffect="1"/>
                                        <p:tgtEl>
                                          <p:spTgt spid="7">
                                            <p:txEl>
                                              <p:pRg st="10" end="1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US" dirty="0">
                <a:solidFill>
                  <a:srgbClr val="FFFFFF"/>
                </a:solidFill>
              </a:rPr>
              <a:t>Communicating with patients: </a:t>
            </a:r>
            <a:br>
              <a:rPr lang="en-US" dirty="0">
                <a:solidFill>
                  <a:srgbClr val="FFFFFF"/>
                </a:solidFill>
              </a:rPr>
            </a:br>
            <a:r>
              <a:rPr lang="en-US" dirty="0">
                <a:solidFill>
                  <a:srgbClr val="FFFFFF"/>
                </a:solidFill>
              </a:rPr>
              <a:t>Use a Webapp</a:t>
            </a:r>
            <a:endParaRPr lang="en-US" sz="2700" dirty="0">
              <a:solidFill>
                <a:srgbClr val="FFFFFF"/>
              </a:solidFill>
            </a:endParaRPr>
          </a:p>
        </p:txBody>
      </p:sp>
      <p:sp>
        <p:nvSpPr>
          <p:cNvPr id="5" name="Content Placeholder 2"/>
          <p:cNvSpPr>
            <a:spLocks noGrp="1"/>
          </p:cNvSpPr>
          <p:nvPr>
            <p:ph idx="1"/>
          </p:nvPr>
        </p:nvSpPr>
        <p:spPr>
          <a:xfrm>
            <a:off x="457200" y="1600200"/>
            <a:ext cx="8229600" cy="4525963"/>
          </a:xfrm>
        </p:spPr>
        <p:txBody>
          <a:bodyPr>
            <a:normAutofit fontScale="92500" lnSpcReduction="20000"/>
          </a:bodyPr>
          <a:lstStyle/>
          <a:p>
            <a:pPr>
              <a:buClr>
                <a:srgbClr val="990A05"/>
              </a:buClr>
              <a:buFont typeface="Wingdings" charset="2"/>
              <a:buChar char="Ø"/>
            </a:pPr>
            <a:r>
              <a:rPr lang="en-US" dirty="0">
                <a:solidFill>
                  <a:srgbClr val="FFFFFF"/>
                </a:solidFill>
              </a:rPr>
              <a:t>MailChimp </a:t>
            </a:r>
            <a:r>
              <a:rPr lang="en-US" sz="2100" dirty="0">
                <a:solidFill>
                  <a:srgbClr val="FFFFFF"/>
                </a:solidFill>
              </a:rPr>
              <a:t>(www.mailchimp.com)</a:t>
            </a:r>
          </a:p>
          <a:p>
            <a:pPr lvl="1">
              <a:buClr>
                <a:srgbClr val="990A05"/>
              </a:buClr>
              <a:buFont typeface="Wingdings" charset="2"/>
              <a:buChar char="Ø"/>
            </a:pPr>
            <a:r>
              <a:rPr lang="en-US" dirty="0">
                <a:solidFill>
                  <a:srgbClr val="FFFFFF"/>
                </a:solidFill>
              </a:rPr>
              <a:t> Free if you have &lt; 2000 people (patients)</a:t>
            </a:r>
          </a:p>
          <a:p>
            <a:pPr lvl="1">
              <a:buClr>
                <a:srgbClr val="990A05"/>
              </a:buClr>
              <a:buFont typeface="Wingdings" charset="2"/>
              <a:buChar char="Ø"/>
            </a:pPr>
            <a:r>
              <a:rPr lang="en-US" dirty="0">
                <a:solidFill>
                  <a:srgbClr val="FFFFFF"/>
                </a:solidFill>
              </a:rPr>
              <a:t> Mailchimp 101: very short but excellent videos that tell you how to get started. </a:t>
            </a:r>
            <a:r>
              <a:rPr lang="en-US" dirty="0">
                <a:solidFill>
                  <a:srgbClr val="FFFFFF"/>
                </a:solidFill>
                <a:hlinkClick r:id="rId2"/>
              </a:rPr>
              <a:t>https://mailchimp.com/resources/mailchimp-101/</a:t>
            </a:r>
            <a:endParaRPr lang="en-US" dirty="0">
              <a:solidFill>
                <a:srgbClr val="FFFFFF"/>
              </a:solidFill>
            </a:endParaRPr>
          </a:p>
          <a:p>
            <a:pPr marL="457200" lvl="1" indent="0">
              <a:buClr>
                <a:srgbClr val="990A05"/>
              </a:buClr>
              <a:buNone/>
            </a:pPr>
            <a:endParaRPr lang="en-US" dirty="0">
              <a:solidFill>
                <a:srgbClr val="FFFFFF"/>
              </a:solidFill>
            </a:endParaRPr>
          </a:p>
          <a:p>
            <a:pPr>
              <a:buClr>
                <a:srgbClr val="990A05"/>
              </a:buClr>
              <a:buFont typeface="Wingdings" charset="2"/>
              <a:buChar char="Ø"/>
            </a:pPr>
            <a:r>
              <a:rPr lang="en-US" dirty="0">
                <a:solidFill>
                  <a:srgbClr val="FFFFFF"/>
                </a:solidFill>
              </a:rPr>
              <a:t>FormSite </a:t>
            </a:r>
            <a:r>
              <a:rPr lang="en-US" sz="2100" dirty="0">
                <a:solidFill>
                  <a:srgbClr val="FFFFFF"/>
                </a:solidFill>
              </a:rPr>
              <a:t>(https://www.formsite.com/)</a:t>
            </a:r>
          </a:p>
          <a:p>
            <a:pPr lvl="1">
              <a:buClr>
                <a:srgbClr val="990A05"/>
              </a:buClr>
              <a:buFont typeface="Wingdings" charset="2"/>
              <a:buChar char="Ø"/>
            </a:pPr>
            <a:r>
              <a:rPr lang="en-US" dirty="0">
                <a:solidFill>
                  <a:srgbClr val="FFFFFF"/>
                </a:solidFill>
              </a:rPr>
              <a:t>$50 for a form for up to 2500 people</a:t>
            </a:r>
          </a:p>
          <a:p>
            <a:pPr lvl="1">
              <a:buClr>
                <a:srgbClr val="990A05"/>
              </a:buClr>
              <a:buFont typeface="Wingdings" charset="2"/>
              <a:buChar char="Ø"/>
            </a:pPr>
            <a:r>
              <a:rPr lang="en-US" dirty="0">
                <a:solidFill>
                  <a:srgbClr val="FFFFFF"/>
                </a:solidFill>
              </a:rPr>
              <a:t> Can be exported as a CSV file into Excel</a:t>
            </a:r>
          </a:p>
          <a:p>
            <a:pPr>
              <a:buClr>
                <a:srgbClr val="990A05"/>
              </a:buClr>
              <a:buFont typeface="Wingdings" charset="2"/>
              <a:buChar char="Ø"/>
            </a:pPr>
            <a:endParaRPr lang="en-US" dirty="0">
              <a:solidFill>
                <a:srgbClr val="FFFFFF"/>
              </a:solidFill>
            </a:endParaRPr>
          </a:p>
          <a:p>
            <a:pPr>
              <a:buClr>
                <a:srgbClr val="990A05"/>
              </a:buClr>
              <a:buFont typeface="Wingdings" charset="2"/>
              <a:buChar char="Ø"/>
            </a:pPr>
            <a:r>
              <a:rPr lang="en-US" dirty="0">
                <a:solidFill>
                  <a:srgbClr val="FFFFFF"/>
                </a:solidFill>
              </a:rPr>
              <a:t>There are certainly other options out there too</a:t>
            </a:r>
          </a:p>
          <a:p>
            <a:pPr>
              <a:buClr>
                <a:srgbClr val="990A05"/>
              </a:buClr>
              <a:buFont typeface="Wingdings" charset="2"/>
              <a:buChar char="Ø"/>
            </a:pPr>
            <a:endParaRPr lang="en-US" dirty="0">
              <a:solidFill>
                <a:srgbClr val="FFFFFF"/>
              </a:solidFill>
            </a:endParaRPr>
          </a:p>
          <a:p>
            <a:pPr lvl="1">
              <a:buClr>
                <a:srgbClr val="990A05"/>
              </a:buClr>
            </a:pPr>
            <a:endParaRPr lang="en-US" dirty="0">
              <a:solidFill>
                <a:srgbClr val="FFFFFF"/>
              </a:solidFill>
            </a:endParaRPr>
          </a:p>
          <a:p>
            <a:pPr lvl="1">
              <a:buClr>
                <a:srgbClr val="990A05"/>
              </a:buClr>
            </a:pPr>
            <a:endParaRPr lang="en-US" dirty="0">
              <a:solidFill>
                <a:srgbClr val="FFFFFF"/>
              </a:solidFill>
            </a:endParaRPr>
          </a:p>
        </p:txBody>
      </p:sp>
    </p:spTree>
    <p:extLst>
      <p:ext uri="{BB962C8B-B14F-4D97-AF65-F5344CB8AC3E}">
        <p14:creationId xmlns:p14="http://schemas.microsoft.com/office/powerpoint/2010/main" val="3025246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dirty="0">
                <a:solidFill>
                  <a:srgbClr val="FFFFFF"/>
                </a:solidFill>
              </a:rPr>
              <a:t>Clinical Workflow</a:t>
            </a:r>
            <a:endParaRPr lang="en-US" sz="2700" dirty="0">
              <a:solidFill>
                <a:srgbClr val="FFFFFF"/>
              </a:solidFill>
            </a:endParaRPr>
          </a:p>
        </p:txBody>
      </p:sp>
      <p:sp>
        <p:nvSpPr>
          <p:cNvPr id="5" name="Content Placeholder 2"/>
          <p:cNvSpPr>
            <a:spLocks noGrp="1"/>
          </p:cNvSpPr>
          <p:nvPr>
            <p:ph idx="1"/>
          </p:nvPr>
        </p:nvSpPr>
        <p:spPr>
          <a:xfrm>
            <a:off x="457200" y="1600200"/>
            <a:ext cx="8229600" cy="4525963"/>
          </a:xfrm>
        </p:spPr>
        <p:txBody>
          <a:bodyPr>
            <a:normAutofit fontScale="85000" lnSpcReduction="10000"/>
          </a:bodyPr>
          <a:lstStyle/>
          <a:p>
            <a:pPr>
              <a:buClr>
                <a:srgbClr val="990A05"/>
              </a:buClr>
              <a:buFont typeface="Wingdings" charset="2"/>
              <a:buChar char="Ø"/>
            </a:pPr>
            <a:r>
              <a:rPr lang="en-US" dirty="0">
                <a:solidFill>
                  <a:srgbClr val="FFFFFF"/>
                </a:solidFill>
              </a:rPr>
              <a:t>Have 2 computers if you can</a:t>
            </a:r>
          </a:p>
          <a:p>
            <a:pPr lvl="1">
              <a:buClr>
                <a:srgbClr val="990A05"/>
              </a:buClr>
              <a:buFont typeface="Wingdings" charset="2"/>
              <a:buChar char="Ø"/>
            </a:pPr>
            <a:r>
              <a:rPr lang="en-US" dirty="0">
                <a:solidFill>
                  <a:srgbClr val="FFFFFF"/>
                </a:solidFill>
              </a:rPr>
              <a:t>1 for video</a:t>
            </a:r>
          </a:p>
          <a:p>
            <a:pPr lvl="1">
              <a:buClr>
                <a:srgbClr val="990A05"/>
              </a:buClr>
              <a:buFont typeface="Wingdings" charset="2"/>
              <a:buChar char="Ø"/>
            </a:pPr>
            <a:r>
              <a:rPr lang="en-US" dirty="0">
                <a:solidFill>
                  <a:srgbClr val="FFFFFF"/>
                </a:solidFill>
              </a:rPr>
              <a:t>1 for EMR</a:t>
            </a:r>
          </a:p>
          <a:p>
            <a:pPr>
              <a:buClr>
                <a:srgbClr val="990A05"/>
              </a:buClr>
              <a:buFont typeface="Wingdings" charset="2"/>
              <a:buChar char="Ø"/>
            </a:pPr>
            <a:r>
              <a:rPr lang="en-US" dirty="0">
                <a:solidFill>
                  <a:srgbClr val="FFFFFF"/>
                </a:solidFill>
              </a:rPr>
              <a:t>Start video call</a:t>
            </a:r>
          </a:p>
          <a:p>
            <a:pPr>
              <a:buClr>
                <a:srgbClr val="990A05"/>
              </a:buClr>
              <a:buFont typeface="Wingdings" charset="2"/>
              <a:buChar char="Ø"/>
            </a:pPr>
            <a:r>
              <a:rPr lang="en-US" dirty="0">
                <a:solidFill>
                  <a:srgbClr val="FFFFFF"/>
                </a:solidFill>
              </a:rPr>
              <a:t>Write notes as you go, create forms, prescriptions etc</a:t>
            </a:r>
          </a:p>
          <a:p>
            <a:pPr>
              <a:buClr>
                <a:srgbClr val="990A05"/>
              </a:buClr>
              <a:buFont typeface="Wingdings" charset="2"/>
              <a:buChar char="Ø"/>
            </a:pPr>
            <a:r>
              <a:rPr lang="en-US" dirty="0">
                <a:solidFill>
                  <a:srgbClr val="FFFFFF"/>
                </a:solidFill>
              </a:rPr>
              <a:t>Send tasks to MOA to fax forms, prescriptions etc</a:t>
            </a:r>
          </a:p>
          <a:p>
            <a:pPr>
              <a:buClr>
                <a:srgbClr val="990A05"/>
              </a:buClr>
              <a:buFont typeface="Wingdings" charset="2"/>
              <a:buChar char="Ø"/>
            </a:pPr>
            <a:r>
              <a:rPr lang="en-US" dirty="0">
                <a:solidFill>
                  <a:srgbClr val="FFFFFF"/>
                </a:solidFill>
              </a:rPr>
              <a:t>Both Medeo and Doxy.me (paid version) allow you to transfer files/PDFs to the patient if you are able to get them out of the chart. Be sure to delete them off your computer!</a:t>
            </a:r>
          </a:p>
          <a:p>
            <a:pPr marL="457200" lvl="1" indent="0">
              <a:buClr>
                <a:srgbClr val="990A05"/>
              </a:buClr>
              <a:buNone/>
            </a:pPr>
            <a:endParaRPr lang="en-US" dirty="0">
              <a:solidFill>
                <a:srgbClr val="FFFFFF"/>
              </a:solidFill>
            </a:endParaRPr>
          </a:p>
          <a:p>
            <a:pPr>
              <a:buClr>
                <a:srgbClr val="990A05"/>
              </a:buClr>
              <a:buFont typeface="Wingdings" charset="2"/>
              <a:buChar char="Ø"/>
            </a:pPr>
            <a:endParaRPr lang="en-US" dirty="0">
              <a:solidFill>
                <a:srgbClr val="FFFFFF"/>
              </a:solidFill>
            </a:endParaRPr>
          </a:p>
          <a:p>
            <a:pPr lvl="1">
              <a:buClr>
                <a:srgbClr val="990A05"/>
              </a:buClr>
            </a:pPr>
            <a:endParaRPr lang="en-US" dirty="0">
              <a:solidFill>
                <a:srgbClr val="FFFFFF"/>
              </a:solidFill>
            </a:endParaRPr>
          </a:p>
          <a:p>
            <a:pPr lvl="1">
              <a:buClr>
                <a:srgbClr val="990A05"/>
              </a:buClr>
            </a:pPr>
            <a:endParaRPr lang="en-US" dirty="0">
              <a:solidFill>
                <a:srgbClr val="FFFFFF"/>
              </a:solidFill>
            </a:endParaRPr>
          </a:p>
        </p:txBody>
      </p:sp>
    </p:spTree>
    <p:extLst>
      <p:ext uri="{BB962C8B-B14F-4D97-AF65-F5344CB8AC3E}">
        <p14:creationId xmlns:p14="http://schemas.microsoft.com/office/powerpoint/2010/main" val="3637352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402"/>
            <a:ext cx="8229600" cy="1143000"/>
          </a:xfrm>
        </p:spPr>
        <p:txBody>
          <a:bodyPr/>
          <a:lstStyle/>
          <a:p>
            <a:r>
              <a:rPr lang="en-US">
                <a:solidFill>
                  <a:srgbClr val="FFFFFF"/>
                </a:solidFill>
              </a:rPr>
              <a:t>You can do this!!!</a:t>
            </a:r>
          </a:p>
        </p:txBody>
      </p:sp>
    </p:spTree>
    <p:extLst>
      <p:ext uri="{BB962C8B-B14F-4D97-AF65-F5344CB8AC3E}">
        <p14:creationId xmlns:p14="http://schemas.microsoft.com/office/powerpoint/2010/main" val="25973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00200"/>
            <a:ext cx="8229600" cy="4525963"/>
          </a:xfrm>
        </p:spPr>
        <p:txBody>
          <a:bodyPr>
            <a:normAutofit fontScale="62500" lnSpcReduction="20000"/>
          </a:bodyPr>
          <a:lstStyle/>
          <a:p>
            <a:pPr>
              <a:buClr>
                <a:srgbClr val="990A05"/>
              </a:buClr>
              <a:buFont typeface="Wingdings" charset="2"/>
              <a:buChar char="Ø"/>
            </a:pPr>
            <a:r>
              <a:rPr lang="en-US" dirty="0">
                <a:solidFill>
                  <a:srgbClr val="FFFFFF"/>
                </a:solidFill>
              </a:rPr>
              <a:t>What is the minimum consent I need</a:t>
            </a:r>
          </a:p>
          <a:p>
            <a:pPr marL="457200" lvl="1" indent="0">
              <a:buClr>
                <a:srgbClr val="990A05"/>
              </a:buClr>
              <a:buNone/>
            </a:pPr>
            <a:endParaRPr lang="en-US" dirty="0">
              <a:solidFill>
                <a:srgbClr val="FFFFFF"/>
              </a:solidFill>
            </a:endParaRPr>
          </a:p>
          <a:p>
            <a:pPr>
              <a:buClr>
                <a:srgbClr val="990A05"/>
              </a:buClr>
              <a:buFont typeface="Wingdings" charset="2"/>
              <a:buChar char="Ø"/>
            </a:pPr>
            <a:r>
              <a:rPr lang="en-US" dirty="0">
                <a:solidFill>
                  <a:srgbClr val="FFFFFF"/>
                </a:solidFill>
              </a:rPr>
              <a:t>MOA Workflow</a:t>
            </a:r>
          </a:p>
          <a:p>
            <a:pPr marL="457200" lvl="1" indent="0">
              <a:buClr>
                <a:srgbClr val="990A05"/>
              </a:buClr>
              <a:buNone/>
            </a:pPr>
            <a:endParaRPr lang="en-US" dirty="0">
              <a:solidFill>
                <a:srgbClr val="FFFFFF"/>
              </a:solidFill>
            </a:endParaRPr>
          </a:p>
          <a:p>
            <a:pPr>
              <a:buClr>
                <a:srgbClr val="990A05"/>
              </a:buClr>
              <a:buFont typeface="Wingdings" charset="2"/>
              <a:buChar char="Ø"/>
            </a:pPr>
            <a:r>
              <a:rPr lang="en-US" dirty="0">
                <a:solidFill>
                  <a:srgbClr val="FFFFFF"/>
                </a:solidFill>
              </a:rPr>
              <a:t>Medeo demo</a:t>
            </a:r>
          </a:p>
          <a:p>
            <a:pPr lvl="1">
              <a:buClr>
                <a:srgbClr val="990A05"/>
              </a:buClr>
              <a:buFont typeface="Wingdings" charset="2"/>
              <a:buChar char="Ø"/>
            </a:pPr>
            <a:endParaRPr lang="en-US" dirty="0">
              <a:solidFill>
                <a:srgbClr val="FFFFFF"/>
              </a:solidFill>
            </a:endParaRPr>
          </a:p>
          <a:p>
            <a:pPr>
              <a:buClr>
                <a:srgbClr val="990A05"/>
              </a:buClr>
              <a:buFont typeface="Wingdings" charset="2"/>
              <a:buChar char="Ø"/>
            </a:pPr>
            <a:r>
              <a:rPr lang="en-US" dirty="0">
                <a:solidFill>
                  <a:srgbClr val="FFFFFF"/>
                </a:solidFill>
              </a:rPr>
              <a:t>Doxy.me demo</a:t>
            </a:r>
          </a:p>
          <a:p>
            <a:pPr lvl="1">
              <a:buClr>
                <a:srgbClr val="990A05"/>
              </a:buClr>
              <a:buFont typeface="Wingdings" charset="2"/>
              <a:buChar char="Ø"/>
            </a:pPr>
            <a:endParaRPr lang="en-US" dirty="0">
              <a:solidFill>
                <a:srgbClr val="FFFFFF"/>
              </a:solidFill>
            </a:endParaRPr>
          </a:p>
          <a:p>
            <a:pPr>
              <a:buClr>
                <a:srgbClr val="990A05"/>
              </a:buClr>
              <a:buFont typeface="Wingdings" charset="2"/>
              <a:buChar char="Ø"/>
            </a:pPr>
            <a:r>
              <a:rPr lang="en-US" dirty="0">
                <a:solidFill>
                  <a:srgbClr val="FFFFFF"/>
                </a:solidFill>
              </a:rPr>
              <a:t>Other choices (very briefly)</a:t>
            </a:r>
          </a:p>
          <a:p>
            <a:pPr lvl="1">
              <a:buClr>
                <a:srgbClr val="990A05"/>
              </a:buClr>
              <a:buFont typeface="Wingdings" charset="2"/>
              <a:buChar char="Ø"/>
            </a:pPr>
            <a:r>
              <a:rPr lang="en-US" dirty="0">
                <a:solidFill>
                  <a:srgbClr val="FFFFFF"/>
                </a:solidFill>
              </a:rPr>
              <a:t>Skype, Facetime, Zoom, Livecare</a:t>
            </a:r>
          </a:p>
          <a:p>
            <a:pPr marL="457200" lvl="1" indent="0">
              <a:buClr>
                <a:srgbClr val="990A05"/>
              </a:buClr>
              <a:buNone/>
            </a:pPr>
            <a:endParaRPr lang="en-US" dirty="0">
              <a:solidFill>
                <a:srgbClr val="FFFFFF"/>
              </a:solidFill>
            </a:endParaRPr>
          </a:p>
          <a:p>
            <a:pPr>
              <a:buClr>
                <a:srgbClr val="990A05"/>
              </a:buClr>
              <a:buFont typeface="Wingdings" charset="2"/>
              <a:buChar char="Ø"/>
            </a:pPr>
            <a:r>
              <a:rPr lang="en-US" dirty="0">
                <a:solidFill>
                  <a:srgbClr val="FFFFFF"/>
                </a:solidFill>
              </a:rPr>
              <a:t>Clinical Workflow</a:t>
            </a:r>
          </a:p>
          <a:p>
            <a:pPr>
              <a:buClr>
                <a:srgbClr val="990A05"/>
              </a:buClr>
              <a:buFont typeface="Wingdings" charset="2"/>
              <a:buChar char="Ø"/>
            </a:pPr>
            <a:endParaRPr lang="en-US" dirty="0">
              <a:solidFill>
                <a:srgbClr val="FFFFFF"/>
              </a:solidFill>
            </a:endParaRPr>
          </a:p>
          <a:p>
            <a:pPr>
              <a:buClr>
                <a:srgbClr val="990A05"/>
              </a:buClr>
              <a:buFont typeface="Wingdings" charset="2"/>
              <a:buChar char="Ø"/>
            </a:pPr>
            <a:r>
              <a:rPr lang="en-US" dirty="0">
                <a:solidFill>
                  <a:srgbClr val="FFFFFF"/>
                </a:solidFill>
              </a:rPr>
              <a:t>Billing</a:t>
            </a:r>
          </a:p>
          <a:p>
            <a:pPr>
              <a:buClr>
                <a:srgbClr val="990A05"/>
              </a:buClr>
              <a:buFont typeface="Wingdings" charset="2"/>
              <a:buChar char="Ø"/>
            </a:pPr>
            <a:endParaRPr lang="en-US" dirty="0">
              <a:solidFill>
                <a:srgbClr val="FFFFFF"/>
              </a:solidFill>
            </a:endParaRPr>
          </a:p>
          <a:p>
            <a:pPr>
              <a:buClr>
                <a:srgbClr val="990A05"/>
              </a:buClr>
              <a:buFont typeface="Wingdings" charset="2"/>
              <a:buChar char="Ø"/>
            </a:pPr>
            <a:endParaRPr lang="en-US" dirty="0">
              <a:solidFill>
                <a:srgbClr val="FFFFFF"/>
              </a:solidFill>
            </a:endParaRPr>
          </a:p>
          <a:p>
            <a:pPr>
              <a:buClr>
                <a:srgbClr val="990A05"/>
              </a:buClr>
              <a:buFont typeface="Wingdings" charset="2"/>
              <a:buChar char="Ø"/>
            </a:pPr>
            <a:endParaRPr lang="en-US" dirty="0">
              <a:solidFill>
                <a:srgbClr val="FFFFFF"/>
              </a:solidFill>
            </a:endParaRPr>
          </a:p>
          <a:p>
            <a:pPr>
              <a:buClr>
                <a:srgbClr val="990A05"/>
              </a:buClr>
              <a:buFont typeface="Wingdings" charset="2"/>
              <a:buChar char="Ø"/>
            </a:pPr>
            <a:endParaRPr lang="en-US" dirty="0">
              <a:solidFill>
                <a:srgbClr val="FFFFFF"/>
              </a:solidFill>
            </a:endParaRPr>
          </a:p>
        </p:txBody>
      </p:sp>
      <p:sp>
        <p:nvSpPr>
          <p:cNvPr id="6" name="Title 1"/>
          <p:cNvSpPr>
            <a:spLocks noGrp="1"/>
          </p:cNvSpPr>
          <p:nvPr>
            <p:ph type="title"/>
          </p:nvPr>
        </p:nvSpPr>
        <p:spPr>
          <a:xfrm>
            <a:off x="457200" y="274638"/>
            <a:ext cx="8229600" cy="1143000"/>
          </a:xfrm>
        </p:spPr>
        <p:txBody>
          <a:bodyPr>
            <a:normAutofit/>
          </a:bodyPr>
          <a:lstStyle/>
          <a:p>
            <a:r>
              <a:rPr lang="en-US" dirty="0">
                <a:solidFill>
                  <a:srgbClr val="FFFFFF"/>
                </a:solidFill>
              </a:rPr>
              <a:t>Overview</a:t>
            </a:r>
          </a:p>
        </p:txBody>
      </p:sp>
    </p:spTree>
    <p:extLst>
      <p:ext uri="{BB962C8B-B14F-4D97-AF65-F5344CB8AC3E}">
        <p14:creationId xmlns:p14="http://schemas.microsoft.com/office/powerpoint/2010/main" val="249332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10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10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tx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dissolve">
                                      <p:cBhvr>
                                        <p:cTn id="22" dur="10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chemeClr val="tx1"/>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dissolve">
                                      <p:cBhvr>
                                        <p:cTn id="27" dur="1000"/>
                                        <p:tgtEl>
                                          <p:spTgt spid="5">
                                            <p:txEl>
                                              <p:pRg st="8" end="8"/>
                                            </p:txEl>
                                          </p:spTgt>
                                        </p:tgtEl>
                                      </p:cBhvr>
                                    </p:animEffect>
                                  </p:childTnLst>
                                  <p:subTnLst>
                                    <p:animClr clrSpc="rgb" dir="cw">
                                      <p:cBhvr override="childStyle">
                                        <p:cTn dur="1" fill="hold" display="0" masterRel="nextClick" afterEffect="1"/>
                                        <p:tgtEl>
                                          <p:spTgt spid="5">
                                            <p:txEl>
                                              <p:pRg st="8" end="8"/>
                                            </p:txEl>
                                          </p:spTgt>
                                        </p:tgtEl>
                                        <p:attrNameLst>
                                          <p:attrName>ppt_c</p:attrName>
                                        </p:attrNameLst>
                                      </p:cBhvr>
                                      <p:to>
                                        <a:schemeClr val="tx1"/>
                                      </p:to>
                                    </p:animClr>
                                  </p:subTnLst>
                                </p:cTn>
                              </p:par>
                              <p:par>
                                <p:cTn id="28" presetID="9" presetClass="entr" presetSubtype="0" fill="hold" grpId="0" nodeType="with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dissolve">
                                      <p:cBhvr>
                                        <p:cTn id="30" dur="1000"/>
                                        <p:tgtEl>
                                          <p:spTgt spid="5">
                                            <p:txEl>
                                              <p:pRg st="9" end="9"/>
                                            </p:txEl>
                                          </p:spTgt>
                                        </p:tgtEl>
                                      </p:cBhvr>
                                    </p:animEffect>
                                  </p:childTnLst>
                                  <p:subTnLst>
                                    <p:animClr clrSpc="rgb" dir="cw">
                                      <p:cBhvr override="childStyle">
                                        <p:cTn dur="1" fill="hold" display="0" masterRel="nextClick" afterEffect="1"/>
                                        <p:tgtEl>
                                          <p:spTgt spid="5">
                                            <p:txEl>
                                              <p:pRg st="9" end="9"/>
                                            </p:txEl>
                                          </p:spTgt>
                                        </p:tgtEl>
                                        <p:attrNameLst>
                                          <p:attrName>ppt_c</p:attrName>
                                        </p:attrNameLst>
                                      </p:cBhvr>
                                      <p:to>
                                        <a:schemeClr val="tx1"/>
                                      </p:to>
                                    </p:animClr>
                                  </p:sub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animEffect transition="in" filter="dissolve">
                                      <p:cBhvr>
                                        <p:cTn id="35" dur="1000"/>
                                        <p:tgtEl>
                                          <p:spTgt spid="5">
                                            <p:txEl>
                                              <p:pRg st="11" end="11"/>
                                            </p:txEl>
                                          </p:spTgt>
                                        </p:tgtEl>
                                      </p:cBhvr>
                                    </p:animEffect>
                                  </p:childTnLst>
                                  <p:subTnLst>
                                    <p:animClr clrSpc="rgb" dir="cw">
                                      <p:cBhvr override="childStyle">
                                        <p:cTn dur="1" fill="hold" display="0" masterRel="nextClick" afterEffect="1"/>
                                        <p:tgtEl>
                                          <p:spTgt spid="5">
                                            <p:txEl>
                                              <p:pRg st="11" end="11"/>
                                            </p:txEl>
                                          </p:spTgt>
                                        </p:tgtEl>
                                        <p:attrNameLst>
                                          <p:attrName>ppt_c</p:attrName>
                                        </p:attrNameLst>
                                      </p:cBhvr>
                                      <p:to>
                                        <a:schemeClr val="tx1"/>
                                      </p:to>
                                    </p:animClr>
                                  </p:sub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
                                            <p:txEl>
                                              <p:pRg st="13" end="13"/>
                                            </p:txEl>
                                          </p:spTgt>
                                        </p:tgtEl>
                                        <p:attrNameLst>
                                          <p:attrName>style.visibility</p:attrName>
                                        </p:attrNameLst>
                                      </p:cBhvr>
                                      <p:to>
                                        <p:strVal val="visible"/>
                                      </p:to>
                                    </p:set>
                                    <p:animEffect transition="in" filter="dissolve">
                                      <p:cBhvr>
                                        <p:cTn id="40" dur="1000"/>
                                        <p:tgtEl>
                                          <p:spTgt spid="5">
                                            <p:txEl>
                                              <p:pRg st="13" end="13"/>
                                            </p:txEl>
                                          </p:spTgt>
                                        </p:tgtEl>
                                      </p:cBhvr>
                                    </p:animEffect>
                                  </p:childTnLst>
                                  <p:subTnLst>
                                    <p:animClr clrSpc="rgb" dir="cw">
                                      <p:cBhvr override="childStyle">
                                        <p:cTn dur="1" fill="hold" display="0" masterRel="nextClick" afterEffect="1"/>
                                        <p:tgtEl>
                                          <p:spTgt spid="5">
                                            <p:txEl>
                                              <p:pRg st="13" end="1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3438538" y="912681"/>
            <a:ext cx="2266924" cy="3541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Patient Health Concern</a:t>
            </a:r>
          </a:p>
        </p:txBody>
      </p:sp>
      <p:sp>
        <p:nvSpPr>
          <p:cNvPr id="6" name="Rounded Rectangle 5"/>
          <p:cNvSpPr/>
          <p:nvPr/>
        </p:nvSpPr>
        <p:spPr>
          <a:xfrm>
            <a:off x="3349695" y="3025314"/>
            <a:ext cx="2444610" cy="32956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Physical Exam Needed?</a:t>
            </a:r>
          </a:p>
        </p:txBody>
      </p:sp>
      <p:sp>
        <p:nvSpPr>
          <p:cNvPr id="43" name="Rounded Rectangle 42"/>
          <p:cNvSpPr/>
          <p:nvPr/>
        </p:nvSpPr>
        <p:spPr>
          <a:xfrm>
            <a:off x="2383321" y="3807749"/>
            <a:ext cx="1493973" cy="329565"/>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Yes</a:t>
            </a:r>
          </a:p>
        </p:txBody>
      </p:sp>
      <p:sp>
        <p:nvSpPr>
          <p:cNvPr id="44" name="Rounded Rectangle 43"/>
          <p:cNvSpPr/>
          <p:nvPr/>
        </p:nvSpPr>
        <p:spPr>
          <a:xfrm>
            <a:off x="5474249" y="3817335"/>
            <a:ext cx="1386723" cy="329565"/>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No</a:t>
            </a:r>
          </a:p>
        </p:txBody>
      </p:sp>
      <p:sp>
        <p:nvSpPr>
          <p:cNvPr id="41" name="Rounded Rectangle 40"/>
          <p:cNvSpPr/>
          <p:nvPr/>
        </p:nvSpPr>
        <p:spPr>
          <a:xfrm>
            <a:off x="2058306" y="4509754"/>
            <a:ext cx="2144002" cy="39273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In Office Visit</a:t>
            </a:r>
          </a:p>
        </p:txBody>
      </p:sp>
      <p:sp>
        <p:nvSpPr>
          <p:cNvPr id="42" name="Rounded Rectangle 41"/>
          <p:cNvSpPr/>
          <p:nvPr/>
        </p:nvSpPr>
        <p:spPr>
          <a:xfrm>
            <a:off x="5095609" y="4520216"/>
            <a:ext cx="2144002" cy="3805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Virtual Care Response</a:t>
            </a:r>
          </a:p>
        </p:txBody>
      </p:sp>
      <p:sp>
        <p:nvSpPr>
          <p:cNvPr id="9" name="Rounded Rectangle 8"/>
          <p:cNvSpPr/>
          <p:nvPr/>
        </p:nvSpPr>
        <p:spPr>
          <a:xfrm>
            <a:off x="3638806" y="5354488"/>
            <a:ext cx="1866389" cy="3851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Follow Up Needed?</a:t>
            </a:r>
          </a:p>
        </p:txBody>
      </p:sp>
      <p:sp>
        <p:nvSpPr>
          <p:cNvPr id="10" name="Rounded Rectangle 9"/>
          <p:cNvSpPr/>
          <p:nvPr/>
        </p:nvSpPr>
        <p:spPr>
          <a:xfrm>
            <a:off x="3682232" y="1662203"/>
            <a:ext cx="1779537" cy="3541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E-Communication</a:t>
            </a:r>
          </a:p>
        </p:txBody>
      </p:sp>
      <p:grpSp>
        <p:nvGrpSpPr>
          <p:cNvPr id="49" name="Group 48"/>
          <p:cNvGrpSpPr/>
          <p:nvPr/>
        </p:nvGrpSpPr>
        <p:grpSpPr>
          <a:xfrm>
            <a:off x="450712" y="2133717"/>
            <a:ext cx="8242576" cy="384392"/>
            <a:chOff x="562534" y="1990329"/>
            <a:chExt cx="8242576" cy="384392"/>
          </a:xfrm>
        </p:grpSpPr>
        <p:sp>
          <p:nvSpPr>
            <p:cNvPr id="37" name="Rounded Rectangle 36"/>
            <p:cNvSpPr/>
            <p:nvPr/>
          </p:nvSpPr>
          <p:spPr>
            <a:xfrm>
              <a:off x="2647581" y="1990329"/>
              <a:ext cx="1987434" cy="378604"/>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Asynchronous Text</a:t>
              </a:r>
            </a:p>
          </p:txBody>
        </p:sp>
        <p:sp>
          <p:nvSpPr>
            <p:cNvPr id="38" name="Rounded Rectangle 37"/>
            <p:cNvSpPr/>
            <p:nvPr/>
          </p:nvSpPr>
          <p:spPr>
            <a:xfrm>
              <a:off x="562534" y="1996117"/>
              <a:ext cx="1987434" cy="378604"/>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mHealth / eHealth</a:t>
              </a:r>
            </a:p>
          </p:txBody>
        </p:sp>
        <p:sp>
          <p:nvSpPr>
            <p:cNvPr id="39" name="Rounded Rectangle 38"/>
            <p:cNvSpPr/>
            <p:nvPr/>
          </p:nvSpPr>
          <p:spPr>
            <a:xfrm>
              <a:off x="6817676" y="1996117"/>
              <a:ext cx="1987434" cy="372816"/>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Artificial Intelligence</a:t>
              </a:r>
            </a:p>
          </p:txBody>
        </p:sp>
        <p:sp>
          <p:nvSpPr>
            <p:cNvPr id="40" name="Rounded Rectangle 39"/>
            <p:cNvSpPr/>
            <p:nvPr/>
          </p:nvSpPr>
          <p:spPr>
            <a:xfrm>
              <a:off x="4732628" y="1990329"/>
              <a:ext cx="1987434" cy="378604"/>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Digital Tech Monitoring</a:t>
              </a:r>
            </a:p>
          </p:txBody>
        </p:sp>
      </p:grpSp>
      <p:sp>
        <p:nvSpPr>
          <p:cNvPr id="12" name="Down Arrow 11"/>
          <p:cNvSpPr/>
          <p:nvPr/>
        </p:nvSpPr>
        <p:spPr>
          <a:xfrm>
            <a:off x="4495800" y="1352389"/>
            <a:ext cx="152400" cy="2318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wn Arrow 34"/>
          <p:cNvSpPr/>
          <p:nvPr/>
        </p:nvSpPr>
        <p:spPr>
          <a:xfrm rot="2669832">
            <a:off x="3157512" y="3425151"/>
            <a:ext cx="158169" cy="31232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wn Arrow 35"/>
          <p:cNvSpPr/>
          <p:nvPr/>
        </p:nvSpPr>
        <p:spPr>
          <a:xfrm rot="18930168" flipH="1">
            <a:off x="5838135" y="3425589"/>
            <a:ext cx="165258" cy="32103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125071" y="6373588"/>
            <a:ext cx="2036516" cy="8788"/>
          </a:xfrm>
          <a:prstGeom prst="line">
            <a:avLst/>
          </a:prstGeom>
          <a:ln w="139700" cmpd="sng"/>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148728" y="1819788"/>
            <a:ext cx="30784" cy="4632920"/>
          </a:xfrm>
          <a:prstGeom prst="line">
            <a:avLst/>
          </a:prstGeom>
          <a:ln w="139700" cmpd="sng"/>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8728" y="1888107"/>
            <a:ext cx="3289810" cy="0"/>
          </a:xfrm>
          <a:prstGeom prst="line">
            <a:avLst/>
          </a:prstGeom>
          <a:ln w="139700" cmpd="sng">
            <a:headEnd type="triangle" w="sm" len="sm"/>
            <a:tailEnd type="none" w="lg" len="med"/>
          </a:ln>
          <a:effectLst/>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1391857" y="112536"/>
            <a:ext cx="6360287" cy="534647"/>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solidFill>
                  <a:schemeClr val="tx1"/>
                </a:solidFill>
              </a:rPr>
              <a:t>Patient-oriented Family Medicine </a:t>
            </a:r>
            <a:r>
              <a:rPr lang="en-US" sz="2000" b="1" strike="sngStrike">
                <a:solidFill>
                  <a:schemeClr val="tx1"/>
                </a:solidFill>
              </a:rPr>
              <a:t>in the near future</a:t>
            </a:r>
            <a:r>
              <a:rPr lang="en-US" sz="2000" b="1">
                <a:solidFill>
                  <a:srgbClr val="008000"/>
                </a:solidFill>
              </a:rPr>
              <a:t> today</a:t>
            </a:r>
          </a:p>
        </p:txBody>
      </p:sp>
      <p:sp>
        <p:nvSpPr>
          <p:cNvPr id="48" name="Down Arrow 47"/>
          <p:cNvSpPr/>
          <p:nvPr/>
        </p:nvSpPr>
        <p:spPr>
          <a:xfrm>
            <a:off x="4495800" y="2646574"/>
            <a:ext cx="152400" cy="2318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Down Arrow 50"/>
          <p:cNvSpPr/>
          <p:nvPr/>
        </p:nvSpPr>
        <p:spPr>
          <a:xfrm>
            <a:off x="3054107" y="4207586"/>
            <a:ext cx="152400" cy="2318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Down Arrow 51"/>
          <p:cNvSpPr/>
          <p:nvPr/>
        </p:nvSpPr>
        <p:spPr>
          <a:xfrm>
            <a:off x="6091410" y="4217610"/>
            <a:ext cx="152400" cy="2318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Down Arrow 55"/>
          <p:cNvSpPr/>
          <p:nvPr/>
        </p:nvSpPr>
        <p:spPr>
          <a:xfrm rot="2669832">
            <a:off x="5841680" y="4971452"/>
            <a:ext cx="158169" cy="31232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Down Arrow 56"/>
          <p:cNvSpPr/>
          <p:nvPr/>
        </p:nvSpPr>
        <p:spPr>
          <a:xfrm rot="18930168" flipH="1">
            <a:off x="3153967" y="4972764"/>
            <a:ext cx="165258" cy="32103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Down Arrow 57"/>
          <p:cNvSpPr/>
          <p:nvPr/>
        </p:nvSpPr>
        <p:spPr>
          <a:xfrm rot="2669832">
            <a:off x="3370800" y="5819482"/>
            <a:ext cx="158169" cy="31232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Down Arrow 58"/>
          <p:cNvSpPr/>
          <p:nvPr/>
        </p:nvSpPr>
        <p:spPr>
          <a:xfrm rot="18930168" flipH="1">
            <a:off x="5646616" y="5810335"/>
            <a:ext cx="165258" cy="32103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ounded Rectangle 59"/>
          <p:cNvSpPr/>
          <p:nvPr/>
        </p:nvSpPr>
        <p:spPr>
          <a:xfrm>
            <a:off x="2383321" y="6202083"/>
            <a:ext cx="1493973" cy="329565"/>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Yes</a:t>
            </a:r>
          </a:p>
        </p:txBody>
      </p:sp>
      <p:sp>
        <p:nvSpPr>
          <p:cNvPr id="61" name="Rounded Rectangle 60"/>
          <p:cNvSpPr/>
          <p:nvPr/>
        </p:nvSpPr>
        <p:spPr>
          <a:xfrm>
            <a:off x="5474249" y="6202083"/>
            <a:ext cx="1386723" cy="329565"/>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No</a:t>
            </a:r>
          </a:p>
        </p:txBody>
      </p:sp>
    </p:spTree>
    <p:extLst>
      <p:ext uri="{BB962C8B-B14F-4D97-AF65-F5344CB8AC3E}">
        <p14:creationId xmlns:p14="http://schemas.microsoft.com/office/powerpoint/2010/main" val="180313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a:bodyPr>
          <a:lstStyle/>
          <a:p>
            <a:r>
              <a:rPr lang="en-US" dirty="0">
                <a:solidFill>
                  <a:srgbClr val="FFFFFF"/>
                </a:solidFill>
              </a:rPr>
              <a:t>Consent</a:t>
            </a:r>
            <a:endParaRPr lang="en-US" sz="2700" dirty="0">
              <a:solidFill>
                <a:srgbClr val="FFFFFF"/>
              </a:solidFill>
            </a:endParaRPr>
          </a:p>
        </p:txBody>
      </p:sp>
      <p:sp>
        <p:nvSpPr>
          <p:cNvPr id="6" name="Content Placeholder 2"/>
          <p:cNvSpPr>
            <a:spLocks noGrp="1"/>
          </p:cNvSpPr>
          <p:nvPr>
            <p:ph idx="1"/>
          </p:nvPr>
        </p:nvSpPr>
        <p:spPr>
          <a:xfrm>
            <a:off x="457200" y="1606196"/>
            <a:ext cx="8229600" cy="4525963"/>
          </a:xfrm>
        </p:spPr>
        <p:txBody>
          <a:bodyPr>
            <a:normAutofit/>
          </a:bodyPr>
          <a:lstStyle/>
          <a:p>
            <a:pPr>
              <a:buClr>
                <a:srgbClr val="990A05"/>
              </a:buClr>
              <a:buFont typeface="Wingdings" charset="2"/>
              <a:buChar char="Ø"/>
            </a:pPr>
            <a:r>
              <a:rPr lang="en-US" dirty="0">
                <a:solidFill>
                  <a:srgbClr val="FFFFFF"/>
                </a:solidFill>
              </a:rPr>
              <a:t>3 groups that you care about:</a:t>
            </a:r>
          </a:p>
          <a:p>
            <a:pPr lvl="1">
              <a:buClr>
                <a:srgbClr val="990A05"/>
              </a:buClr>
              <a:buFont typeface="Wingdings" charset="2"/>
              <a:buChar char="Ø"/>
            </a:pPr>
            <a:r>
              <a:rPr lang="en-US" dirty="0">
                <a:solidFill>
                  <a:srgbClr val="FFFFFF"/>
                </a:solidFill>
              </a:rPr>
              <a:t> CPSBC</a:t>
            </a:r>
          </a:p>
          <a:p>
            <a:pPr lvl="1">
              <a:buClr>
                <a:srgbClr val="990A05"/>
              </a:buClr>
              <a:buFont typeface="Wingdings" charset="2"/>
              <a:buChar char="Ø"/>
            </a:pPr>
            <a:r>
              <a:rPr lang="en-US" dirty="0">
                <a:solidFill>
                  <a:srgbClr val="FFFFFF"/>
                </a:solidFill>
              </a:rPr>
              <a:t> CMPA</a:t>
            </a:r>
          </a:p>
          <a:p>
            <a:pPr lvl="1">
              <a:buClr>
                <a:srgbClr val="990A05"/>
              </a:buClr>
              <a:buFont typeface="Wingdings" charset="2"/>
              <a:buChar char="Ø"/>
            </a:pPr>
            <a:r>
              <a:rPr lang="en-US" dirty="0">
                <a:solidFill>
                  <a:srgbClr val="FFFFFF"/>
                </a:solidFill>
              </a:rPr>
              <a:t> OIPC</a:t>
            </a:r>
          </a:p>
          <a:p>
            <a:pPr lvl="1">
              <a:buClr>
                <a:srgbClr val="990A05"/>
              </a:buClr>
              <a:buFont typeface="Wingdings" charset="2"/>
              <a:buChar char="Ø"/>
            </a:pPr>
            <a:endParaRPr lang="en-US" dirty="0">
              <a:solidFill>
                <a:srgbClr val="FFFFFF"/>
              </a:solidFill>
            </a:endParaRPr>
          </a:p>
          <a:p>
            <a:pPr marL="457200" lvl="1" indent="0">
              <a:buClr>
                <a:srgbClr val="990A05"/>
              </a:buClr>
              <a:buNone/>
            </a:pPr>
            <a:endParaRPr lang="en-US" dirty="0">
              <a:solidFill>
                <a:srgbClr val="FFFFFF"/>
              </a:solidFill>
            </a:endParaRPr>
          </a:p>
          <a:p>
            <a:pPr lvl="4">
              <a:buClr>
                <a:srgbClr val="990A05"/>
              </a:buClr>
            </a:pPr>
            <a:endParaRPr lang="en-US" dirty="0">
              <a:solidFill>
                <a:srgbClr val="FFFFFF"/>
              </a:solidFill>
            </a:endParaRPr>
          </a:p>
        </p:txBody>
      </p:sp>
    </p:spTree>
    <p:extLst>
      <p:ext uri="{BB962C8B-B14F-4D97-AF65-F5344CB8AC3E}">
        <p14:creationId xmlns:p14="http://schemas.microsoft.com/office/powerpoint/2010/main" val="12768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504407"/>
            <a:ext cx="8229600" cy="5128058"/>
          </a:xfrm>
        </p:spPr>
        <p:txBody>
          <a:bodyPr>
            <a:normAutofit lnSpcReduction="10000"/>
          </a:bodyPr>
          <a:lstStyle/>
          <a:p>
            <a:pPr marL="0" indent="0" algn="just">
              <a:buNone/>
            </a:pPr>
            <a:endParaRPr lang="en-US">
              <a:solidFill>
                <a:srgbClr val="FFFFFF"/>
              </a:solidFill>
            </a:endParaRPr>
          </a:p>
          <a:p>
            <a:pPr algn="just"/>
            <a:r>
              <a:rPr lang="en-US">
                <a:solidFill>
                  <a:srgbClr val="FFFFFF"/>
                </a:solidFill>
              </a:rPr>
              <a:t>For video consults, have some form of ‘consent’ noted in the chart.</a:t>
            </a:r>
          </a:p>
          <a:p>
            <a:pPr algn="just"/>
            <a:endParaRPr lang="en-US">
              <a:solidFill>
                <a:srgbClr val="FFFFFF"/>
              </a:solidFill>
            </a:endParaRPr>
          </a:p>
          <a:p>
            <a:pPr algn="just"/>
            <a:r>
              <a:rPr lang="en-US">
                <a:solidFill>
                  <a:srgbClr val="FFFFFF"/>
                </a:solidFill>
              </a:rPr>
              <a:t>To email clinical information to a patient, you need more express, informed consent.</a:t>
            </a:r>
          </a:p>
          <a:p>
            <a:pPr algn="just"/>
            <a:endParaRPr lang="en-US" sz="2900">
              <a:solidFill>
                <a:srgbClr val="FFFFFF"/>
              </a:solidFill>
            </a:endParaRPr>
          </a:p>
          <a:p>
            <a:pPr algn="just"/>
            <a:r>
              <a:rPr lang="en-US" sz="2900">
                <a:solidFill>
                  <a:srgbClr val="FFFFFF"/>
                </a:solidFill>
              </a:rPr>
              <a:t>Suggestion: use email for non-clinical information (practice announcements, MOA communications), and video/phone for clinical information.</a:t>
            </a:r>
          </a:p>
        </p:txBody>
      </p:sp>
      <p:sp>
        <p:nvSpPr>
          <p:cNvPr id="7" name="Title 1"/>
          <p:cNvSpPr>
            <a:spLocks noGrp="1"/>
          </p:cNvSpPr>
          <p:nvPr>
            <p:ph type="title"/>
          </p:nvPr>
        </p:nvSpPr>
        <p:spPr>
          <a:xfrm>
            <a:off x="457200" y="98588"/>
            <a:ext cx="8229600" cy="1143000"/>
          </a:xfrm>
        </p:spPr>
        <p:txBody>
          <a:bodyPr>
            <a:normAutofit/>
          </a:bodyPr>
          <a:lstStyle/>
          <a:p>
            <a:r>
              <a:rPr lang="en-US" dirty="0">
                <a:solidFill>
                  <a:srgbClr val="FFFFFF"/>
                </a:solidFill>
              </a:rPr>
              <a:t>Consent: CPSBC</a:t>
            </a:r>
            <a:endParaRPr lang="en-US" sz="1800" dirty="0">
              <a:solidFill>
                <a:srgbClr val="FFFFFF"/>
              </a:solidFill>
            </a:endParaRPr>
          </a:p>
        </p:txBody>
      </p:sp>
      <p:sp>
        <p:nvSpPr>
          <p:cNvPr id="2" name="Rectangle 1"/>
          <p:cNvSpPr/>
          <p:nvPr/>
        </p:nvSpPr>
        <p:spPr>
          <a:xfrm>
            <a:off x="1221170" y="1075834"/>
            <a:ext cx="7913199" cy="369332"/>
          </a:xfrm>
          <a:prstGeom prst="rect">
            <a:avLst/>
          </a:prstGeom>
        </p:spPr>
        <p:txBody>
          <a:bodyPr wrap="square">
            <a:spAutoFit/>
          </a:bodyPr>
          <a:lstStyle/>
          <a:p>
            <a:r>
              <a:rPr lang="en-US" dirty="0">
                <a:solidFill>
                  <a:srgbClr val="FFFFFF"/>
                </a:solidFill>
              </a:rPr>
              <a:t>https://www.cpsbc.ca/files/pdf/PSG-Emailing-Patient-Information.pdf</a:t>
            </a:r>
            <a:endParaRPr lang="en-US"/>
          </a:p>
        </p:txBody>
      </p:sp>
    </p:spTree>
    <p:extLst>
      <p:ext uri="{BB962C8B-B14F-4D97-AF65-F5344CB8AC3E}">
        <p14:creationId xmlns:p14="http://schemas.microsoft.com/office/powerpoint/2010/main" val="120288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10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dissolve">
                                      <p:cBhvr>
                                        <p:cTn id="2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08 at 6.54.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04" y="1197840"/>
            <a:ext cx="8959396" cy="4673345"/>
          </a:xfrm>
          <a:prstGeom prst="rect">
            <a:avLst/>
          </a:prstGeom>
          <a:ln w="25400">
            <a:solidFill>
              <a:schemeClr val="accent6"/>
            </a:solidFill>
          </a:ln>
        </p:spPr>
      </p:pic>
      <p:sp>
        <p:nvSpPr>
          <p:cNvPr id="6" name="Left Arrow 5"/>
          <p:cNvSpPr/>
          <p:nvPr/>
        </p:nvSpPr>
        <p:spPr>
          <a:xfrm>
            <a:off x="5482233" y="3282059"/>
            <a:ext cx="891555" cy="313708"/>
          </a:xfrm>
          <a:prstGeom prst="leftArrow">
            <a:avLst/>
          </a:prstGeom>
          <a:solidFill>
            <a:srgbClr val="FF0000"/>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90519" y="6179246"/>
            <a:ext cx="7747567" cy="369332"/>
          </a:xfrm>
          <a:prstGeom prst="rect">
            <a:avLst/>
          </a:prstGeom>
          <a:ln>
            <a:solidFill>
              <a:schemeClr val="accent6"/>
            </a:solidFill>
          </a:ln>
        </p:spPr>
        <p:txBody>
          <a:bodyPr wrap="square">
            <a:spAutoFit/>
          </a:bodyPr>
          <a:lstStyle/>
          <a:p>
            <a:r>
              <a:rPr lang="en-US">
                <a:solidFill>
                  <a:srgbClr val="FFFFFF"/>
                </a:solidFill>
              </a:rPr>
              <a:t>https://www.cmpa-acpm.ca/en/advice-publications/risk-management-toolbox</a:t>
            </a:r>
          </a:p>
        </p:txBody>
      </p:sp>
      <p:sp>
        <p:nvSpPr>
          <p:cNvPr id="8" name="Title 1"/>
          <p:cNvSpPr>
            <a:spLocks noGrp="1"/>
          </p:cNvSpPr>
          <p:nvPr>
            <p:ph type="title"/>
          </p:nvPr>
        </p:nvSpPr>
        <p:spPr>
          <a:xfrm>
            <a:off x="457200" y="274639"/>
            <a:ext cx="8229600" cy="702242"/>
          </a:xfrm>
        </p:spPr>
        <p:txBody>
          <a:bodyPr>
            <a:normAutofit/>
          </a:bodyPr>
          <a:lstStyle/>
          <a:p>
            <a:r>
              <a:rPr lang="en-US" sz="3600" dirty="0">
                <a:solidFill>
                  <a:srgbClr val="FFFFFF"/>
                </a:solidFill>
              </a:rPr>
              <a:t>Consent: CMPA (cont’)</a:t>
            </a:r>
          </a:p>
        </p:txBody>
      </p:sp>
    </p:spTree>
    <p:extLst>
      <p:ext uri="{BB962C8B-B14F-4D97-AF65-F5344CB8AC3E}">
        <p14:creationId xmlns:p14="http://schemas.microsoft.com/office/powerpoint/2010/main" val="360929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9"/>
            <a:ext cx="8229600" cy="702242"/>
          </a:xfrm>
        </p:spPr>
        <p:txBody>
          <a:bodyPr>
            <a:normAutofit/>
          </a:bodyPr>
          <a:lstStyle/>
          <a:p>
            <a:r>
              <a:rPr lang="en-US" sz="3600" dirty="0">
                <a:solidFill>
                  <a:srgbClr val="FFFFFF"/>
                </a:solidFill>
              </a:rPr>
              <a:t>Privacy and Security: OIPC</a:t>
            </a:r>
          </a:p>
        </p:txBody>
      </p:sp>
      <p:sp>
        <p:nvSpPr>
          <p:cNvPr id="5" name="Content Placeholder 2"/>
          <p:cNvSpPr>
            <a:spLocks noGrp="1"/>
          </p:cNvSpPr>
          <p:nvPr>
            <p:ph idx="1"/>
          </p:nvPr>
        </p:nvSpPr>
        <p:spPr>
          <a:xfrm>
            <a:off x="457200" y="1281492"/>
            <a:ext cx="8229600" cy="5260633"/>
          </a:xfrm>
        </p:spPr>
        <p:txBody>
          <a:bodyPr>
            <a:normAutofit fontScale="62500" lnSpcReduction="20000"/>
          </a:bodyPr>
          <a:lstStyle/>
          <a:p>
            <a:pPr>
              <a:buClr>
                <a:srgbClr val="990A05"/>
              </a:buClr>
              <a:buFont typeface="Wingdings" charset="2"/>
              <a:buChar char="Ø"/>
            </a:pPr>
            <a:r>
              <a:rPr lang="en-US" dirty="0">
                <a:solidFill>
                  <a:srgbClr val="FFFFFF"/>
                </a:solidFill>
              </a:rPr>
              <a:t>OIPC: Office of the Information and Privacy Commissioner of BC</a:t>
            </a:r>
          </a:p>
          <a:p>
            <a:pPr>
              <a:buClr>
                <a:srgbClr val="990A05"/>
              </a:buClr>
              <a:buFont typeface="Wingdings" charset="2"/>
              <a:buChar char="Ø"/>
            </a:pPr>
            <a:endParaRPr lang="en-US" dirty="0">
              <a:solidFill>
                <a:srgbClr val="FFFFFF"/>
              </a:solidFill>
            </a:endParaRPr>
          </a:p>
          <a:p>
            <a:pPr>
              <a:buClr>
                <a:srgbClr val="990A05"/>
              </a:buClr>
              <a:buFont typeface="Wingdings" charset="2"/>
              <a:buChar char="Ø"/>
            </a:pPr>
            <a:r>
              <a:rPr lang="en-US" dirty="0">
                <a:solidFill>
                  <a:srgbClr val="FFFFFF"/>
                </a:solidFill>
              </a:rPr>
              <a:t>BC Physician Toolkit (BC Doctors, and Doctors Technology Office):</a:t>
            </a:r>
          </a:p>
          <a:p>
            <a:pPr lvl="1">
              <a:buClr>
                <a:srgbClr val="990A05"/>
              </a:buClr>
              <a:buFont typeface="Wingdings" charset="2"/>
              <a:buChar char="Ø"/>
            </a:pPr>
            <a:r>
              <a:rPr lang="en-US" dirty="0">
                <a:solidFill>
                  <a:srgbClr val="FFFFFF"/>
                </a:solidFill>
                <a:hlinkClick r:id="rId2"/>
              </a:rPr>
              <a:t>https://www.doctorsofbc.ca/sites/default/files/ptv3.0_full_document.pdf</a:t>
            </a:r>
            <a:endParaRPr lang="en-US" dirty="0">
              <a:solidFill>
                <a:srgbClr val="FFFFFF"/>
              </a:solidFill>
            </a:endParaRPr>
          </a:p>
          <a:p>
            <a:pPr lvl="1">
              <a:buClr>
                <a:srgbClr val="990A05"/>
              </a:buClr>
              <a:buFont typeface="Wingdings" charset="2"/>
              <a:buChar char="Ø"/>
            </a:pPr>
            <a:r>
              <a:rPr lang="en-US" dirty="0">
                <a:solidFill>
                  <a:srgbClr val="FFFFFF"/>
                </a:solidFill>
              </a:rPr>
              <a:t>The 1-page version: </a:t>
            </a:r>
            <a:r>
              <a:rPr lang="en-US" dirty="0">
                <a:solidFill>
                  <a:srgbClr val="FFFFFF"/>
                </a:solidFill>
                <a:hlinkClick r:id="rId3"/>
              </a:rPr>
              <a:t>https://www.doctorsofbc.ca/sites/default/files/privacy_toolkit_fact_sheet.pdf</a:t>
            </a:r>
            <a:endParaRPr lang="en-US" dirty="0">
              <a:solidFill>
                <a:srgbClr val="FFFFFF"/>
              </a:solidFill>
            </a:endParaRPr>
          </a:p>
          <a:p>
            <a:pPr lvl="1">
              <a:buClr>
                <a:srgbClr val="990A05"/>
              </a:buClr>
              <a:buFont typeface="Wingdings" charset="2"/>
              <a:buChar char="Ø"/>
            </a:pPr>
            <a:r>
              <a:rPr lang="en-US" dirty="0">
                <a:solidFill>
                  <a:srgbClr val="FFFFFF"/>
                </a:solidFill>
              </a:rPr>
              <a:t>Video consult 3-page document: </a:t>
            </a:r>
            <a:r>
              <a:rPr lang="en-US" dirty="0">
                <a:solidFill>
                  <a:srgbClr val="FFFFFF"/>
                </a:solidFill>
                <a:hlinkClick r:id="rId4"/>
              </a:rPr>
              <a:t>https://www.doctorsofbc.ca/sites/default/files/dto_health_technology_guide_-_videoconferencing_privacy_and_security.pdf.pdf</a:t>
            </a:r>
            <a:endParaRPr lang="en-US" dirty="0">
              <a:solidFill>
                <a:srgbClr val="FFFFFF"/>
              </a:solidFill>
            </a:endParaRPr>
          </a:p>
          <a:p>
            <a:pPr lvl="1">
              <a:buClr>
                <a:srgbClr val="990A05"/>
              </a:buClr>
              <a:buFont typeface="Wingdings" charset="2"/>
              <a:buChar char="Ø"/>
            </a:pPr>
            <a:endParaRPr lang="en-US" dirty="0">
              <a:solidFill>
                <a:srgbClr val="FFFFFF"/>
              </a:solidFill>
            </a:endParaRPr>
          </a:p>
          <a:p>
            <a:pPr>
              <a:buClr>
                <a:srgbClr val="990A05"/>
              </a:buClr>
              <a:buFont typeface="Wingdings" charset="2"/>
              <a:buChar char="Ø"/>
            </a:pPr>
            <a:r>
              <a:rPr lang="en-US" dirty="0">
                <a:solidFill>
                  <a:srgbClr val="FFFFFF"/>
                </a:solidFill>
              </a:rPr>
              <a:t>For video consults you need implied consent</a:t>
            </a:r>
          </a:p>
          <a:p>
            <a:pPr lvl="1">
              <a:buClr>
                <a:srgbClr val="990A05"/>
              </a:buClr>
              <a:buFont typeface="Wingdings" charset="2"/>
              <a:buChar char="Ø"/>
            </a:pPr>
            <a:endParaRPr lang="en-US" dirty="0">
              <a:solidFill>
                <a:srgbClr val="FFFFFF"/>
              </a:solidFill>
            </a:endParaRPr>
          </a:p>
          <a:p>
            <a:pPr>
              <a:buClr>
                <a:srgbClr val="990A05"/>
              </a:buClr>
              <a:buFont typeface="Wingdings" charset="2"/>
              <a:buChar char="Ø"/>
            </a:pPr>
            <a:r>
              <a:rPr lang="en-US" dirty="0">
                <a:solidFill>
                  <a:srgbClr val="FFFFFF"/>
                </a:solidFill>
              </a:rPr>
              <a:t>Privacy:</a:t>
            </a:r>
          </a:p>
          <a:p>
            <a:pPr lvl="1">
              <a:buClr>
                <a:srgbClr val="990A05"/>
              </a:buClr>
              <a:buFont typeface="Wingdings" charset="2"/>
              <a:buChar char="Ø"/>
            </a:pPr>
            <a:r>
              <a:rPr lang="en-US" dirty="0">
                <a:solidFill>
                  <a:srgbClr val="FFFFFF"/>
                </a:solidFill>
              </a:rPr>
              <a:t>Community physicians bound by PIPA (Personal Information Protection Act)</a:t>
            </a:r>
          </a:p>
          <a:p>
            <a:pPr lvl="1">
              <a:buClr>
                <a:srgbClr val="990A05"/>
              </a:buClr>
              <a:buFont typeface="Wingdings" charset="2"/>
              <a:buChar char="Ø"/>
            </a:pPr>
            <a:r>
              <a:rPr lang="en-US" dirty="0">
                <a:solidFill>
                  <a:srgbClr val="FFFFFF"/>
                </a:solidFill>
              </a:rPr>
              <a:t>Health Authority/Facility physicians bound by FIPPA (Freedom of Information and Protection of Privacy Act)</a:t>
            </a:r>
          </a:p>
          <a:p>
            <a:pPr lvl="1">
              <a:buClr>
                <a:srgbClr val="990A05"/>
              </a:buClr>
              <a:buFont typeface="Wingdings" charset="2"/>
              <a:buChar char="Ø"/>
            </a:pPr>
            <a:r>
              <a:rPr lang="en-US" dirty="0">
                <a:solidFill>
                  <a:srgbClr val="FFFFFF"/>
                </a:solidFill>
              </a:rPr>
              <a:t>Main difference: FIPPA information must be kept on Canadian servers / cannot pass through other countries.</a:t>
            </a:r>
          </a:p>
        </p:txBody>
      </p:sp>
    </p:spTree>
    <p:extLst>
      <p:ext uri="{BB962C8B-B14F-4D97-AF65-F5344CB8AC3E}">
        <p14:creationId xmlns:p14="http://schemas.microsoft.com/office/powerpoint/2010/main" val="22668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10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tx1"/>
                                      </p:to>
                                    </p:animClr>
                                  </p:subTnLst>
                                </p:cTn>
                              </p:par>
                              <p:par>
                                <p:cTn id="13" presetID="9"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10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tx1"/>
                                      </p:to>
                                    </p:animClr>
                                  </p:subTnLst>
                                </p:cTn>
                              </p:par>
                              <p:par>
                                <p:cTn id="16" presetID="9"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dissolve">
                                      <p:cBhvr>
                                        <p:cTn id="18" dur="10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tx1"/>
                                      </p:to>
                                    </p:animClr>
                                  </p:subTnLst>
                                </p:cTn>
                              </p:par>
                              <p:par>
                                <p:cTn id="19" presetID="9"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dissolve">
                                      <p:cBhvr>
                                        <p:cTn id="21" dur="10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tx1"/>
                                      </p:to>
                                    </p:animClr>
                                  </p:subTnLst>
                                </p:cTn>
                              </p:par>
                              <p:par>
                                <p:cTn id="22" presetID="9" presetClass="entr" presetSubtype="0" fill="hold" grpId="0"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dissolve">
                                      <p:cBhvr>
                                        <p:cTn id="24" dur="1000"/>
                                        <p:tgtEl>
                                          <p:spTgt spid="5">
                                            <p:txEl>
                                              <p:pRg st="7" end="7"/>
                                            </p:txEl>
                                          </p:spTgt>
                                        </p:tgtEl>
                                      </p:cBhvr>
                                    </p:animEffect>
                                  </p:childTnLst>
                                  <p:subTnLst>
                                    <p:animClr clrSpc="rgb" dir="cw">
                                      <p:cBhvr override="childStyle">
                                        <p:cTn dur="1" fill="hold" display="0" masterRel="nextClick" afterEffect="1"/>
                                        <p:tgtEl>
                                          <p:spTgt spid="5">
                                            <p:txEl>
                                              <p:pRg st="7" end="7"/>
                                            </p:txEl>
                                          </p:spTgt>
                                        </p:tgtEl>
                                        <p:attrNameLst>
                                          <p:attrName>ppt_c</p:attrName>
                                        </p:attrNameLst>
                                      </p:cBhvr>
                                      <p:to>
                                        <a:schemeClr val="tx1"/>
                                      </p:to>
                                    </p:animClr>
                                  </p:sub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Effect transition="in" filter="dissolve">
                                      <p:cBhvr>
                                        <p:cTn id="29" dur="1000"/>
                                        <p:tgtEl>
                                          <p:spTgt spid="5">
                                            <p:txEl>
                                              <p:pRg st="9" end="9"/>
                                            </p:txEl>
                                          </p:spTgt>
                                        </p:tgtEl>
                                      </p:cBhvr>
                                    </p:animEffect>
                                  </p:childTnLst>
                                  <p:subTnLst>
                                    <p:animClr clrSpc="rgb" dir="cw">
                                      <p:cBhvr override="childStyle">
                                        <p:cTn dur="1" fill="hold" display="0" masterRel="nextClick" afterEffect="1"/>
                                        <p:tgtEl>
                                          <p:spTgt spid="5">
                                            <p:txEl>
                                              <p:pRg st="9" end="9"/>
                                            </p:txEl>
                                          </p:spTgt>
                                        </p:tgtEl>
                                        <p:attrNameLst>
                                          <p:attrName>ppt_c</p:attrName>
                                        </p:attrNameLst>
                                      </p:cBhvr>
                                      <p:to>
                                        <a:schemeClr val="tx1"/>
                                      </p:to>
                                    </p:animClr>
                                  </p:subTnLst>
                                </p:cTn>
                              </p:par>
                              <p:par>
                                <p:cTn id="30" presetID="9" presetClass="entr" presetSubtype="0" fill="hold" grpId="0" nodeType="with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dissolve">
                                      <p:cBhvr>
                                        <p:cTn id="32" dur="1000"/>
                                        <p:tgtEl>
                                          <p:spTgt spid="5">
                                            <p:txEl>
                                              <p:pRg st="10" end="10"/>
                                            </p:txEl>
                                          </p:spTgt>
                                        </p:tgtEl>
                                      </p:cBhvr>
                                    </p:animEffect>
                                  </p:childTnLst>
                                  <p:subTnLst>
                                    <p:animClr clrSpc="rgb" dir="cw">
                                      <p:cBhvr override="childStyle">
                                        <p:cTn dur="1" fill="hold" display="0" masterRel="nextClick" afterEffect="1"/>
                                        <p:tgtEl>
                                          <p:spTgt spid="5">
                                            <p:txEl>
                                              <p:pRg st="10" end="10"/>
                                            </p:txEl>
                                          </p:spTgt>
                                        </p:tgtEl>
                                        <p:attrNameLst>
                                          <p:attrName>ppt_c</p:attrName>
                                        </p:attrNameLst>
                                      </p:cBhvr>
                                      <p:to>
                                        <a:schemeClr val="tx1"/>
                                      </p:to>
                                    </p:animClr>
                                  </p:subTnLst>
                                </p:cTn>
                              </p:par>
                              <p:par>
                                <p:cTn id="33" presetID="9" presetClass="entr" presetSubtype="0" fill="hold" grpId="0"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animEffect transition="in" filter="dissolve">
                                      <p:cBhvr>
                                        <p:cTn id="35" dur="1000"/>
                                        <p:tgtEl>
                                          <p:spTgt spid="5">
                                            <p:txEl>
                                              <p:pRg st="11" end="11"/>
                                            </p:txEl>
                                          </p:spTgt>
                                        </p:tgtEl>
                                      </p:cBhvr>
                                    </p:animEffect>
                                  </p:childTnLst>
                                  <p:subTnLst>
                                    <p:animClr clrSpc="rgb" dir="cw">
                                      <p:cBhvr override="childStyle">
                                        <p:cTn dur="1" fill="hold" display="0" masterRel="nextClick" afterEffect="1"/>
                                        <p:tgtEl>
                                          <p:spTgt spid="5">
                                            <p:txEl>
                                              <p:pRg st="11" end="11"/>
                                            </p:txEl>
                                          </p:spTgt>
                                        </p:tgtEl>
                                        <p:attrNameLst>
                                          <p:attrName>ppt_c</p:attrName>
                                        </p:attrNameLst>
                                      </p:cBhvr>
                                      <p:to>
                                        <a:schemeClr val="tx1"/>
                                      </p:to>
                                    </p:animClr>
                                  </p:subTnLst>
                                </p:cTn>
                              </p:par>
                              <p:par>
                                <p:cTn id="36" presetID="9" presetClass="entr" presetSubtype="0" fill="hold" grpId="0" nodeType="withEffect">
                                  <p:stCondLst>
                                    <p:cond delay="0"/>
                                  </p:stCondLst>
                                  <p:childTnLst>
                                    <p:set>
                                      <p:cBhvr>
                                        <p:cTn id="37" dur="1" fill="hold">
                                          <p:stCondLst>
                                            <p:cond delay="0"/>
                                          </p:stCondLst>
                                        </p:cTn>
                                        <p:tgtEl>
                                          <p:spTgt spid="5">
                                            <p:txEl>
                                              <p:pRg st="12" end="12"/>
                                            </p:txEl>
                                          </p:spTgt>
                                        </p:tgtEl>
                                        <p:attrNameLst>
                                          <p:attrName>style.visibility</p:attrName>
                                        </p:attrNameLst>
                                      </p:cBhvr>
                                      <p:to>
                                        <p:strVal val="visible"/>
                                      </p:to>
                                    </p:set>
                                    <p:animEffect transition="in" filter="dissolve">
                                      <p:cBhvr>
                                        <p:cTn id="38" dur="1000"/>
                                        <p:tgtEl>
                                          <p:spTgt spid="5">
                                            <p:txEl>
                                              <p:pRg st="12" end="12"/>
                                            </p:txEl>
                                          </p:spTgt>
                                        </p:tgtEl>
                                      </p:cBhvr>
                                    </p:animEffect>
                                  </p:childTnLst>
                                  <p:subTnLst>
                                    <p:animClr clrSpc="rgb" dir="cw">
                                      <p:cBhvr override="childStyle">
                                        <p:cTn dur="1" fill="hold" display="0" masterRel="nextClick" afterEffect="1"/>
                                        <p:tgtEl>
                                          <p:spTgt spid="5">
                                            <p:txEl>
                                              <p:pRg st="12" end="1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rPr>
              <a:t>Consent: OIPC</a:t>
            </a:r>
          </a:p>
        </p:txBody>
      </p:sp>
      <p:sp>
        <p:nvSpPr>
          <p:cNvPr id="3" name="Content Placeholder 2"/>
          <p:cNvSpPr>
            <a:spLocks noGrp="1"/>
          </p:cNvSpPr>
          <p:nvPr>
            <p:ph idx="1"/>
          </p:nvPr>
        </p:nvSpPr>
        <p:spPr/>
        <p:txBody>
          <a:bodyPr>
            <a:normAutofit fontScale="70000" lnSpcReduction="20000"/>
          </a:bodyPr>
          <a:lstStyle/>
          <a:p>
            <a:r>
              <a:rPr lang="en-US">
                <a:solidFill>
                  <a:schemeClr val="bg1"/>
                </a:solidFill>
              </a:rPr>
              <a:t>"There are two types of consent: express and implied. Patients provide “express consent” when they agree, verbally or in writing to the collection, use or disclosure of their personal information for a particular purpose. Express consent is necessary for research purposes, education purposes, or other purposes that are not related to the patient’s care. “Implied consent” on the other hand is deemed to be given </a:t>
            </a:r>
          </a:p>
          <a:p>
            <a:r>
              <a:rPr lang="en-US">
                <a:solidFill>
                  <a:schemeClr val="bg1"/>
                </a:solidFill>
              </a:rPr>
              <a:t>Where the purpose of collection, use, or disclosure would be considered to be obvious to a reasonable person, and where the individual voluntarily provides the information. The collection, use and disclosure of personal information for direct health care purposes in BC is usually authorized by implied consent. Implied consent can also be provided by giving a patient the opportunity to “opt-out” (e.g. when informing the patient about a referral, you provide them with a reasonable time to decline). "</a:t>
            </a:r>
          </a:p>
          <a:p>
            <a:endParaRPr lang="en-US">
              <a:solidFill>
                <a:schemeClr val="bg1"/>
              </a:solidFill>
            </a:endParaRPr>
          </a:p>
        </p:txBody>
      </p:sp>
    </p:spTree>
    <p:extLst>
      <p:ext uri="{BB962C8B-B14F-4D97-AF65-F5344CB8AC3E}">
        <p14:creationId xmlns:p14="http://schemas.microsoft.com/office/powerpoint/2010/main" val="335068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rPr>
              <a:t>Consent: Bottom Line</a:t>
            </a:r>
          </a:p>
        </p:txBody>
      </p:sp>
      <p:sp>
        <p:nvSpPr>
          <p:cNvPr id="3" name="Content Placeholder 2"/>
          <p:cNvSpPr>
            <a:spLocks noGrp="1"/>
          </p:cNvSpPr>
          <p:nvPr>
            <p:ph idx="1"/>
          </p:nvPr>
        </p:nvSpPr>
        <p:spPr/>
        <p:txBody>
          <a:bodyPr>
            <a:normAutofit fontScale="92500" lnSpcReduction="10000"/>
          </a:bodyPr>
          <a:lstStyle/>
          <a:p>
            <a:r>
              <a:rPr lang="en-US">
                <a:solidFill>
                  <a:schemeClr val="bg1"/>
                </a:solidFill>
              </a:rPr>
              <a:t>If the patient calls your MOA, and is offered a video appointment, and they agree, and they provide their email for this purpose, they have clearly provided implied consent.</a:t>
            </a:r>
          </a:p>
          <a:p>
            <a:r>
              <a:rPr lang="en-US">
                <a:solidFill>
                  <a:schemeClr val="bg1"/>
                </a:solidFill>
              </a:rPr>
              <a:t>Have MOA send themselves a message in the chart, or make some note that patient ‘consented to video consults’.</a:t>
            </a:r>
          </a:p>
          <a:p>
            <a:r>
              <a:rPr lang="en-US">
                <a:solidFill>
                  <a:schemeClr val="bg1"/>
                </a:solidFill>
              </a:rPr>
              <a:t>If you currently have no emails in your chart, and you start adding them now, consider that anyone who has their email in the chart gave consent.</a:t>
            </a:r>
          </a:p>
          <a:p>
            <a:endParaRPr lang="en-US">
              <a:solidFill>
                <a:schemeClr val="bg1"/>
              </a:solidFill>
            </a:endParaRPr>
          </a:p>
        </p:txBody>
      </p:sp>
    </p:spTree>
    <p:extLst>
      <p:ext uri="{BB962C8B-B14F-4D97-AF65-F5344CB8AC3E}">
        <p14:creationId xmlns:p14="http://schemas.microsoft.com/office/powerpoint/2010/main" val="2212907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47874</TotalTime>
  <Words>1097</Words>
  <Application>Microsoft Office PowerPoint</Application>
  <PresentationFormat>On-screen Show (4:3)</PresentationFormat>
  <Paragraphs>131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Virtual Care: The ‘Do It Right The #&amp;!$ Now’ Version</vt:lpstr>
      <vt:lpstr>Overview</vt:lpstr>
      <vt:lpstr>PowerPoint Presentation</vt:lpstr>
      <vt:lpstr>Consent</vt:lpstr>
      <vt:lpstr>Consent: CPSBC</vt:lpstr>
      <vt:lpstr>Consent: CMPA (cont’)</vt:lpstr>
      <vt:lpstr>Privacy and Security: OIPC</vt:lpstr>
      <vt:lpstr>Consent: OIPC</vt:lpstr>
      <vt:lpstr>Consent: Bottom Line</vt:lpstr>
      <vt:lpstr>MOA Workflow</vt:lpstr>
      <vt:lpstr>Virtual Care: Patient Suitability</vt:lpstr>
      <vt:lpstr>Demo’s</vt:lpstr>
      <vt:lpstr>Billing ($$)</vt:lpstr>
      <vt:lpstr>Communicating with patients:  Use a Webapp</vt:lpstr>
      <vt:lpstr>Clinical Workflow</vt:lpstr>
      <vt:lpstr>You can do this!!!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the Most of Your Family Doctor Visit</dc:title>
  <dc:creator>Jonathan Hislop</dc:creator>
  <cp:lastModifiedBy>Krist</cp:lastModifiedBy>
  <cp:revision>235</cp:revision>
  <dcterms:created xsi:type="dcterms:W3CDTF">2013-01-26T05:28:10Z</dcterms:created>
  <dcterms:modified xsi:type="dcterms:W3CDTF">2020-03-17T18:02:39Z</dcterms:modified>
</cp:coreProperties>
</file>