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embeddings/oleObject1.bin" ContentType="application/vnd.openxmlformats-officedocument.oleObject"/>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3" r:id="rId2"/>
    <p:sldMasterId id="2147483667" r:id="rId3"/>
    <p:sldMasterId id="2147483671" r:id="rId4"/>
    <p:sldMasterId id="2147483675" r:id="rId5"/>
  </p:sldMasterIdLst>
  <p:notesMasterIdLst>
    <p:notesMasterId r:id="rId63"/>
  </p:notesMasterIdLst>
  <p:sldIdLst>
    <p:sldId id="257" r:id="rId6"/>
    <p:sldId id="263" r:id="rId7"/>
    <p:sldId id="271" r:id="rId8"/>
    <p:sldId id="265" r:id="rId9"/>
    <p:sldId id="268" r:id="rId10"/>
    <p:sldId id="292" r:id="rId11"/>
    <p:sldId id="291" r:id="rId12"/>
    <p:sldId id="293" r:id="rId13"/>
    <p:sldId id="316" r:id="rId14"/>
    <p:sldId id="294" r:id="rId15"/>
    <p:sldId id="295" r:id="rId16"/>
    <p:sldId id="275" r:id="rId17"/>
    <p:sldId id="276" r:id="rId18"/>
    <p:sldId id="280" r:id="rId19"/>
    <p:sldId id="296" r:id="rId20"/>
    <p:sldId id="281" r:id="rId21"/>
    <p:sldId id="283" r:id="rId22"/>
    <p:sldId id="282" r:id="rId23"/>
    <p:sldId id="284" r:id="rId24"/>
    <p:sldId id="314" r:id="rId25"/>
    <p:sldId id="297" r:id="rId26"/>
    <p:sldId id="298" r:id="rId27"/>
    <p:sldId id="288" r:id="rId28"/>
    <p:sldId id="289" r:id="rId29"/>
    <p:sldId id="299" r:id="rId30"/>
    <p:sldId id="317" r:id="rId31"/>
    <p:sldId id="302" r:id="rId32"/>
    <p:sldId id="303" r:id="rId33"/>
    <p:sldId id="315" r:id="rId34"/>
    <p:sldId id="304" r:id="rId35"/>
    <p:sldId id="300" r:id="rId36"/>
    <p:sldId id="305" r:id="rId37"/>
    <p:sldId id="306" r:id="rId38"/>
    <p:sldId id="307" r:id="rId39"/>
    <p:sldId id="308" r:id="rId40"/>
    <p:sldId id="309" r:id="rId41"/>
    <p:sldId id="310" r:id="rId42"/>
    <p:sldId id="311" r:id="rId43"/>
    <p:sldId id="312" r:id="rId44"/>
    <p:sldId id="313" r:id="rId45"/>
    <p:sldId id="301" r:id="rId46"/>
    <p:sldId id="319" r:id="rId47"/>
    <p:sldId id="321" r:id="rId48"/>
    <p:sldId id="324" r:id="rId49"/>
    <p:sldId id="320" r:id="rId50"/>
    <p:sldId id="325" r:id="rId51"/>
    <p:sldId id="322" r:id="rId52"/>
    <p:sldId id="323" r:id="rId53"/>
    <p:sldId id="326" r:id="rId54"/>
    <p:sldId id="327" r:id="rId55"/>
    <p:sldId id="330" r:id="rId56"/>
    <p:sldId id="329" r:id="rId57"/>
    <p:sldId id="331" r:id="rId58"/>
    <p:sldId id="332" r:id="rId59"/>
    <p:sldId id="328" r:id="rId60"/>
    <p:sldId id="333" r:id="rId61"/>
    <p:sldId id="334" r:id="rId62"/>
  </p:sldIdLst>
  <p:sldSz cx="9144000" cy="6858000" type="screen4x3"/>
  <p:notesSz cx="6858000" cy="9144000"/>
  <p:defaultTextStyle>
    <a:defPPr>
      <a:defRPr lang="en-US"/>
    </a:defPPr>
    <a:lvl1pPr marL="0" algn="l" defTabSz="457151" rtl="0" eaLnBrk="1" latinLnBrk="0" hangingPunct="1">
      <a:defRPr sz="1800" kern="1200">
        <a:solidFill>
          <a:schemeClr val="tx1"/>
        </a:solidFill>
        <a:latin typeface="+mn-lt"/>
        <a:ea typeface="+mn-ea"/>
        <a:cs typeface="+mn-cs"/>
      </a:defRPr>
    </a:lvl1pPr>
    <a:lvl2pPr marL="457151" algn="l" defTabSz="457151" rtl="0" eaLnBrk="1" latinLnBrk="0" hangingPunct="1">
      <a:defRPr sz="1800" kern="1200">
        <a:solidFill>
          <a:schemeClr val="tx1"/>
        </a:solidFill>
        <a:latin typeface="+mn-lt"/>
        <a:ea typeface="+mn-ea"/>
        <a:cs typeface="+mn-cs"/>
      </a:defRPr>
    </a:lvl2pPr>
    <a:lvl3pPr marL="914301" algn="l" defTabSz="457151" rtl="0" eaLnBrk="1" latinLnBrk="0" hangingPunct="1">
      <a:defRPr sz="1800" kern="1200">
        <a:solidFill>
          <a:schemeClr val="tx1"/>
        </a:solidFill>
        <a:latin typeface="+mn-lt"/>
        <a:ea typeface="+mn-ea"/>
        <a:cs typeface="+mn-cs"/>
      </a:defRPr>
    </a:lvl3pPr>
    <a:lvl4pPr marL="1371452" algn="l" defTabSz="457151" rtl="0" eaLnBrk="1" latinLnBrk="0" hangingPunct="1">
      <a:defRPr sz="1800" kern="1200">
        <a:solidFill>
          <a:schemeClr val="tx1"/>
        </a:solidFill>
        <a:latin typeface="+mn-lt"/>
        <a:ea typeface="+mn-ea"/>
        <a:cs typeface="+mn-cs"/>
      </a:defRPr>
    </a:lvl4pPr>
    <a:lvl5pPr marL="1828602" algn="l" defTabSz="457151" rtl="0" eaLnBrk="1" latinLnBrk="0" hangingPunct="1">
      <a:defRPr sz="1800" kern="1200">
        <a:solidFill>
          <a:schemeClr val="tx1"/>
        </a:solidFill>
        <a:latin typeface="+mn-lt"/>
        <a:ea typeface="+mn-ea"/>
        <a:cs typeface="+mn-cs"/>
      </a:defRPr>
    </a:lvl5pPr>
    <a:lvl6pPr marL="2285753" algn="l" defTabSz="457151" rtl="0" eaLnBrk="1" latinLnBrk="0" hangingPunct="1">
      <a:defRPr sz="1800" kern="1200">
        <a:solidFill>
          <a:schemeClr val="tx1"/>
        </a:solidFill>
        <a:latin typeface="+mn-lt"/>
        <a:ea typeface="+mn-ea"/>
        <a:cs typeface="+mn-cs"/>
      </a:defRPr>
    </a:lvl6pPr>
    <a:lvl7pPr marL="2742903" algn="l" defTabSz="457151" rtl="0" eaLnBrk="1" latinLnBrk="0" hangingPunct="1">
      <a:defRPr sz="1800" kern="1200">
        <a:solidFill>
          <a:schemeClr val="tx1"/>
        </a:solidFill>
        <a:latin typeface="+mn-lt"/>
        <a:ea typeface="+mn-ea"/>
        <a:cs typeface="+mn-cs"/>
      </a:defRPr>
    </a:lvl7pPr>
    <a:lvl8pPr marL="3200048" algn="l" defTabSz="457151" rtl="0" eaLnBrk="1" latinLnBrk="0" hangingPunct="1">
      <a:defRPr sz="1800" kern="1200">
        <a:solidFill>
          <a:schemeClr val="tx1"/>
        </a:solidFill>
        <a:latin typeface="+mn-lt"/>
        <a:ea typeface="+mn-ea"/>
        <a:cs typeface="+mn-cs"/>
      </a:defRPr>
    </a:lvl8pPr>
    <a:lvl9pPr marL="3657200" algn="l" defTabSz="45715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195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6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63" Type="http://schemas.openxmlformats.org/officeDocument/2006/relationships/notesMaster" Target="notesMasters/notesMaster1.xml"/><Relationship Id="rId64" Type="http://schemas.openxmlformats.org/officeDocument/2006/relationships/printerSettings" Target="printerSettings/printerSettings1.bin"/><Relationship Id="rId65" Type="http://schemas.openxmlformats.org/officeDocument/2006/relationships/presProps" Target="presProps.xml"/><Relationship Id="rId66" Type="http://schemas.openxmlformats.org/officeDocument/2006/relationships/viewProps" Target="viewProps.xml"/><Relationship Id="rId67" Type="http://schemas.openxmlformats.org/officeDocument/2006/relationships/theme" Target="theme/theme1.xml"/><Relationship Id="rId68" Type="http://schemas.openxmlformats.org/officeDocument/2006/relationships/tableStyles" Target="tableStyles.xml"/><Relationship Id="rId50" Type="http://schemas.openxmlformats.org/officeDocument/2006/relationships/slide" Target="slides/slide45.xml"/><Relationship Id="rId51" Type="http://schemas.openxmlformats.org/officeDocument/2006/relationships/slide" Target="slides/slide46.xml"/><Relationship Id="rId52" Type="http://schemas.openxmlformats.org/officeDocument/2006/relationships/slide" Target="slides/slide47.xml"/><Relationship Id="rId53" Type="http://schemas.openxmlformats.org/officeDocument/2006/relationships/slide" Target="slides/slide48.xml"/><Relationship Id="rId54" Type="http://schemas.openxmlformats.org/officeDocument/2006/relationships/slide" Target="slides/slide49.xml"/><Relationship Id="rId55" Type="http://schemas.openxmlformats.org/officeDocument/2006/relationships/slide" Target="slides/slide50.xml"/><Relationship Id="rId56" Type="http://schemas.openxmlformats.org/officeDocument/2006/relationships/slide" Target="slides/slide51.xml"/><Relationship Id="rId57" Type="http://schemas.openxmlformats.org/officeDocument/2006/relationships/slide" Target="slides/slide52.xml"/><Relationship Id="rId58" Type="http://schemas.openxmlformats.org/officeDocument/2006/relationships/slide" Target="slides/slide53.xml"/><Relationship Id="rId59" Type="http://schemas.openxmlformats.org/officeDocument/2006/relationships/slide" Target="slides/slide5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60" Type="http://schemas.openxmlformats.org/officeDocument/2006/relationships/slide" Target="slides/slide55.xml"/><Relationship Id="rId61" Type="http://schemas.openxmlformats.org/officeDocument/2006/relationships/slide" Target="slides/slide56.xml"/><Relationship Id="rId62" Type="http://schemas.openxmlformats.org/officeDocument/2006/relationships/slide" Target="slides/slide57.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6EFFD0-76E6-0A44-BE88-EE20E04A3A15}" type="datetimeFigureOut">
              <a:rPr lang="en-US" smtClean="0"/>
              <a:t>15-02-12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82BFD0-3383-7043-B38B-D1B237B096A6}" type="slidenum">
              <a:rPr lang="en-US" smtClean="0"/>
              <a:t>‹#›</a:t>
            </a:fld>
            <a:endParaRPr lang="en-US"/>
          </a:p>
        </p:txBody>
      </p:sp>
    </p:spTree>
    <p:extLst>
      <p:ext uri="{BB962C8B-B14F-4D97-AF65-F5344CB8AC3E}">
        <p14:creationId xmlns:p14="http://schemas.microsoft.com/office/powerpoint/2010/main" val="4108416860"/>
      </p:ext>
    </p:extLst>
  </p:cSld>
  <p:clrMap bg1="lt1" tx1="dk1" bg2="lt2" tx2="dk2" accent1="accent1" accent2="accent2" accent3="accent3" accent4="accent4" accent5="accent5" accent6="accent6" hlink="hlink" folHlink="folHlink"/>
  <p:notesStyle>
    <a:lvl1pPr marL="0" algn="l" defTabSz="457151" rtl="0" eaLnBrk="1" latinLnBrk="0" hangingPunct="1">
      <a:defRPr sz="1200" kern="1200">
        <a:solidFill>
          <a:schemeClr val="tx1"/>
        </a:solidFill>
        <a:latin typeface="+mn-lt"/>
        <a:ea typeface="+mn-ea"/>
        <a:cs typeface="+mn-cs"/>
      </a:defRPr>
    </a:lvl1pPr>
    <a:lvl2pPr marL="457151" algn="l" defTabSz="457151" rtl="0" eaLnBrk="1" latinLnBrk="0" hangingPunct="1">
      <a:defRPr sz="1200" kern="1200">
        <a:solidFill>
          <a:schemeClr val="tx1"/>
        </a:solidFill>
        <a:latin typeface="+mn-lt"/>
        <a:ea typeface="+mn-ea"/>
        <a:cs typeface="+mn-cs"/>
      </a:defRPr>
    </a:lvl2pPr>
    <a:lvl3pPr marL="914301" algn="l" defTabSz="457151" rtl="0" eaLnBrk="1" latinLnBrk="0" hangingPunct="1">
      <a:defRPr sz="1200" kern="1200">
        <a:solidFill>
          <a:schemeClr val="tx1"/>
        </a:solidFill>
        <a:latin typeface="+mn-lt"/>
        <a:ea typeface="+mn-ea"/>
        <a:cs typeface="+mn-cs"/>
      </a:defRPr>
    </a:lvl3pPr>
    <a:lvl4pPr marL="1371452" algn="l" defTabSz="457151" rtl="0" eaLnBrk="1" latinLnBrk="0" hangingPunct="1">
      <a:defRPr sz="1200" kern="1200">
        <a:solidFill>
          <a:schemeClr val="tx1"/>
        </a:solidFill>
        <a:latin typeface="+mn-lt"/>
        <a:ea typeface="+mn-ea"/>
        <a:cs typeface="+mn-cs"/>
      </a:defRPr>
    </a:lvl4pPr>
    <a:lvl5pPr marL="1828602" algn="l" defTabSz="457151" rtl="0" eaLnBrk="1" latinLnBrk="0" hangingPunct="1">
      <a:defRPr sz="1200" kern="1200">
        <a:solidFill>
          <a:schemeClr val="tx1"/>
        </a:solidFill>
        <a:latin typeface="+mn-lt"/>
        <a:ea typeface="+mn-ea"/>
        <a:cs typeface="+mn-cs"/>
      </a:defRPr>
    </a:lvl5pPr>
    <a:lvl6pPr marL="2285753" algn="l" defTabSz="457151" rtl="0" eaLnBrk="1" latinLnBrk="0" hangingPunct="1">
      <a:defRPr sz="1200" kern="1200">
        <a:solidFill>
          <a:schemeClr val="tx1"/>
        </a:solidFill>
        <a:latin typeface="+mn-lt"/>
        <a:ea typeface="+mn-ea"/>
        <a:cs typeface="+mn-cs"/>
      </a:defRPr>
    </a:lvl6pPr>
    <a:lvl7pPr marL="2742903" algn="l" defTabSz="457151" rtl="0" eaLnBrk="1" latinLnBrk="0" hangingPunct="1">
      <a:defRPr sz="1200" kern="1200">
        <a:solidFill>
          <a:schemeClr val="tx1"/>
        </a:solidFill>
        <a:latin typeface="+mn-lt"/>
        <a:ea typeface="+mn-ea"/>
        <a:cs typeface="+mn-cs"/>
      </a:defRPr>
    </a:lvl7pPr>
    <a:lvl8pPr marL="3200048" algn="l" defTabSz="457151" rtl="0" eaLnBrk="1" latinLnBrk="0" hangingPunct="1">
      <a:defRPr sz="1200" kern="1200">
        <a:solidFill>
          <a:schemeClr val="tx1"/>
        </a:solidFill>
        <a:latin typeface="+mn-lt"/>
        <a:ea typeface="+mn-ea"/>
        <a:cs typeface="+mn-cs"/>
      </a:defRPr>
    </a:lvl8pPr>
    <a:lvl9pPr marL="3657200" algn="l" defTabSz="45715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1F98124-420E-45F3-9B1A-7217218C7B35}" type="slidenum">
              <a:rPr lang="en-US" smtClean="0"/>
              <a:pPr/>
              <a:t>1</a:t>
            </a:fld>
            <a:endParaRPr lang="en-US"/>
          </a:p>
        </p:txBody>
      </p:sp>
    </p:spTree>
    <p:extLst>
      <p:ext uri="{BB962C8B-B14F-4D97-AF65-F5344CB8AC3E}">
        <p14:creationId xmlns:p14="http://schemas.microsoft.com/office/powerpoint/2010/main" val="3005529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1F98124-420E-45F3-9B1A-7217218C7B35}" type="slidenum">
              <a:rPr lang="en-US" smtClean="0"/>
              <a:pPr/>
              <a:t>4</a:t>
            </a:fld>
            <a:endParaRPr lang="en-US"/>
          </a:p>
        </p:txBody>
      </p:sp>
    </p:spTree>
    <p:extLst>
      <p:ext uri="{BB962C8B-B14F-4D97-AF65-F5344CB8AC3E}">
        <p14:creationId xmlns:p14="http://schemas.microsoft.com/office/powerpoint/2010/main" val="639559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1F98124-420E-45F3-9B1A-7217218C7B35}" type="slidenum">
              <a:rPr lang="en-US" smtClean="0"/>
              <a:pPr/>
              <a:t>6</a:t>
            </a:fld>
            <a:endParaRPr lang="en-US"/>
          </a:p>
        </p:txBody>
      </p:sp>
    </p:spTree>
    <p:extLst>
      <p:ext uri="{BB962C8B-B14F-4D97-AF65-F5344CB8AC3E}">
        <p14:creationId xmlns:p14="http://schemas.microsoft.com/office/powerpoint/2010/main" val="639559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Grp="1" noRot="1" noChangeAspect="1" noChangeArrowheads="1" noTextEdit="1"/>
          </p:cNvSpPr>
          <p:nvPr>
            <p:ph type="sldImg"/>
          </p:nvPr>
        </p:nvSpPr>
        <p:spPr/>
      </p:sp>
      <p:sp>
        <p:nvSpPr>
          <p:cNvPr id="52227"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marL="939800" lvl="1" indent="-254000" defTabSz="914400" eaLnBrk="1">
              <a:lnSpc>
                <a:spcPct val="130000"/>
              </a:lnSpc>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Involve all members of the “Circle of Care” from the get-go</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Raises awareness, facilitates buy-in, prevents moral distress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a:p>
            <a:pPr marL="939800" lvl="1" indent="-254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Respect people’s time and contributions</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buClr>
                <a:srgbClr val="DE7E45"/>
              </a:buClr>
              <a:buSzPct val="97000"/>
              <a:buFont typeface="Helvetica" charset="0"/>
              <a:buChar char="‣"/>
            </a:pPr>
            <a:r>
              <a:rPr lang="en-US" sz="2000">
                <a:solidFill>
                  <a:srgbClr val="040A0C"/>
                </a:solidFill>
                <a:latin typeface="PT Sans" charset="0"/>
                <a:ea typeface="ＭＳ Ｐゴシック" charset="0"/>
                <a:cs typeface="PT Sans" charset="0"/>
                <a:sym typeface="PT Sans" charset="0"/>
              </a:rPr>
              <a:t>Create review schedule in advance so team can be prepared with the correct information</a:t>
            </a:r>
            <a:endParaRPr lang="en-US" sz="1800">
              <a:latin typeface="Arial" charset="0"/>
              <a:ea typeface="ＭＳ Ｐゴシック" charset="0"/>
              <a:cs typeface="Arial" charset="0"/>
              <a:sym typeface="Arial" charset="0"/>
            </a:endParaRPr>
          </a:p>
          <a:p>
            <a:pPr marL="1333500" lvl="2" indent="-127000" defTabSz="914400" eaLnBrk="1">
              <a:lnSpc>
                <a:spcPct val="130000"/>
              </a:lnSpc>
              <a:spcBef>
                <a:spcPts val="100"/>
              </a:spcBef>
            </a:pPr>
            <a:endParaRPr lang="en-US" sz="2000">
              <a:solidFill>
                <a:srgbClr val="040A0C"/>
              </a:solidFill>
              <a:latin typeface="PT Sans" charset="0"/>
              <a:ea typeface="ＭＳ Ｐゴシック" charset="0"/>
              <a:cs typeface="PT Sans" charset="0"/>
              <a:sym typeface="PT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820"/>
            <a:ext cx="7772400" cy="2125980"/>
          </a:xfrm>
          <a:prstGeom prst="rect">
            <a:avLst/>
          </a:prstGeom>
        </p:spPr>
        <p:txBody>
          <a:bodyPr lIns="82292" tIns="41148" rIns="82292" bIns="41148" anchor="ctr"/>
          <a:lstStyle>
            <a:lvl1pPr>
              <a:defRPr sz="4000">
                <a:solidFill>
                  <a:srgbClr val="FFFFFF"/>
                </a:solidFill>
                <a:latin typeface="Calibri" panose="020F050202020403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4366260"/>
            <a:ext cx="6400800" cy="1051560"/>
          </a:xfrm>
          <a:prstGeom prst="rect">
            <a:avLst/>
          </a:prstGeom>
        </p:spPr>
        <p:txBody>
          <a:bodyPr lIns="82292" tIns="41148" rIns="82292" bIns="41148" anchor="ctr"/>
          <a:lstStyle>
            <a:lvl1pPr marL="0" indent="0" algn="ctr">
              <a:buNone/>
              <a:defRPr>
                <a:solidFill>
                  <a:schemeClr val="tx2"/>
                </a:solidFill>
                <a:latin typeface="Calibri" panose="020F0502020204030204" pitchFamily="34" charset="0"/>
              </a:defRPr>
            </a:lvl1pPr>
            <a:lvl2pPr marL="411436" indent="0" algn="ctr">
              <a:buNone/>
              <a:defRPr/>
            </a:lvl2pPr>
            <a:lvl3pPr marL="822866" indent="0" algn="ctr">
              <a:buNone/>
              <a:defRPr/>
            </a:lvl3pPr>
            <a:lvl4pPr marL="1234307" indent="0" algn="ctr">
              <a:buNone/>
              <a:defRPr/>
            </a:lvl4pPr>
            <a:lvl5pPr marL="1645738" indent="0" algn="ctr">
              <a:buNone/>
              <a:defRPr/>
            </a:lvl5pPr>
            <a:lvl6pPr marL="2057174" indent="0" algn="ctr">
              <a:buNone/>
              <a:defRPr/>
            </a:lvl6pPr>
            <a:lvl7pPr marL="2468608" indent="0" algn="ctr">
              <a:buNone/>
              <a:defRPr/>
            </a:lvl7pPr>
            <a:lvl8pPr marL="2880043" indent="0" algn="ctr">
              <a:buNone/>
              <a:defRPr/>
            </a:lvl8pPr>
            <a:lvl9pPr marL="3291477"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4119351393"/>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277"/>
            <a:ext cx="7772400" cy="1470183"/>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10"/>
            <a:ext cx="6400800" cy="1753077"/>
          </a:xfrm>
          <a:prstGeom prst="rect">
            <a:avLst/>
          </a:prstGeom>
        </p:spPr>
        <p:txBody>
          <a:bodyPr lIns="82292" tIns="41148" rIns="82292" bIns="41148" anchor="ctr"/>
          <a:lstStyle>
            <a:lvl1pPr marL="0" indent="0" algn="ctr">
              <a:buNone/>
              <a:defRPr sz="2700">
                <a:solidFill>
                  <a:schemeClr val="tx2"/>
                </a:solidFill>
                <a:latin typeface="Calibri" panose="020F0502020204030204" pitchFamily="34" charset="0"/>
              </a:defRPr>
            </a:lvl1pPr>
            <a:lvl2pPr marL="411440" indent="0" algn="ctr">
              <a:buNone/>
              <a:defRPr/>
            </a:lvl2pPr>
            <a:lvl3pPr marL="822875" indent="0" algn="ctr">
              <a:buNone/>
              <a:defRPr/>
            </a:lvl3pPr>
            <a:lvl4pPr marL="1234319" indent="0" algn="ctr">
              <a:buNone/>
              <a:defRPr/>
            </a:lvl4pPr>
            <a:lvl5pPr marL="1645755" indent="0" algn="ctr">
              <a:buNone/>
              <a:defRPr/>
            </a:lvl5pPr>
            <a:lvl6pPr marL="2057195" indent="0" algn="ctr">
              <a:buNone/>
              <a:defRPr/>
            </a:lvl6pPr>
            <a:lvl7pPr marL="2468633" indent="0" algn="ctr">
              <a:buNone/>
              <a:defRPr/>
            </a:lvl7pPr>
            <a:lvl8pPr marL="2880072" indent="0" algn="ctr">
              <a:buNone/>
              <a:defRPr/>
            </a:lvl8pPr>
            <a:lvl9pPr marL="3291510" indent="0" algn="ctr">
              <a:buNone/>
              <a:defRPr/>
            </a:lvl9pPr>
          </a:lstStyle>
          <a:p>
            <a:r>
              <a:rPr lang="en-US" dirty="0" smtClean="0"/>
              <a:t>Click to edit Master subtitle style</a:t>
            </a:r>
            <a:endParaRPr lang="en-US" dirty="0"/>
          </a:p>
        </p:txBody>
      </p:sp>
      <p:sp>
        <p:nvSpPr>
          <p:cNvPr id="4" name="Slide Number Placeholder 3"/>
          <p:cNvSpPr>
            <a:spLocks noGrp="1"/>
          </p:cNvSpPr>
          <p:nvPr>
            <p:ph type="sldNum" sz="quarter" idx="10"/>
          </p:nvPr>
        </p:nvSpPr>
        <p:spPr/>
        <p:txBody>
          <a:bodyPr/>
          <a:lstStyle>
            <a:lvl1pPr>
              <a:defRPr/>
            </a:lvl1pPr>
          </a:lstStyle>
          <a:p>
            <a:fld id="{5F2AF30C-C1C4-4E6C-9DC0-7FAFFEAEF50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4045600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6280"/>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1E50452-7361-4592-BC0C-5E8CDA5CCE7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06211138"/>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FA11CA5-611A-4A68-9B07-D2B37E0D588E}" type="slidenum">
              <a:rPr lang="en-US" smtClean="0">
                <a:solidFill>
                  <a:srgbClr val="000000"/>
                </a:solidFill>
              </a:rPr>
              <a:pPr/>
              <a:t>‹#›</a:t>
            </a:fld>
            <a:endParaRPr lang="en-US">
              <a:solidFill>
                <a:srgbClr val="000000"/>
              </a:solidFill>
            </a:endParaRPr>
          </a:p>
        </p:txBody>
      </p:sp>
      <p:sp>
        <p:nvSpPr>
          <p:cNvPr id="4" name="Title 1"/>
          <p:cNvSpPr>
            <a:spLocks noGrp="1"/>
          </p:cNvSpPr>
          <p:nvPr>
            <p:ph type="title"/>
          </p:nvPr>
        </p:nvSpPr>
        <p:spPr>
          <a:xfrm>
            <a:off x="457200" y="274320"/>
            <a:ext cx="8229600" cy="1143000"/>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457200" y="1600200"/>
            <a:ext cx="3840480" cy="4366260"/>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7" name="Content Placeholder 2"/>
          <p:cNvSpPr>
            <a:spLocks noGrp="1"/>
          </p:cNvSpPr>
          <p:nvPr>
            <p:ph idx="11"/>
          </p:nvPr>
        </p:nvSpPr>
        <p:spPr>
          <a:xfrm>
            <a:off x="4846320" y="1589811"/>
            <a:ext cx="3840480" cy="4376651"/>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Tree>
    <p:extLst>
      <p:ext uri="{BB962C8B-B14F-4D97-AF65-F5344CB8AC3E}">
        <p14:creationId xmlns:p14="http://schemas.microsoft.com/office/powerpoint/2010/main" val="422797270"/>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270"/>
            <a:ext cx="7772400" cy="1470183"/>
          </a:xfrm>
          <a:prstGeom prst="rect">
            <a:avLst/>
          </a:prstGeom>
        </p:spPr>
        <p:txBody>
          <a:bodyPr lIns="82293" tIns="41148" rIns="82293"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3"/>
            <a:ext cx="6400800" cy="1753077"/>
          </a:xfrm>
          <a:prstGeom prst="rect">
            <a:avLst/>
          </a:prstGeom>
        </p:spPr>
        <p:txBody>
          <a:bodyPr lIns="82293" tIns="41148" rIns="82293" bIns="41148" anchor="ctr"/>
          <a:lstStyle>
            <a:lvl1pPr marL="0" indent="0" algn="ctr">
              <a:buNone/>
              <a:defRPr sz="2700">
                <a:solidFill>
                  <a:schemeClr val="tx2"/>
                </a:solidFill>
                <a:latin typeface="Calibri" panose="020F0502020204030204" pitchFamily="34" charset="0"/>
              </a:defRPr>
            </a:lvl1pPr>
            <a:lvl2pPr marL="411468" indent="0" algn="ctr">
              <a:buNone/>
              <a:defRPr/>
            </a:lvl2pPr>
            <a:lvl3pPr marL="822936" indent="0" algn="ctr">
              <a:buNone/>
              <a:defRPr/>
            </a:lvl3pPr>
            <a:lvl4pPr marL="1234403" indent="0" algn="ctr">
              <a:buNone/>
              <a:defRPr/>
            </a:lvl4pPr>
            <a:lvl5pPr marL="1645871" indent="0" algn="ctr">
              <a:buNone/>
              <a:defRPr/>
            </a:lvl5pPr>
            <a:lvl6pPr marL="2057339" indent="0" algn="ctr">
              <a:buNone/>
              <a:defRPr/>
            </a:lvl6pPr>
            <a:lvl7pPr marL="2468806" indent="0" algn="ctr">
              <a:buNone/>
              <a:defRPr/>
            </a:lvl7pPr>
            <a:lvl8pPr marL="2880274" indent="0" algn="ctr">
              <a:buNone/>
              <a:defRPr/>
            </a:lvl8pPr>
            <a:lvl9pPr marL="3291741" indent="0" algn="ctr">
              <a:buNone/>
              <a:defRPr/>
            </a:lvl9pPr>
          </a:lstStyle>
          <a:p>
            <a:r>
              <a:rPr lang="en-US" dirty="0" smtClean="0"/>
              <a:t>Click to edit Master subtitle style</a:t>
            </a:r>
            <a:endParaRPr lang="en-US" dirty="0"/>
          </a:p>
        </p:txBody>
      </p:sp>
      <p:sp>
        <p:nvSpPr>
          <p:cNvPr id="4" name="Slide Number Placeholder 3"/>
          <p:cNvSpPr>
            <a:spLocks noGrp="1"/>
          </p:cNvSpPr>
          <p:nvPr>
            <p:ph type="sldNum" sz="quarter" idx="10"/>
          </p:nvPr>
        </p:nvSpPr>
        <p:spPr/>
        <p:txBody>
          <a:bodyPr/>
          <a:lstStyle>
            <a:lvl1pPr>
              <a:defRPr/>
            </a:lvl1pPr>
          </a:lstStyle>
          <a:p>
            <a:fld id="{5F2AF30C-C1C4-4E6C-9DC0-7FAFFEAEF50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35066546"/>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prstGeom prst="rect">
            <a:avLst/>
          </a:prstGeom>
        </p:spPr>
        <p:txBody>
          <a:bodyPr lIns="82293" tIns="41148" rIns="82293"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6280"/>
          </a:xfrm>
          <a:prstGeom prst="rect">
            <a:avLst/>
          </a:prstGeom>
        </p:spPr>
        <p:txBody>
          <a:bodyPr lIns="82293" tIns="41148" rIns="82293"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1E50452-7361-4592-BC0C-5E8CDA5CCE7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0527839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FA11CA5-611A-4A68-9B07-D2B37E0D588E}" type="slidenum">
              <a:rPr lang="en-US" smtClean="0">
                <a:solidFill>
                  <a:srgbClr val="000000"/>
                </a:solidFill>
              </a:rPr>
              <a:pPr/>
              <a:t>‹#›</a:t>
            </a:fld>
            <a:endParaRPr lang="en-US">
              <a:solidFill>
                <a:srgbClr val="000000"/>
              </a:solidFill>
            </a:endParaRPr>
          </a:p>
        </p:txBody>
      </p:sp>
      <p:sp>
        <p:nvSpPr>
          <p:cNvPr id="4" name="Title 1"/>
          <p:cNvSpPr>
            <a:spLocks noGrp="1"/>
          </p:cNvSpPr>
          <p:nvPr>
            <p:ph type="title"/>
          </p:nvPr>
        </p:nvSpPr>
        <p:spPr>
          <a:xfrm>
            <a:off x="457200" y="274320"/>
            <a:ext cx="8229600" cy="1143000"/>
          </a:xfrm>
          <a:prstGeom prst="rect">
            <a:avLst/>
          </a:prstGeom>
        </p:spPr>
        <p:txBody>
          <a:bodyPr lIns="82293" tIns="41148" rIns="82293"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457200" y="1600200"/>
            <a:ext cx="3840480" cy="4366260"/>
          </a:xfrm>
          <a:prstGeom prst="rect">
            <a:avLst/>
          </a:prstGeom>
        </p:spPr>
        <p:txBody>
          <a:bodyPr lIns="82293" tIns="41148" rIns="82293"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7" name="Content Placeholder 2"/>
          <p:cNvSpPr>
            <a:spLocks noGrp="1"/>
          </p:cNvSpPr>
          <p:nvPr>
            <p:ph idx="11"/>
          </p:nvPr>
        </p:nvSpPr>
        <p:spPr>
          <a:xfrm>
            <a:off x="4846320" y="1589811"/>
            <a:ext cx="3840480" cy="4376651"/>
          </a:xfrm>
          <a:prstGeom prst="rect">
            <a:avLst/>
          </a:prstGeom>
        </p:spPr>
        <p:txBody>
          <a:bodyPr lIns="82293" tIns="41148" rIns="82293"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Tree>
    <p:extLst>
      <p:ext uri="{BB962C8B-B14F-4D97-AF65-F5344CB8AC3E}">
        <p14:creationId xmlns:p14="http://schemas.microsoft.com/office/powerpoint/2010/main" val="3726084438"/>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267"/>
            <a:ext cx="7772400" cy="1470183"/>
          </a:xfrm>
          <a:prstGeom prst="rect">
            <a:avLst/>
          </a:prstGeom>
        </p:spPr>
        <p:txBody>
          <a:bodyPr lIns="82296" tIns="41148" rIns="82296"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3077"/>
          </a:xfrm>
          <a:prstGeom prst="rect">
            <a:avLst/>
          </a:prstGeom>
        </p:spPr>
        <p:txBody>
          <a:bodyPr lIns="82296" tIns="41148" rIns="82296" bIns="41148" anchor="ctr"/>
          <a:lstStyle>
            <a:lvl1pPr marL="0" indent="0" algn="ctr">
              <a:buNone/>
              <a:defRPr sz="2700">
                <a:solidFill>
                  <a:schemeClr val="tx2"/>
                </a:solidFill>
                <a:latin typeface="Calibri" panose="020F0502020204030204" pitchFamily="34" charset="0"/>
              </a:defRPr>
            </a:lvl1pPr>
            <a:lvl2pPr marL="411480" indent="0" algn="ctr">
              <a:buNone/>
              <a:defRPr/>
            </a:lvl2pPr>
            <a:lvl3pPr marL="822960" indent="0" algn="ctr">
              <a:buNone/>
              <a:defRPr/>
            </a:lvl3pPr>
            <a:lvl4pPr marL="1234440" indent="0" algn="ctr">
              <a:buNone/>
              <a:defRPr/>
            </a:lvl4pPr>
            <a:lvl5pPr marL="1645920" indent="0" algn="ctr">
              <a:buNone/>
              <a:defRPr/>
            </a:lvl5pPr>
            <a:lvl6pPr marL="2057400" indent="0" algn="ctr">
              <a:buNone/>
              <a:defRPr/>
            </a:lvl6pPr>
            <a:lvl7pPr marL="2468880" indent="0" algn="ctr">
              <a:buNone/>
              <a:defRPr/>
            </a:lvl7pPr>
            <a:lvl8pPr marL="2880360" indent="0" algn="ctr">
              <a:buNone/>
              <a:defRPr/>
            </a:lvl8pPr>
            <a:lvl9pPr marL="3291840" indent="0" algn="ctr">
              <a:buNone/>
              <a:defRPr/>
            </a:lvl9pPr>
          </a:lstStyle>
          <a:p>
            <a:r>
              <a:rPr lang="en-US" dirty="0" smtClean="0"/>
              <a:t>Click to edit Master subtitle style</a:t>
            </a:r>
            <a:endParaRPr lang="en-US" dirty="0"/>
          </a:p>
        </p:txBody>
      </p:sp>
      <p:sp>
        <p:nvSpPr>
          <p:cNvPr id="4" name="Slide Number Placeholder 3"/>
          <p:cNvSpPr>
            <a:spLocks noGrp="1"/>
          </p:cNvSpPr>
          <p:nvPr>
            <p:ph type="sldNum" sz="quarter" idx="10"/>
          </p:nvPr>
        </p:nvSpPr>
        <p:spPr/>
        <p:txBody>
          <a:bodyPr/>
          <a:lstStyle>
            <a:lvl1pPr>
              <a:defRPr/>
            </a:lvl1pPr>
          </a:lstStyle>
          <a:p>
            <a:fld id="{5F2AF30C-C1C4-4E6C-9DC0-7FAFFEAEF50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248010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prstGeom prst="rect">
            <a:avLst/>
          </a:prstGeom>
        </p:spPr>
        <p:txBody>
          <a:bodyPr lIns="82296" tIns="41148" rIns="82296"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6280"/>
          </a:xfrm>
          <a:prstGeom prst="rect">
            <a:avLst/>
          </a:prstGeom>
        </p:spPr>
        <p:txBody>
          <a:bodyPr lIns="82296" tIns="41148" rIns="82296"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1E50452-7361-4592-BC0C-5E8CDA5CCE7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71158695"/>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FA11CA5-611A-4A68-9B07-D2B37E0D588E}" type="slidenum">
              <a:rPr lang="en-US" smtClean="0">
                <a:solidFill>
                  <a:srgbClr val="000000"/>
                </a:solidFill>
              </a:rPr>
              <a:pPr/>
              <a:t>‹#›</a:t>
            </a:fld>
            <a:endParaRPr lang="en-US">
              <a:solidFill>
                <a:srgbClr val="000000"/>
              </a:solidFill>
            </a:endParaRPr>
          </a:p>
        </p:txBody>
      </p:sp>
      <p:sp>
        <p:nvSpPr>
          <p:cNvPr id="4" name="Title 1"/>
          <p:cNvSpPr>
            <a:spLocks noGrp="1"/>
          </p:cNvSpPr>
          <p:nvPr>
            <p:ph type="title"/>
          </p:nvPr>
        </p:nvSpPr>
        <p:spPr>
          <a:xfrm>
            <a:off x="457200" y="274320"/>
            <a:ext cx="8229600" cy="1143000"/>
          </a:xfrm>
          <a:prstGeom prst="rect">
            <a:avLst/>
          </a:prstGeom>
        </p:spPr>
        <p:txBody>
          <a:bodyPr lIns="82296" tIns="41148" rIns="82296"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457200" y="1600200"/>
            <a:ext cx="3840480" cy="4366260"/>
          </a:xfrm>
          <a:prstGeom prst="rect">
            <a:avLst/>
          </a:prstGeom>
        </p:spPr>
        <p:txBody>
          <a:bodyPr lIns="82296" tIns="41148" rIns="82296"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7" name="Content Placeholder 2"/>
          <p:cNvSpPr>
            <a:spLocks noGrp="1"/>
          </p:cNvSpPr>
          <p:nvPr>
            <p:ph idx="11"/>
          </p:nvPr>
        </p:nvSpPr>
        <p:spPr>
          <a:xfrm>
            <a:off x="4846320" y="1589810"/>
            <a:ext cx="3840480" cy="4376651"/>
          </a:xfrm>
          <a:prstGeom prst="rect">
            <a:avLst/>
          </a:prstGeom>
        </p:spPr>
        <p:txBody>
          <a:bodyPr lIns="82296" tIns="41148" rIns="82296"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Tree>
    <p:extLst>
      <p:ext uri="{BB962C8B-B14F-4D97-AF65-F5344CB8AC3E}">
        <p14:creationId xmlns:p14="http://schemas.microsoft.com/office/powerpoint/2010/main" val="1515627710"/>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045854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278"/>
            <a:ext cx="7772400" cy="1470183"/>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11"/>
            <a:ext cx="6400800" cy="1753077"/>
          </a:xfrm>
          <a:prstGeom prst="rect">
            <a:avLst/>
          </a:prstGeom>
        </p:spPr>
        <p:txBody>
          <a:bodyPr lIns="82292" tIns="41148" rIns="82292" bIns="41148" anchor="ctr"/>
          <a:lstStyle>
            <a:lvl1pPr marL="0" indent="0" algn="ctr">
              <a:buNone/>
              <a:defRPr sz="2700">
                <a:solidFill>
                  <a:schemeClr val="tx2"/>
                </a:solidFill>
                <a:latin typeface="Calibri" panose="020F0502020204030204" pitchFamily="34" charset="0"/>
              </a:defRPr>
            </a:lvl1pPr>
            <a:lvl2pPr marL="411436" indent="0" algn="ctr">
              <a:buNone/>
              <a:defRPr/>
            </a:lvl2pPr>
            <a:lvl3pPr marL="822866" indent="0" algn="ctr">
              <a:buNone/>
              <a:defRPr/>
            </a:lvl3pPr>
            <a:lvl4pPr marL="1234307" indent="0" algn="ctr">
              <a:buNone/>
              <a:defRPr/>
            </a:lvl4pPr>
            <a:lvl5pPr marL="1645738" indent="0" algn="ctr">
              <a:buNone/>
              <a:defRPr/>
            </a:lvl5pPr>
            <a:lvl6pPr marL="2057174" indent="0" algn="ctr">
              <a:buNone/>
              <a:defRPr/>
            </a:lvl6pPr>
            <a:lvl7pPr marL="2468608" indent="0" algn="ctr">
              <a:buNone/>
              <a:defRPr/>
            </a:lvl7pPr>
            <a:lvl8pPr marL="2880043" indent="0" algn="ctr">
              <a:buNone/>
              <a:defRPr/>
            </a:lvl8pPr>
            <a:lvl9pPr marL="3291477" indent="0" algn="ctr">
              <a:buNone/>
              <a:defRPr/>
            </a:lvl9pPr>
          </a:lstStyle>
          <a:p>
            <a:r>
              <a:rPr lang="en-US" dirty="0" smtClean="0"/>
              <a:t>Click to edit Master subtitle style</a:t>
            </a:r>
            <a:endParaRPr lang="en-US" dirty="0"/>
          </a:p>
        </p:txBody>
      </p:sp>
      <p:sp>
        <p:nvSpPr>
          <p:cNvPr id="4" name="Slide Number Placeholder 3"/>
          <p:cNvSpPr>
            <a:spLocks noGrp="1"/>
          </p:cNvSpPr>
          <p:nvPr>
            <p:ph type="sldNum" sz="quarter" idx="10"/>
          </p:nvPr>
        </p:nvSpPr>
        <p:spPr/>
        <p:txBody>
          <a:bodyPr/>
          <a:lstStyle>
            <a:lvl1pPr>
              <a:defRPr/>
            </a:lvl1pPr>
          </a:lstStyle>
          <a:p>
            <a:fld id="{5F2AF30C-C1C4-4E6C-9DC0-7FAFFEAEF50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08925454"/>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6280"/>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1E50452-7361-4592-BC0C-5E8CDA5CCE7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885995"/>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FA11CA5-611A-4A68-9B07-D2B37E0D588E}" type="slidenum">
              <a:rPr lang="en-US" smtClean="0">
                <a:solidFill>
                  <a:srgbClr val="000000"/>
                </a:solidFill>
              </a:rPr>
              <a:pPr/>
              <a:t>‹#›</a:t>
            </a:fld>
            <a:endParaRPr lang="en-US">
              <a:solidFill>
                <a:srgbClr val="000000"/>
              </a:solidFill>
            </a:endParaRPr>
          </a:p>
        </p:txBody>
      </p:sp>
      <p:sp>
        <p:nvSpPr>
          <p:cNvPr id="4" name="Title 1"/>
          <p:cNvSpPr>
            <a:spLocks noGrp="1"/>
          </p:cNvSpPr>
          <p:nvPr>
            <p:ph type="title"/>
          </p:nvPr>
        </p:nvSpPr>
        <p:spPr>
          <a:xfrm>
            <a:off x="457200" y="274320"/>
            <a:ext cx="8229600" cy="1143000"/>
          </a:xfrm>
          <a:prstGeom prst="rect">
            <a:avLst/>
          </a:prstGeom>
        </p:spPr>
        <p:txBody>
          <a:bodyPr lIns="82292" tIns="41148" rIns="82292" bIns="41148" anchor="ctr"/>
          <a:lstStyle>
            <a:lvl1pPr>
              <a:defRPr>
                <a:solidFill>
                  <a:srgbClr val="E87D1E"/>
                </a:solidFill>
                <a:latin typeface="Calibri" panose="020F0502020204030204"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457200" y="1600200"/>
            <a:ext cx="3840480" cy="4366260"/>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
        <p:nvSpPr>
          <p:cNvPr id="7" name="Content Placeholder 2"/>
          <p:cNvSpPr>
            <a:spLocks noGrp="1"/>
          </p:cNvSpPr>
          <p:nvPr>
            <p:ph idx="11"/>
          </p:nvPr>
        </p:nvSpPr>
        <p:spPr>
          <a:xfrm>
            <a:off x="4846320" y="1589811"/>
            <a:ext cx="3840480" cy="4376651"/>
          </a:xfrm>
          <a:prstGeom prst="rect">
            <a:avLst/>
          </a:prstGeom>
        </p:spPr>
        <p:txBody>
          <a:bodyPr lIns="82292" tIns="41148" rIns="82292" bIns="41148"/>
          <a:lstStyle>
            <a:lvl1pPr>
              <a:buClr>
                <a:srgbClr val="E87D1E"/>
              </a:buClr>
              <a:defRPr lang="en-US" smtClean="0">
                <a:solidFill>
                  <a:schemeClr val="tx2"/>
                </a:solidFill>
                <a:latin typeface="Calibri" panose="020F0502020204030204" pitchFamily="34" charset="0"/>
              </a:defRPr>
            </a:lvl1pPr>
            <a:lvl2pPr>
              <a:buClr>
                <a:srgbClr val="E87D1E"/>
              </a:buClr>
              <a:defRPr lang="en-US" smtClean="0">
                <a:solidFill>
                  <a:schemeClr val="tx2"/>
                </a:solidFill>
                <a:latin typeface="Calibri" panose="020F0502020204030204" pitchFamily="34" charset="0"/>
              </a:defRPr>
            </a:lvl2pPr>
            <a:lvl3pPr>
              <a:buClr>
                <a:srgbClr val="E87D1E"/>
              </a:buClr>
              <a:defRPr lang="en-US" smtClean="0">
                <a:solidFill>
                  <a:schemeClr val="tx2"/>
                </a:solidFill>
                <a:latin typeface="Calibri" panose="020F0502020204030204" pitchFamily="34" charset="0"/>
              </a:defRPr>
            </a:lvl3pPr>
            <a:lvl4pPr>
              <a:buClr>
                <a:srgbClr val="E87D1E"/>
              </a:buClr>
              <a:defRPr lang="en-US" smtClean="0">
                <a:solidFill>
                  <a:schemeClr val="tx2"/>
                </a:solidFill>
                <a:latin typeface="Calibri" panose="020F0502020204030204" pitchFamily="34" charset="0"/>
              </a:defRPr>
            </a:lvl4pPr>
            <a:lvl5pPr>
              <a:buClr>
                <a:srgbClr val="E87D1E"/>
              </a:buClr>
              <a:defRPr lang="en-US">
                <a:solidFill>
                  <a:schemeClr val="tx2"/>
                </a:solidFill>
                <a:latin typeface="Calibri" panose="020F0502020204030204" pitchFamily="34" charset="0"/>
              </a:defRPr>
            </a:lvl5pPr>
          </a:lstStyle>
          <a:p>
            <a:pPr lvl="0">
              <a:buClr>
                <a:srgbClr val="E87D1E"/>
              </a:buClr>
            </a:pPr>
            <a:r>
              <a:rPr lang="en-US" dirty="0" smtClean="0"/>
              <a:t>Click to edit Master text styles</a:t>
            </a:r>
          </a:p>
          <a:p>
            <a:pPr lvl="1">
              <a:buClr>
                <a:srgbClr val="E87D1E"/>
              </a:buClr>
            </a:pPr>
            <a:r>
              <a:rPr lang="en-US" dirty="0" smtClean="0"/>
              <a:t>Second level</a:t>
            </a:r>
          </a:p>
          <a:p>
            <a:pPr lvl="2">
              <a:buClr>
                <a:srgbClr val="E87D1E"/>
              </a:buClr>
            </a:pPr>
            <a:r>
              <a:rPr lang="en-US" dirty="0" smtClean="0"/>
              <a:t>Third level</a:t>
            </a:r>
          </a:p>
          <a:p>
            <a:pPr lvl="3">
              <a:buClr>
                <a:srgbClr val="E87D1E"/>
              </a:buClr>
            </a:pPr>
            <a:r>
              <a:rPr lang="en-US" dirty="0" smtClean="0"/>
              <a:t>Fourth level</a:t>
            </a:r>
          </a:p>
          <a:p>
            <a:pPr lvl="4">
              <a:buClr>
                <a:srgbClr val="E87D1E"/>
              </a:buClr>
            </a:pPr>
            <a:r>
              <a:rPr lang="en-US" dirty="0" smtClean="0"/>
              <a:t>Fifth level</a:t>
            </a:r>
            <a:endParaRPr lang="en-US" dirty="0"/>
          </a:p>
        </p:txBody>
      </p:sp>
    </p:spTree>
    <p:extLst>
      <p:ext uri="{BB962C8B-B14F-4D97-AF65-F5344CB8AC3E}">
        <p14:creationId xmlns:p14="http://schemas.microsoft.com/office/powerpoint/2010/main" val="780217822"/>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74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4F06BF22-262E-9B4F-8CD9-C738010F60F0}" type="datetimeFigureOut">
              <a:rPr lang="en-US" smtClean="0"/>
              <a:t>15-02-12</a:t>
            </a:fld>
            <a:endParaRPr lang="en-US"/>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75137505-64C0-C541-816A-927990614475}" type="slidenum">
              <a:rPr lang="en-US" smtClean="0"/>
              <a:t>‹#›</a:t>
            </a:fld>
            <a:endParaRPr lang="en-US"/>
          </a:p>
        </p:txBody>
      </p:sp>
    </p:spTree>
    <p:extLst>
      <p:ext uri="{BB962C8B-B14F-4D97-AF65-F5344CB8AC3E}">
        <p14:creationId xmlns:p14="http://schemas.microsoft.com/office/powerpoint/2010/main" val="1319010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CA"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CA" smtClean="0"/>
              <a:t>Addressing Polypharmacy in the Elderly</a:t>
            </a:r>
            <a:endParaRPr lang="en-US" dirty="0"/>
          </a:p>
        </p:txBody>
      </p:sp>
    </p:spTree>
    <p:extLst>
      <p:ext uri="{BB962C8B-B14F-4D97-AF65-F5344CB8AC3E}">
        <p14:creationId xmlns:p14="http://schemas.microsoft.com/office/powerpoint/2010/main" val="3056964939"/>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702B0B2-42C6-D843-BBBD-ECF7A9FA3EB4}" type="slidenum">
              <a:rPr lang="en-US"/>
              <a:pPr/>
              <a:t>‹#›</a:t>
            </a:fld>
            <a:endParaRPr lang="en-US"/>
          </a:p>
        </p:txBody>
      </p:sp>
    </p:spTree>
    <p:extLst>
      <p:ext uri="{BB962C8B-B14F-4D97-AF65-F5344CB8AC3E}">
        <p14:creationId xmlns:p14="http://schemas.microsoft.com/office/powerpoint/2010/main" val="11080107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theme" Target="../theme/theme2.xml"/><Relationship Id="rId9" Type="http://schemas.openxmlformats.org/officeDocument/2006/relationships/image" Target="../media/image3.png"/><Relationship Id="rId1" Type="http://schemas.openxmlformats.org/officeDocument/2006/relationships/slideLayout" Target="../slideLayouts/slideLayout3.xml"/><Relationship Id="rId2"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4" Type="http://schemas.openxmlformats.org/officeDocument/2006/relationships/theme" Target="../theme/theme3.xml"/><Relationship Id="rId5" Type="http://schemas.openxmlformats.org/officeDocument/2006/relationships/image" Target="../media/image3.png"/><Relationship Id="rId1" Type="http://schemas.openxmlformats.org/officeDocument/2006/relationships/slideLayout" Target="../slideLayouts/slideLayout10.xml"/><Relationship Id="rId2"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theme" Target="../theme/theme4.xml"/><Relationship Id="rId5" Type="http://schemas.openxmlformats.org/officeDocument/2006/relationships/image" Target="../media/image3.png"/><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8.xml"/><Relationship Id="rId4" Type="http://schemas.openxmlformats.org/officeDocument/2006/relationships/theme" Target="../theme/theme5.xml"/><Relationship Id="rId5" Type="http://schemas.openxmlformats.org/officeDocument/2006/relationships/image" Target="../media/image3.png"/><Relationship Id="rId1" Type="http://schemas.openxmlformats.org/officeDocument/2006/relationships/slideLayout" Target="../slideLayouts/slideLayout16.xml"/><Relationship Id="rId2"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Rectangle 1"/>
          <p:cNvSpPr>
            <a:spLocks/>
          </p:cNvSpPr>
          <p:nvPr/>
        </p:nvSpPr>
        <p:spPr bwMode="auto">
          <a:xfrm>
            <a:off x="0" y="1931670"/>
            <a:ext cx="9144000" cy="3509010"/>
          </a:xfrm>
          <a:prstGeom prst="rect">
            <a:avLst/>
          </a:prstGeom>
          <a:solidFill>
            <a:srgbClr val="A2988A"/>
          </a:solidFill>
          <a:ln>
            <a:solidFill>
              <a:srgbClr val="A2988A"/>
            </a:solidFill>
          </a:ln>
          <a:extLst/>
        </p:spPr>
        <p:txBody>
          <a:bodyPr lIns="0" tIns="0" rIns="0" bIns="0"/>
          <a:lstStyle/>
          <a:p>
            <a:pPr defTabSz="914301"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pic>
        <p:nvPicPr>
          <p:cNvPr id="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08885" y="202894"/>
            <a:ext cx="4526280" cy="1295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
        <p:nvSpPr>
          <p:cNvPr id="4" name="Rectangle 4"/>
          <p:cNvSpPr>
            <a:spLocks/>
          </p:cNvSpPr>
          <p:nvPr/>
        </p:nvSpPr>
        <p:spPr bwMode="auto">
          <a:xfrm>
            <a:off x="-22860" y="4108550"/>
            <a:ext cx="9189720" cy="868680"/>
          </a:xfrm>
          <a:prstGeom prst="rect">
            <a:avLst/>
          </a:prstGeom>
          <a:noFill/>
          <a:ln>
            <a:noFill/>
          </a:ln>
          <a:effectLst>
            <a:outerShdw blurRad="63500" dist="12700" dir="2700000" algn="ctr" rotWithShape="0">
              <a:schemeClr val="bg2">
                <a:alpha val="75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lIns="0" tIns="0" rIns="0" bIns="0" anchor="ctr"/>
          <a:lstStyle/>
          <a:p>
            <a:pPr algn="ctr" defTabSz="914301" fontAlgn="base">
              <a:lnSpc>
                <a:spcPct val="110000"/>
              </a:lnSpc>
              <a:spcBef>
                <a:spcPct val="0"/>
              </a:spcBef>
              <a:spcAft>
                <a:spcPct val="0"/>
              </a:spcAft>
            </a:pPr>
            <a:endParaRPr lang="en-US" sz="2700" dirty="0">
              <a:solidFill>
                <a:srgbClr val="040A0C"/>
              </a:solidFill>
              <a:latin typeface="Arial" charset="0"/>
              <a:ea typeface="ヒラギノ明朝 ProN W3" charset="0"/>
              <a:cs typeface="Arial" charset="0"/>
              <a:sym typeface="Arial" charset="0"/>
            </a:endParaRPr>
          </a:p>
        </p:txBody>
      </p:sp>
      <p:sp>
        <p:nvSpPr>
          <p:cNvPr id="5" name="Rectangle 5"/>
          <p:cNvSpPr>
            <a:spLocks/>
          </p:cNvSpPr>
          <p:nvPr/>
        </p:nvSpPr>
        <p:spPr bwMode="auto">
          <a:xfrm>
            <a:off x="1143000" y="2321585"/>
            <a:ext cx="6537960" cy="2240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lIns="0" tIns="0" rIns="0" bIns="0" anchor="ctr"/>
          <a:lstStyle/>
          <a:p>
            <a:pPr algn="ctr" defTabSz="914301" fontAlgn="base">
              <a:lnSpc>
                <a:spcPct val="110000"/>
              </a:lnSpc>
              <a:spcBef>
                <a:spcPct val="0"/>
              </a:spcBef>
              <a:spcAft>
                <a:spcPct val="0"/>
              </a:spcAft>
            </a:pPr>
            <a:endParaRPr lang="en-US" sz="3600" dirty="0">
              <a:solidFill>
                <a:srgbClr val="FFFFFF"/>
              </a:solidFill>
              <a:latin typeface="Myriad Pro" charset="0"/>
              <a:ea typeface="Myriad Pro" charset="0"/>
              <a:cs typeface="Myriad Pro" charset="0"/>
              <a:sym typeface="Myriad Pro"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47942" y="6041301"/>
            <a:ext cx="2387837" cy="679543"/>
          </a:xfrm>
          <a:prstGeom prst="rect">
            <a:avLst/>
          </a:prstGeom>
        </p:spPr>
      </p:pic>
    </p:spTree>
    <p:extLst>
      <p:ext uri="{BB962C8B-B14F-4D97-AF65-F5344CB8AC3E}">
        <p14:creationId xmlns:p14="http://schemas.microsoft.com/office/powerpoint/2010/main" val="3367725999"/>
      </p:ext>
    </p:extLst>
  </p:cSld>
  <p:clrMap bg1="lt1" tx1="dk1" bg2="lt2" tx2="dk2" accent1="accent1" accent2="accent2" accent3="accent3" accent4="accent4" accent5="accent5" accent6="accent6" hlink="hlink" folHlink="folHlink"/>
  <p:sldLayoutIdLst>
    <p:sldLayoutId id="2147483661" r:id="rId1"/>
    <p:sldLayoutId id="2147483662" r:id="rId2"/>
  </p:sldLayoutIdLst>
  <p:transition xmlns:p14="http://schemas.microsoft.com/office/powerpoint/2010/main"/>
  <p:txStyles>
    <p:titleStyle>
      <a:lvl1pPr marL="40005" algn="ctr" rtl="0" eaLnBrk="1" fontAlgn="base" hangingPunct="1">
        <a:spcBef>
          <a:spcPct val="0"/>
        </a:spcBef>
        <a:spcAft>
          <a:spcPct val="0"/>
        </a:spcAft>
        <a:defRPr sz="4000">
          <a:solidFill>
            <a:srgbClr val="000000"/>
          </a:solidFill>
          <a:latin typeface="+mj-lt"/>
          <a:ea typeface="+mj-ea"/>
          <a:cs typeface="+mj-cs"/>
          <a:sym typeface="Tahoma" charset="0"/>
        </a:defRPr>
      </a:lvl1pPr>
      <a:lvl2pPr marL="40005"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2pPr>
      <a:lvl3pPr marL="40005"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3pPr>
      <a:lvl4pPr marL="40005"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4pPr>
      <a:lvl5pPr marL="40005"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5pPr>
      <a:lvl6pPr marL="451436"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6pPr>
      <a:lvl7pPr marL="862866"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7pPr>
      <a:lvl8pPr marL="1274306"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8pPr>
      <a:lvl9pPr marL="1685739" algn="ctr" rtl="0" eaLnBrk="1" fontAlgn="base" hangingPunct="1">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9pPr>
    </p:titleStyle>
    <p:bodyStyle>
      <a:lvl1pPr marL="344292" indent="-308577" algn="l" rtl="0" eaLnBrk="1" fontAlgn="base" hangingPunct="1">
        <a:spcBef>
          <a:spcPts val="810"/>
        </a:spcBef>
        <a:spcAft>
          <a:spcPct val="0"/>
        </a:spcAft>
        <a:buClr>
          <a:srgbClr val="FFCC66"/>
        </a:buClr>
        <a:buSzPct val="100000"/>
        <a:buFont typeface="Wingdings" charset="2"/>
        <a:buChar char="w"/>
        <a:defRPr sz="2700">
          <a:solidFill>
            <a:schemeClr val="tx1"/>
          </a:solidFill>
          <a:latin typeface="+mn-lt"/>
          <a:ea typeface="+mn-ea"/>
          <a:cs typeface="+mn-cs"/>
          <a:sym typeface="Tahoma" charset="0"/>
        </a:defRPr>
      </a:lvl1pPr>
      <a:lvl2pPr marL="704297" indent="-257147" algn="l" rtl="0" eaLnBrk="1" fontAlgn="base" hangingPunct="1">
        <a:spcBef>
          <a:spcPts val="720"/>
        </a:spcBef>
        <a:spcAft>
          <a:spcPct val="0"/>
        </a:spcAft>
        <a:buClr>
          <a:srgbClr val="FFFF66"/>
        </a:buClr>
        <a:buSzPct val="100000"/>
        <a:buFont typeface="Wingdings" charset="2"/>
        <a:buChar char="w"/>
        <a:defRPr sz="2300">
          <a:solidFill>
            <a:schemeClr val="tx1"/>
          </a:solidFill>
          <a:latin typeface="+mn-lt"/>
          <a:ea typeface="+mn-ea"/>
          <a:cs typeface="+mn-cs"/>
          <a:sym typeface="Tahoma" charset="0"/>
        </a:defRPr>
      </a:lvl2pPr>
      <a:lvl3pPr marL="1064304" indent="-205718" algn="l" rtl="0" eaLnBrk="1" fontAlgn="base" hangingPunct="1">
        <a:spcBef>
          <a:spcPts val="540"/>
        </a:spcBef>
        <a:spcAft>
          <a:spcPct val="0"/>
        </a:spcAft>
        <a:buClr>
          <a:srgbClr val="FFCC66"/>
        </a:buClr>
        <a:buSzPct val="100000"/>
        <a:buFont typeface="Wingdings" charset="2"/>
        <a:buChar char="w"/>
        <a:defRPr sz="2000">
          <a:solidFill>
            <a:schemeClr val="tx1"/>
          </a:solidFill>
          <a:latin typeface="+mn-lt"/>
          <a:ea typeface="+mn-ea"/>
          <a:cs typeface="+mn-cs"/>
          <a:sym typeface="Tahoma" charset="0"/>
        </a:defRPr>
      </a:lvl3pPr>
      <a:lvl4pPr marL="1475735" indent="-205718" algn="l" rtl="0" eaLnBrk="1" fontAlgn="base" hangingPunct="1">
        <a:spcBef>
          <a:spcPts val="450"/>
        </a:spcBef>
        <a:spcAft>
          <a:spcPct val="0"/>
        </a:spcAft>
        <a:buClr>
          <a:srgbClr val="FFFF66"/>
        </a:buClr>
        <a:buSzPct val="100000"/>
        <a:buFont typeface="Wingdings" charset="2"/>
        <a:buChar char="w"/>
        <a:defRPr>
          <a:solidFill>
            <a:schemeClr val="tx1"/>
          </a:solidFill>
          <a:latin typeface="+mn-lt"/>
          <a:ea typeface="+mn-ea"/>
          <a:cs typeface="+mn-cs"/>
          <a:sym typeface="Tahoma" charset="0"/>
        </a:defRPr>
      </a:lvl4pPr>
      <a:lvl5pPr marL="1887179" indent="-205718" algn="l" rtl="0" eaLnBrk="1" fontAlgn="base" hangingPunct="1">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5pPr>
      <a:lvl6pPr marL="2298606" indent="-205718" algn="l" rtl="0" eaLnBrk="1" fontAlgn="base" hangingPunct="1">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6pPr>
      <a:lvl7pPr marL="2710042" indent="-205718" algn="l" rtl="0" eaLnBrk="1" fontAlgn="base" hangingPunct="1">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7pPr>
      <a:lvl8pPr marL="3121475" indent="-205718" algn="l" rtl="0" eaLnBrk="1" fontAlgn="base" hangingPunct="1">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8pPr>
      <a:lvl9pPr marL="3532910" indent="-205718" algn="l" rtl="0" eaLnBrk="1" fontAlgn="base" hangingPunct="1">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9pPr>
    </p:bodyStyle>
    <p:otherStyle>
      <a:defPPr>
        <a:defRPr lang="en-US"/>
      </a:defPPr>
      <a:lvl1pPr marL="0" algn="l" defTabSz="822866" rtl="0" eaLnBrk="1" latinLnBrk="0" hangingPunct="1">
        <a:defRPr sz="1600" kern="1200">
          <a:solidFill>
            <a:schemeClr val="tx1"/>
          </a:solidFill>
          <a:latin typeface="+mn-lt"/>
          <a:ea typeface="+mn-ea"/>
          <a:cs typeface="+mn-cs"/>
        </a:defRPr>
      </a:lvl1pPr>
      <a:lvl2pPr marL="411436" algn="l" defTabSz="822866" rtl="0" eaLnBrk="1" latinLnBrk="0" hangingPunct="1">
        <a:defRPr sz="1600" kern="1200">
          <a:solidFill>
            <a:schemeClr val="tx1"/>
          </a:solidFill>
          <a:latin typeface="+mn-lt"/>
          <a:ea typeface="+mn-ea"/>
          <a:cs typeface="+mn-cs"/>
        </a:defRPr>
      </a:lvl2pPr>
      <a:lvl3pPr marL="822866" algn="l" defTabSz="822866" rtl="0" eaLnBrk="1" latinLnBrk="0" hangingPunct="1">
        <a:defRPr sz="1600" kern="1200">
          <a:solidFill>
            <a:schemeClr val="tx1"/>
          </a:solidFill>
          <a:latin typeface="+mn-lt"/>
          <a:ea typeface="+mn-ea"/>
          <a:cs typeface="+mn-cs"/>
        </a:defRPr>
      </a:lvl3pPr>
      <a:lvl4pPr marL="1234307" algn="l" defTabSz="822866" rtl="0" eaLnBrk="1" latinLnBrk="0" hangingPunct="1">
        <a:defRPr sz="1600" kern="1200">
          <a:solidFill>
            <a:schemeClr val="tx1"/>
          </a:solidFill>
          <a:latin typeface="+mn-lt"/>
          <a:ea typeface="+mn-ea"/>
          <a:cs typeface="+mn-cs"/>
        </a:defRPr>
      </a:lvl4pPr>
      <a:lvl5pPr marL="1645738" algn="l" defTabSz="822866" rtl="0" eaLnBrk="1" latinLnBrk="0" hangingPunct="1">
        <a:defRPr sz="1600" kern="1200">
          <a:solidFill>
            <a:schemeClr val="tx1"/>
          </a:solidFill>
          <a:latin typeface="+mn-lt"/>
          <a:ea typeface="+mn-ea"/>
          <a:cs typeface="+mn-cs"/>
        </a:defRPr>
      </a:lvl5pPr>
      <a:lvl6pPr marL="2057174" algn="l" defTabSz="822866" rtl="0" eaLnBrk="1" latinLnBrk="0" hangingPunct="1">
        <a:defRPr sz="1600" kern="1200">
          <a:solidFill>
            <a:schemeClr val="tx1"/>
          </a:solidFill>
          <a:latin typeface="+mn-lt"/>
          <a:ea typeface="+mn-ea"/>
          <a:cs typeface="+mn-cs"/>
        </a:defRPr>
      </a:lvl6pPr>
      <a:lvl7pPr marL="2468608" algn="l" defTabSz="822866" rtl="0" eaLnBrk="1" latinLnBrk="0" hangingPunct="1">
        <a:defRPr sz="1600" kern="1200">
          <a:solidFill>
            <a:schemeClr val="tx1"/>
          </a:solidFill>
          <a:latin typeface="+mn-lt"/>
          <a:ea typeface="+mn-ea"/>
          <a:cs typeface="+mn-cs"/>
        </a:defRPr>
      </a:lvl7pPr>
      <a:lvl8pPr marL="2880043" algn="l" defTabSz="822866" rtl="0" eaLnBrk="1" latinLnBrk="0" hangingPunct="1">
        <a:defRPr sz="1600" kern="1200">
          <a:solidFill>
            <a:schemeClr val="tx1"/>
          </a:solidFill>
          <a:latin typeface="+mn-lt"/>
          <a:ea typeface="+mn-ea"/>
          <a:cs typeface="+mn-cs"/>
        </a:defRPr>
      </a:lvl8pPr>
      <a:lvl9pPr marL="3291477" algn="l" defTabSz="822866"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49" name="Text Box 1"/>
          <p:cNvSpPr txBox="1">
            <a:spLocks noGrp="1" noChangeArrowheads="1"/>
          </p:cNvSpPr>
          <p:nvPr>
            <p:ph type="sldNum" sz="quarter" idx="4"/>
          </p:nvPr>
        </p:nvSpPr>
        <p:spPr bwMode="auto">
          <a:xfrm>
            <a:off x="388620" y="6286500"/>
            <a:ext cx="228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82292" tIns="41148" rIns="82292" bIns="41148" numCol="1" anchor="t" anchorCtr="0" compatLnSpc="1">
            <a:prstTxWarp prst="textNoShape">
              <a:avLst/>
            </a:prstTxWarp>
          </a:bodyPr>
          <a:lstStyle>
            <a:lvl1pPr algn="ctr">
              <a:defRPr sz="900" baseline="0">
                <a:solidFill>
                  <a:schemeClr val="tx2"/>
                </a:solidFill>
                <a:latin typeface="Calibri" panose="020F0502020204030204" pitchFamily="34" charset="0"/>
                <a:cs typeface="Tahoma" charset="0"/>
                <a:sym typeface="Tahoma" charset="0"/>
              </a:defRPr>
            </a:lvl1pPr>
            <a:lvl2pPr>
              <a:defRPr sz="1100">
                <a:solidFill>
                  <a:schemeClr val="tx1"/>
                </a:solidFill>
                <a:latin typeface="Times" charset="0"/>
              </a:defRPr>
            </a:lvl2pPr>
            <a:lvl3pPr>
              <a:defRPr sz="1100">
                <a:solidFill>
                  <a:schemeClr val="tx1"/>
                </a:solidFill>
                <a:latin typeface="Times" charset="0"/>
              </a:defRPr>
            </a:lvl3pPr>
            <a:lvl4pPr>
              <a:defRPr sz="1100">
                <a:solidFill>
                  <a:schemeClr val="tx1"/>
                </a:solidFill>
                <a:latin typeface="Times" charset="0"/>
              </a:defRPr>
            </a:lvl4pPr>
            <a:lvl5pPr>
              <a:defRPr sz="1100">
                <a:solidFill>
                  <a:schemeClr val="tx1"/>
                </a:solidFill>
                <a:latin typeface="Times" charset="0"/>
              </a:defRPr>
            </a:lvl5pPr>
            <a:lvl6pPr fontAlgn="base">
              <a:spcBef>
                <a:spcPct val="0"/>
              </a:spcBef>
              <a:spcAft>
                <a:spcPct val="0"/>
              </a:spcAft>
              <a:defRPr sz="1100">
                <a:solidFill>
                  <a:schemeClr val="tx1"/>
                </a:solidFill>
                <a:latin typeface="Times" charset="0"/>
              </a:defRPr>
            </a:lvl6pPr>
            <a:lvl7pPr fontAlgn="base">
              <a:spcBef>
                <a:spcPct val="0"/>
              </a:spcBef>
              <a:spcAft>
                <a:spcPct val="0"/>
              </a:spcAft>
              <a:defRPr sz="1100">
                <a:solidFill>
                  <a:schemeClr val="tx1"/>
                </a:solidFill>
                <a:latin typeface="Times" charset="0"/>
              </a:defRPr>
            </a:lvl7pPr>
            <a:lvl8pPr fontAlgn="base">
              <a:spcBef>
                <a:spcPct val="0"/>
              </a:spcBef>
              <a:spcAft>
                <a:spcPct val="0"/>
              </a:spcAft>
              <a:defRPr sz="1100">
                <a:solidFill>
                  <a:schemeClr val="tx1"/>
                </a:solidFill>
                <a:latin typeface="Times" charset="0"/>
              </a:defRPr>
            </a:lvl8pPr>
            <a:lvl9pPr fontAlgn="base">
              <a:spcBef>
                <a:spcPct val="0"/>
              </a:spcBef>
              <a:spcAft>
                <a:spcPct val="0"/>
              </a:spcAft>
              <a:defRPr sz="1100">
                <a:solidFill>
                  <a:schemeClr val="tx1"/>
                </a:solidFill>
                <a:latin typeface="Times" charset="0"/>
              </a:defRPr>
            </a:lvl9pPr>
          </a:lstStyle>
          <a:p>
            <a:pPr defTabSz="914301" fontAlgn="base">
              <a:spcBef>
                <a:spcPct val="0"/>
              </a:spcBef>
              <a:spcAft>
                <a:spcPct val="0"/>
              </a:spcAft>
            </a:pPr>
            <a:fld id="{7FA11CA5-611A-4A68-9B07-D2B37E0D588E}" type="slidenum">
              <a:rPr lang="en-US" smtClean="0">
                <a:solidFill>
                  <a:srgbClr val="000000"/>
                </a:solidFill>
                <a:ea typeface="ヒラギノ明朝 ProN W3" charset="0"/>
              </a:rPr>
              <a:pPr defTabSz="914301" fontAlgn="base">
                <a:spcBef>
                  <a:spcPct val="0"/>
                </a:spcBef>
                <a:spcAft>
                  <a:spcPct val="0"/>
                </a:spcAft>
              </a:pPr>
              <a:t>‹#›</a:t>
            </a:fld>
            <a:endParaRPr lang="en-US">
              <a:solidFill>
                <a:srgbClr val="000000"/>
              </a:solidFill>
              <a:ea typeface="ヒラギノ明朝 ProN W3" charset="0"/>
            </a:endParaRPr>
          </a:p>
        </p:txBody>
      </p:sp>
      <p:grpSp>
        <p:nvGrpSpPr>
          <p:cNvPr id="3" name="Group 4"/>
          <p:cNvGrpSpPr>
            <a:grpSpLocks/>
          </p:cNvGrpSpPr>
          <p:nvPr/>
        </p:nvGrpSpPr>
        <p:grpSpPr bwMode="auto">
          <a:xfrm>
            <a:off x="-11430" y="-22860"/>
            <a:ext cx="9155430" cy="160020"/>
            <a:chOff x="0" y="0"/>
            <a:chExt cx="6408" cy="112"/>
          </a:xfrm>
        </p:grpSpPr>
        <p:sp>
          <p:nvSpPr>
            <p:cNvPr id="4"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01"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5"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01"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pic>
        <p:nvPicPr>
          <p:cNvPr id="6" name="Picture 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725126" y="5943600"/>
            <a:ext cx="2235994"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grpSp>
        <p:nvGrpSpPr>
          <p:cNvPr id="7" name="Group 4"/>
          <p:cNvGrpSpPr>
            <a:grpSpLocks/>
          </p:cNvGrpSpPr>
          <p:nvPr/>
        </p:nvGrpSpPr>
        <p:grpSpPr bwMode="auto">
          <a:xfrm>
            <a:off x="-11430" y="6697980"/>
            <a:ext cx="9155430" cy="160020"/>
            <a:chOff x="0" y="0"/>
            <a:chExt cx="6408" cy="112"/>
          </a:xfrm>
        </p:grpSpPr>
        <p:sp>
          <p:nvSpPr>
            <p:cNvPr id="8"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01"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9"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01"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spTree>
    <p:extLst>
      <p:ext uri="{BB962C8B-B14F-4D97-AF65-F5344CB8AC3E}">
        <p14:creationId xmlns:p14="http://schemas.microsoft.com/office/powerpoint/2010/main" val="420998946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80" r:id="rId4"/>
    <p:sldLayoutId id="2147483681" r:id="rId5"/>
    <p:sldLayoutId id="2147483682" r:id="rId6"/>
    <p:sldLayoutId id="2147483683" r:id="rId7"/>
  </p:sldLayoutIdLst>
  <p:transition xmlns:p14="http://schemas.microsoft.com/office/powerpoint/2010/main"/>
  <p:hf hdr="0" ftr="0" dt="0"/>
  <p:txStyles>
    <p:titleStyle>
      <a:lvl1pPr marL="40005" algn="ctr" rtl="0" fontAlgn="base">
        <a:spcBef>
          <a:spcPct val="0"/>
        </a:spcBef>
        <a:spcAft>
          <a:spcPct val="0"/>
        </a:spcAft>
        <a:defRPr sz="4000">
          <a:solidFill>
            <a:srgbClr val="000000"/>
          </a:solidFill>
          <a:latin typeface="+mj-lt"/>
          <a:ea typeface="+mj-ea"/>
          <a:cs typeface="+mj-cs"/>
          <a:sym typeface="Tahoma" charset="0"/>
        </a:defRPr>
      </a:lvl1pPr>
      <a:lvl2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2pPr>
      <a:lvl3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3pPr>
      <a:lvl4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4pPr>
      <a:lvl5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5pPr>
      <a:lvl6pPr marL="451436"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6pPr>
      <a:lvl7pPr marL="862866"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7pPr>
      <a:lvl8pPr marL="1274306"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8pPr>
      <a:lvl9pPr marL="1685739"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9pPr>
    </p:titleStyle>
    <p:bodyStyle>
      <a:lvl1pPr marL="344292" indent="-308577" algn="l" rtl="0" fontAlgn="base">
        <a:spcBef>
          <a:spcPts val="810"/>
        </a:spcBef>
        <a:spcAft>
          <a:spcPct val="0"/>
        </a:spcAft>
        <a:buClr>
          <a:srgbClr val="FFCC66"/>
        </a:buClr>
        <a:buSzPct val="100000"/>
        <a:buFont typeface="Wingdings" charset="2"/>
        <a:buChar char="w"/>
        <a:defRPr sz="2700">
          <a:solidFill>
            <a:schemeClr val="tx1"/>
          </a:solidFill>
          <a:latin typeface="+mn-lt"/>
          <a:ea typeface="+mn-ea"/>
          <a:cs typeface="+mn-cs"/>
          <a:sym typeface="Tahoma" charset="0"/>
        </a:defRPr>
      </a:lvl1pPr>
      <a:lvl2pPr marL="704297" indent="-257147" algn="l" rtl="0" fontAlgn="base">
        <a:spcBef>
          <a:spcPts val="720"/>
        </a:spcBef>
        <a:spcAft>
          <a:spcPct val="0"/>
        </a:spcAft>
        <a:buClr>
          <a:srgbClr val="FFFF66"/>
        </a:buClr>
        <a:buSzPct val="100000"/>
        <a:buFont typeface="Wingdings" charset="2"/>
        <a:buChar char="w"/>
        <a:defRPr sz="2300">
          <a:solidFill>
            <a:schemeClr val="tx1"/>
          </a:solidFill>
          <a:latin typeface="+mn-lt"/>
          <a:ea typeface="+mn-ea"/>
          <a:cs typeface="+mn-cs"/>
          <a:sym typeface="Tahoma" charset="0"/>
        </a:defRPr>
      </a:lvl2pPr>
      <a:lvl3pPr marL="1064304" indent="-205718" algn="l" rtl="0" fontAlgn="base">
        <a:spcBef>
          <a:spcPts val="540"/>
        </a:spcBef>
        <a:spcAft>
          <a:spcPct val="0"/>
        </a:spcAft>
        <a:buClr>
          <a:srgbClr val="FFCC66"/>
        </a:buClr>
        <a:buSzPct val="100000"/>
        <a:buFont typeface="Wingdings" charset="2"/>
        <a:buChar char="w"/>
        <a:defRPr sz="2000">
          <a:solidFill>
            <a:schemeClr val="tx1"/>
          </a:solidFill>
          <a:latin typeface="+mn-lt"/>
          <a:ea typeface="+mn-ea"/>
          <a:cs typeface="+mn-cs"/>
          <a:sym typeface="Tahoma" charset="0"/>
        </a:defRPr>
      </a:lvl3pPr>
      <a:lvl4pPr marL="1475735" indent="-205718" algn="l" rtl="0" fontAlgn="base">
        <a:spcBef>
          <a:spcPts val="450"/>
        </a:spcBef>
        <a:spcAft>
          <a:spcPct val="0"/>
        </a:spcAft>
        <a:buClr>
          <a:srgbClr val="FFFF66"/>
        </a:buClr>
        <a:buSzPct val="100000"/>
        <a:buFont typeface="Wingdings" charset="2"/>
        <a:buChar char="w"/>
        <a:defRPr>
          <a:solidFill>
            <a:schemeClr val="tx1"/>
          </a:solidFill>
          <a:latin typeface="+mn-lt"/>
          <a:ea typeface="+mn-ea"/>
          <a:cs typeface="+mn-cs"/>
          <a:sym typeface="Tahoma" charset="0"/>
        </a:defRPr>
      </a:lvl4pPr>
      <a:lvl5pPr marL="1887179" indent="-205718"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5pPr>
      <a:lvl6pPr marL="2298606" indent="-205718"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6pPr>
      <a:lvl7pPr marL="2710042" indent="-205718"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7pPr>
      <a:lvl8pPr marL="3121475" indent="-205718"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8pPr>
      <a:lvl9pPr marL="3532910" indent="-205718"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9pPr>
    </p:bodyStyle>
    <p:otherStyle>
      <a:defPPr>
        <a:defRPr lang="en-US"/>
      </a:defPPr>
      <a:lvl1pPr marL="0" algn="l" defTabSz="822866" rtl="0" eaLnBrk="1" latinLnBrk="0" hangingPunct="1">
        <a:defRPr sz="1600" kern="1200">
          <a:solidFill>
            <a:schemeClr val="tx1"/>
          </a:solidFill>
          <a:latin typeface="+mn-lt"/>
          <a:ea typeface="+mn-ea"/>
          <a:cs typeface="+mn-cs"/>
        </a:defRPr>
      </a:lvl1pPr>
      <a:lvl2pPr marL="411436" algn="l" defTabSz="822866" rtl="0" eaLnBrk="1" latinLnBrk="0" hangingPunct="1">
        <a:defRPr sz="1600" kern="1200">
          <a:solidFill>
            <a:schemeClr val="tx1"/>
          </a:solidFill>
          <a:latin typeface="+mn-lt"/>
          <a:ea typeface="+mn-ea"/>
          <a:cs typeface="+mn-cs"/>
        </a:defRPr>
      </a:lvl2pPr>
      <a:lvl3pPr marL="822866" algn="l" defTabSz="822866" rtl="0" eaLnBrk="1" latinLnBrk="0" hangingPunct="1">
        <a:defRPr sz="1600" kern="1200">
          <a:solidFill>
            <a:schemeClr val="tx1"/>
          </a:solidFill>
          <a:latin typeface="+mn-lt"/>
          <a:ea typeface="+mn-ea"/>
          <a:cs typeface="+mn-cs"/>
        </a:defRPr>
      </a:lvl3pPr>
      <a:lvl4pPr marL="1234307" algn="l" defTabSz="822866" rtl="0" eaLnBrk="1" latinLnBrk="0" hangingPunct="1">
        <a:defRPr sz="1600" kern="1200">
          <a:solidFill>
            <a:schemeClr val="tx1"/>
          </a:solidFill>
          <a:latin typeface="+mn-lt"/>
          <a:ea typeface="+mn-ea"/>
          <a:cs typeface="+mn-cs"/>
        </a:defRPr>
      </a:lvl4pPr>
      <a:lvl5pPr marL="1645738" algn="l" defTabSz="822866" rtl="0" eaLnBrk="1" latinLnBrk="0" hangingPunct="1">
        <a:defRPr sz="1600" kern="1200">
          <a:solidFill>
            <a:schemeClr val="tx1"/>
          </a:solidFill>
          <a:latin typeface="+mn-lt"/>
          <a:ea typeface="+mn-ea"/>
          <a:cs typeface="+mn-cs"/>
        </a:defRPr>
      </a:lvl5pPr>
      <a:lvl6pPr marL="2057174" algn="l" defTabSz="822866" rtl="0" eaLnBrk="1" latinLnBrk="0" hangingPunct="1">
        <a:defRPr sz="1600" kern="1200">
          <a:solidFill>
            <a:schemeClr val="tx1"/>
          </a:solidFill>
          <a:latin typeface="+mn-lt"/>
          <a:ea typeface="+mn-ea"/>
          <a:cs typeface="+mn-cs"/>
        </a:defRPr>
      </a:lvl6pPr>
      <a:lvl7pPr marL="2468608" algn="l" defTabSz="822866" rtl="0" eaLnBrk="1" latinLnBrk="0" hangingPunct="1">
        <a:defRPr sz="1600" kern="1200">
          <a:solidFill>
            <a:schemeClr val="tx1"/>
          </a:solidFill>
          <a:latin typeface="+mn-lt"/>
          <a:ea typeface="+mn-ea"/>
          <a:cs typeface="+mn-cs"/>
        </a:defRPr>
      </a:lvl7pPr>
      <a:lvl8pPr marL="2880043" algn="l" defTabSz="822866" rtl="0" eaLnBrk="1" latinLnBrk="0" hangingPunct="1">
        <a:defRPr sz="1600" kern="1200">
          <a:solidFill>
            <a:schemeClr val="tx1"/>
          </a:solidFill>
          <a:latin typeface="+mn-lt"/>
          <a:ea typeface="+mn-ea"/>
          <a:cs typeface="+mn-cs"/>
        </a:defRPr>
      </a:lvl8pPr>
      <a:lvl9pPr marL="3291477" algn="l" defTabSz="822866"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49" name="Text Box 1"/>
          <p:cNvSpPr txBox="1">
            <a:spLocks noGrp="1" noChangeArrowheads="1"/>
          </p:cNvSpPr>
          <p:nvPr>
            <p:ph type="sldNum" sz="quarter" idx="4"/>
          </p:nvPr>
        </p:nvSpPr>
        <p:spPr bwMode="auto">
          <a:xfrm>
            <a:off x="388620" y="6286500"/>
            <a:ext cx="228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82292" tIns="41148" rIns="82292" bIns="41148" numCol="1" anchor="t" anchorCtr="0" compatLnSpc="1">
            <a:prstTxWarp prst="textNoShape">
              <a:avLst/>
            </a:prstTxWarp>
          </a:bodyPr>
          <a:lstStyle>
            <a:lvl1pPr algn="ctr">
              <a:defRPr sz="900" baseline="0">
                <a:solidFill>
                  <a:schemeClr val="tx2"/>
                </a:solidFill>
                <a:latin typeface="Calibri" panose="020F0502020204030204" pitchFamily="34" charset="0"/>
                <a:cs typeface="Tahoma" charset="0"/>
                <a:sym typeface="Tahoma" charset="0"/>
              </a:defRPr>
            </a:lvl1pPr>
            <a:lvl2pPr>
              <a:defRPr sz="1100">
                <a:solidFill>
                  <a:schemeClr val="tx1"/>
                </a:solidFill>
                <a:latin typeface="Times" charset="0"/>
              </a:defRPr>
            </a:lvl2pPr>
            <a:lvl3pPr>
              <a:defRPr sz="1100">
                <a:solidFill>
                  <a:schemeClr val="tx1"/>
                </a:solidFill>
                <a:latin typeface="Times" charset="0"/>
              </a:defRPr>
            </a:lvl3pPr>
            <a:lvl4pPr>
              <a:defRPr sz="1100">
                <a:solidFill>
                  <a:schemeClr val="tx1"/>
                </a:solidFill>
                <a:latin typeface="Times" charset="0"/>
              </a:defRPr>
            </a:lvl4pPr>
            <a:lvl5pPr>
              <a:defRPr sz="1100">
                <a:solidFill>
                  <a:schemeClr val="tx1"/>
                </a:solidFill>
                <a:latin typeface="Times" charset="0"/>
              </a:defRPr>
            </a:lvl5pPr>
            <a:lvl6pPr fontAlgn="base">
              <a:spcBef>
                <a:spcPct val="0"/>
              </a:spcBef>
              <a:spcAft>
                <a:spcPct val="0"/>
              </a:spcAft>
              <a:defRPr sz="1100">
                <a:solidFill>
                  <a:schemeClr val="tx1"/>
                </a:solidFill>
                <a:latin typeface="Times" charset="0"/>
              </a:defRPr>
            </a:lvl6pPr>
            <a:lvl7pPr fontAlgn="base">
              <a:spcBef>
                <a:spcPct val="0"/>
              </a:spcBef>
              <a:spcAft>
                <a:spcPct val="0"/>
              </a:spcAft>
              <a:defRPr sz="1100">
                <a:solidFill>
                  <a:schemeClr val="tx1"/>
                </a:solidFill>
                <a:latin typeface="Times" charset="0"/>
              </a:defRPr>
            </a:lvl7pPr>
            <a:lvl8pPr fontAlgn="base">
              <a:spcBef>
                <a:spcPct val="0"/>
              </a:spcBef>
              <a:spcAft>
                <a:spcPct val="0"/>
              </a:spcAft>
              <a:defRPr sz="1100">
                <a:solidFill>
                  <a:schemeClr val="tx1"/>
                </a:solidFill>
                <a:latin typeface="Times" charset="0"/>
              </a:defRPr>
            </a:lvl8pPr>
            <a:lvl9pPr fontAlgn="base">
              <a:spcBef>
                <a:spcPct val="0"/>
              </a:spcBef>
              <a:spcAft>
                <a:spcPct val="0"/>
              </a:spcAft>
              <a:defRPr sz="1100">
                <a:solidFill>
                  <a:schemeClr val="tx1"/>
                </a:solidFill>
                <a:latin typeface="Times" charset="0"/>
              </a:defRPr>
            </a:lvl9pPr>
          </a:lstStyle>
          <a:p>
            <a:pPr defTabSz="914310" fontAlgn="base">
              <a:spcBef>
                <a:spcPct val="0"/>
              </a:spcBef>
              <a:spcAft>
                <a:spcPct val="0"/>
              </a:spcAft>
            </a:pPr>
            <a:fld id="{7FA11CA5-611A-4A68-9B07-D2B37E0D588E}" type="slidenum">
              <a:rPr lang="en-US" smtClean="0">
                <a:solidFill>
                  <a:srgbClr val="000000"/>
                </a:solidFill>
                <a:ea typeface="ヒラギノ明朝 ProN W3" charset="0"/>
              </a:rPr>
              <a:pPr defTabSz="914310" fontAlgn="base">
                <a:spcBef>
                  <a:spcPct val="0"/>
                </a:spcBef>
                <a:spcAft>
                  <a:spcPct val="0"/>
                </a:spcAft>
              </a:pPr>
              <a:t>‹#›</a:t>
            </a:fld>
            <a:endParaRPr lang="en-US">
              <a:solidFill>
                <a:srgbClr val="000000"/>
              </a:solidFill>
              <a:ea typeface="ヒラギノ明朝 ProN W3" charset="0"/>
            </a:endParaRPr>
          </a:p>
        </p:txBody>
      </p:sp>
      <p:grpSp>
        <p:nvGrpSpPr>
          <p:cNvPr id="3" name="Group 4"/>
          <p:cNvGrpSpPr>
            <a:grpSpLocks/>
          </p:cNvGrpSpPr>
          <p:nvPr/>
        </p:nvGrpSpPr>
        <p:grpSpPr bwMode="auto">
          <a:xfrm>
            <a:off x="-11430" y="-22860"/>
            <a:ext cx="9155430" cy="160020"/>
            <a:chOff x="0" y="0"/>
            <a:chExt cx="6408" cy="112"/>
          </a:xfrm>
        </p:grpSpPr>
        <p:sp>
          <p:nvSpPr>
            <p:cNvPr id="4"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1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5"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1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pic>
        <p:nvPicPr>
          <p:cNvPr id="6"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25126" y="5943600"/>
            <a:ext cx="2235994"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grpSp>
        <p:nvGrpSpPr>
          <p:cNvPr id="7" name="Group 4"/>
          <p:cNvGrpSpPr>
            <a:grpSpLocks/>
          </p:cNvGrpSpPr>
          <p:nvPr/>
        </p:nvGrpSpPr>
        <p:grpSpPr bwMode="auto">
          <a:xfrm>
            <a:off x="-11430" y="6697980"/>
            <a:ext cx="9155430" cy="160020"/>
            <a:chOff x="0" y="0"/>
            <a:chExt cx="6408" cy="112"/>
          </a:xfrm>
        </p:grpSpPr>
        <p:sp>
          <p:nvSpPr>
            <p:cNvPr id="8"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1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9"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1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spTree>
    <p:extLst>
      <p:ext uri="{BB962C8B-B14F-4D97-AF65-F5344CB8AC3E}">
        <p14:creationId xmlns:p14="http://schemas.microsoft.com/office/powerpoint/2010/main" val="104591506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ransition xmlns:p14="http://schemas.microsoft.com/office/powerpoint/2010/main"/>
  <p:hf hdr="0" ftr="0" dt="0"/>
  <p:txStyles>
    <p:titleStyle>
      <a:lvl1pPr marL="40005" algn="ctr" rtl="0" fontAlgn="base">
        <a:spcBef>
          <a:spcPct val="0"/>
        </a:spcBef>
        <a:spcAft>
          <a:spcPct val="0"/>
        </a:spcAft>
        <a:defRPr sz="4000">
          <a:solidFill>
            <a:srgbClr val="000000"/>
          </a:solidFill>
          <a:latin typeface="+mj-lt"/>
          <a:ea typeface="+mj-ea"/>
          <a:cs typeface="+mj-cs"/>
          <a:sym typeface="Tahoma" charset="0"/>
        </a:defRPr>
      </a:lvl1pPr>
      <a:lvl2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2pPr>
      <a:lvl3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3pPr>
      <a:lvl4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4pPr>
      <a:lvl5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5pPr>
      <a:lvl6pPr marL="451441"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6pPr>
      <a:lvl7pPr marL="86287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7pPr>
      <a:lvl8pPr marL="1274318"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8pPr>
      <a:lvl9pPr marL="1685756"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9pPr>
    </p:titleStyle>
    <p:bodyStyle>
      <a:lvl1pPr marL="344296" indent="-308580" algn="l" rtl="0" fontAlgn="base">
        <a:spcBef>
          <a:spcPts val="810"/>
        </a:spcBef>
        <a:spcAft>
          <a:spcPct val="0"/>
        </a:spcAft>
        <a:buClr>
          <a:srgbClr val="FFCC66"/>
        </a:buClr>
        <a:buSzPct val="100000"/>
        <a:buFont typeface="Wingdings" charset="2"/>
        <a:buChar char="w"/>
        <a:defRPr sz="2700">
          <a:solidFill>
            <a:schemeClr val="tx1"/>
          </a:solidFill>
          <a:latin typeface="+mn-lt"/>
          <a:ea typeface="+mn-ea"/>
          <a:cs typeface="+mn-cs"/>
          <a:sym typeface="Tahoma" charset="0"/>
        </a:defRPr>
      </a:lvl1pPr>
      <a:lvl2pPr marL="704304" indent="-257150" algn="l" rtl="0" fontAlgn="base">
        <a:spcBef>
          <a:spcPts val="720"/>
        </a:spcBef>
        <a:spcAft>
          <a:spcPct val="0"/>
        </a:spcAft>
        <a:buClr>
          <a:srgbClr val="FFFF66"/>
        </a:buClr>
        <a:buSzPct val="100000"/>
        <a:buFont typeface="Wingdings" charset="2"/>
        <a:buChar char="w"/>
        <a:defRPr sz="2300">
          <a:solidFill>
            <a:schemeClr val="tx1"/>
          </a:solidFill>
          <a:latin typeface="+mn-lt"/>
          <a:ea typeface="+mn-ea"/>
          <a:cs typeface="+mn-cs"/>
          <a:sym typeface="Tahoma" charset="0"/>
        </a:defRPr>
      </a:lvl2pPr>
      <a:lvl3pPr marL="1064315" indent="-205720" algn="l" rtl="0" fontAlgn="base">
        <a:spcBef>
          <a:spcPts val="540"/>
        </a:spcBef>
        <a:spcAft>
          <a:spcPct val="0"/>
        </a:spcAft>
        <a:buClr>
          <a:srgbClr val="FFCC66"/>
        </a:buClr>
        <a:buSzPct val="100000"/>
        <a:buFont typeface="Wingdings" charset="2"/>
        <a:buChar char="w"/>
        <a:defRPr sz="2000">
          <a:solidFill>
            <a:schemeClr val="tx1"/>
          </a:solidFill>
          <a:latin typeface="+mn-lt"/>
          <a:ea typeface="+mn-ea"/>
          <a:cs typeface="+mn-cs"/>
          <a:sym typeface="Tahoma" charset="0"/>
        </a:defRPr>
      </a:lvl3pPr>
      <a:lvl4pPr marL="1475750" indent="-205720" algn="l" rtl="0" fontAlgn="base">
        <a:spcBef>
          <a:spcPts val="450"/>
        </a:spcBef>
        <a:spcAft>
          <a:spcPct val="0"/>
        </a:spcAft>
        <a:buClr>
          <a:srgbClr val="FFFF66"/>
        </a:buClr>
        <a:buSzPct val="100000"/>
        <a:buFont typeface="Wingdings" charset="2"/>
        <a:buChar char="w"/>
        <a:defRPr>
          <a:solidFill>
            <a:schemeClr val="tx1"/>
          </a:solidFill>
          <a:latin typeface="+mn-lt"/>
          <a:ea typeface="+mn-ea"/>
          <a:cs typeface="+mn-cs"/>
          <a:sym typeface="Tahoma" charset="0"/>
        </a:defRPr>
      </a:lvl4pPr>
      <a:lvl5pPr marL="1887197" indent="-20572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5pPr>
      <a:lvl6pPr marL="2298629" indent="-20572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6pPr>
      <a:lvl7pPr marL="2710069" indent="-20572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7pPr>
      <a:lvl8pPr marL="3121507" indent="-20572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8pPr>
      <a:lvl9pPr marL="3532946" indent="-20572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9pPr>
    </p:bodyStyle>
    <p:otherStyle>
      <a:defPPr>
        <a:defRPr lang="en-US"/>
      </a:defPPr>
      <a:lvl1pPr marL="0" algn="l" defTabSz="822875" rtl="0" eaLnBrk="1" latinLnBrk="0" hangingPunct="1">
        <a:defRPr sz="1600" kern="1200">
          <a:solidFill>
            <a:schemeClr val="tx1"/>
          </a:solidFill>
          <a:latin typeface="+mn-lt"/>
          <a:ea typeface="+mn-ea"/>
          <a:cs typeface="+mn-cs"/>
        </a:defRPr>
      </a:lvl1pPr>
      <a:lvl2pPr marL="411440" algn="l" defTabSz="822875" rtl="0" eaLnBrk="1" latinLnBrk="0" hangingPunct="1">
        <a:defRPr sz="1600" kern="1200">
          <a:solidFill>
            <a:schemeClr val="tx1"/>
          </a:solidFill>
          <a:latin typeface="+mn-lt"/>
          <a:ea typeface="+mn-ea"/>
          <a:cs typeface="+mn-cs"/>
        </a:defRPr>
      </a:lvl2pPr>
      <a:lvl3pPr marL="822875" algn="l" defTabSz="822875" rtl="0" eaLnBrk="1" latinLnBrk="0" hangingPunct="1">
        <a:defRPr sz="1600" kern="1200">
          <a:solidFill>
            <a:schemeClr val="tx1"/>
          </a:solidFill>
          <a:latin typeface="+mn-lt"/>
          <a:ea typeface="+mn-ea"/>
          <a:cs typeface="+mn-cs"/>
        </a:defRPr>
      </a:lvl3pPr>
      <a:lvl4pPr marL="1234319" algn="l" defTabSz="822875" rtl="0" eaLnBrk="1" latinLnBrk="0" hangingPunct="1">
        <a:defRPr sz="1600" kern="1200">
          <a:solidFill>
            <a:schemeClr val="tx1"/>
          </a:solidFill>
          <a:latin typeface="+mn-lt"/>
          <a:ea typeface="+mn-ea"/>
          <a:cs typeface="+mn-cs"/>
        </a:defRPr>
      </a:lvl4pPr>
      <a:lvl5pPr marL="1645755" algn="l" defTabSz="822875" rtl="0" eaLnBrk="1" latinLnBrk="0" hangingPunct="1">
        <a:defRPr sz="1600" kern="1200">
          <a:solidFill>
            <a:schemeClr val="tx1"/>
          </a:solidFill>
          <a:latin typeface="+mn-lt"/>
          <a:ea typeface="+mn-ea"/>
          <a:cs typeface="+mn-cs"/>
        </a:defRPr>
      </a:lvl5pPr>
      <a:lvl6pPr marL="2057195" algn="l" defTabSz="822875" rtl="0" eaLnBrk="1" latinLnBrk="0" hangingPunct="1">
        <a:defRPr sz="1600" kern="1200">
          <a:solidFill>
            <a:schemeClr val="tx1"/>
          </a:solidFill>
          <a:latin typeface="+mn-lt"/>
          <a:ea typeface="+mn-ea"/>
          <a:cs typeface="+mn-cs"/>
        </a:defRPr>
      </a:lvl6pPr>
      <a:lvl7pPr marL="2468633" algn="l" defTabSz="822875" rtl="0" eaLnBrk="1" latinLnBrk="0" hangingPunct="1">
        <a:defRPr sz="1600" kern="1200">
          <a:solidFill>
            <a:schemeClr val="tx1"/>
          </a:solidFill>
          <a:latin typeface="+mn-lt"/>
          <a:ea typeface="+mn-ea"/>
          <a:cs typeface="+mn-cs"/>
        </a:defRPr>
      </a:lvl7pPr>
      <a:lvl8pPr marL="2880072" algn="l" defTabSz="822875" rtl="0" eaLnBrk="1" latinLnBrk="0" hangingPunct="1">
        <a:defRPr sz="1600" kern="1200">
          <a:solidFill>
            <a:schemeClr val="tx1"/>
          </a:solidFill>
          <a:latin typeface="+mn-lt"/>
          <a:ea typeface="+mn-ea"/>
          <a:cs typeface="+mn-cs"/>
        </a:defRPr>
      </a:lvl8pPr>
      <a:lvl9pPr marL="3291510" algn="l" defTabSz="822875" rtl="0" eaLnBrk="1" latinLnBrk="0" hangingPunct="1">
        <a:defRPr sz="1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49" name="Text Box 1"/>
          <p:cNvSpPr txBox="1">
            <a:spLocks noGrp="1" noChangeArrowheads="1"/>
          </p:cNvSpPr>
          <p:nvPr>
            <p:ph type="sldNum" sz="quarter" idx="4"/>
          </p:nvPr>
        </p:nvSpPr>
        <p:spPr bwMode="auto">
          <a:xfrm>
            <a:off x="388620" y="6286500"/>
            <a:ext cx="228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82293" tIns="41148" rIns="82293" bIns="41148" numCol="1" anchor="t" anchorCtr="0" compatLnSpc="1">
            <a:prstTxWarp prst="textNoShape">
              <a:avLst/>
            </a:prstTxWarp>
          </a:bodyPr>
          <a:lstStyle>
            <a:lvl1pPr algn="ctr">
              <a:defRPr sz="900" baseline="0">
                <a:solidFill>
                  <a:schemeClr val="tx2"/>
                </a:solidFill>
                <a:latin typeface="Calibri" panose="020F0502020204030204" pitchFamily="34" charset="0"/>
                <a:cs typeface="Tahoma" charset="0"/>
                <a:sym typeface="Tahoma" charset="0"/>
              </a:defRPr>
            </a:lvl1pPr>
            <a:lvl2pPr>
              <a:defRPr sz="1100">
                <a:solidFill>
                  <a:schemeClr val="tx1"/>
                </a:solidFill>
                <a:latin typeface="Times" charset="0"/>
              </a:defRPr>
            </a:lvl2pPr>
            <a:lvl3pPr>
              <a:defRPr sz="1100">
                <a:solidFill>
                  <a:schemeClr val="tx1"/>
                </a:solidFill>
                <a:latin typeface="Times" charset="0"/>
              </a:defRPr>
            </a:lvl3pPr>
            <a:lvl4pPr>
              <a:defRPr sz="1100">
                <a:solidFill>
                  <a:schemeClr val="tx1"/>
                </a:solidFill>
                <a:latin typeface="Times" charset="0"/>
              </a:defRPr>
            </a:lvl4pPr>
            <a:lvl5pPr>
              <a:defRPr sz="1100">
                <a:solidFill>
                  <a:schemeClr val="tx1"/>
                </a:solidFill>
                <a:latin typeface="Times" charset="0"/>
              </a:defRPr>
            </a:lvl5pPr>
            <a:lvl6pPr fontAlgn="base">
              <a:spcBef>
                <a:spcPct val="0"/>
              </a:spcBef>
              <a:spcAft>
                <a:spcPct val="0"/>
              </a:spcAft>
              <a:defRPr sz="1100">
                <a:solidFill>
                  <a:schemeClr val="tx1"/>
                </a:solidFill>
                <a:latin typeface="Times" charset="0"/>
              </a:defRPr>
            </a:lvl6pPr>
            <a:lvl7pPr fontAlgn="base">
              <a:spcBef>
                <a:spcPct val="0"/>
              </a:spcBef>
              <a:spcAft>
                <a:spcPct val="0"/>
              </a:spcAft>
              <a:defRPr sz="1100">
                <a:solidFill>
                  <a:schemeClr val="tx1"/>
                </a:solidFill>
                <a:latin typeface="Times" charset="0"/>
              </a:defRPr>
            </a:lvl7pPr>
            <a:lvl8pPr fontAlgn="base">
              <a:spcBef>
                <a:spcPct val="0"/>
              </a:spcBef>
              <a:spcAft>
                <a:spcPct val="0"/>
              </a:spcAft>
              <a:defRPr sz="1100">
                <a:solidFill>
                  <a:schemeClr val="tx1"/>
                </a:solidFill>
                <a:latin typeface="Times" charset="0"/>
              </a:defRPr>
            </a:lvl8pPr>
            <a:lvl9pPr fontAlgn="base">
              <a:spcBef>
                <a:spcPct val="0"/>
              </a:spcBef>
              <a:spcAft>
                <a:spcPct val="0"/>
              </a:spcAft>
              <a:defRPr sz="1100">
                <a:solidFill>
                  <a:schemeClr val="tx1"/>
                </a:solidFill>
                <a:latin typeface="Times" charset="0"/>
              </a:defRPr>
            </a:lvl9pPr>
          </a:lstStyle>
          <a:p>
            <a:pPr defTabSz="914373" fontAlgn="base">
              <a:spcBef>
                <a:spcPct val="0"/>
              </a:spcBef>
              <a:spcAft>
                <a:spcPct val="0"/>
              </a:spcAft>
            </a:pPr>
            <a:fld id="{7FA11CA5-611A-4A68-9B07-D2B37E0D588E}" type="slidenum">
              <a:rPr lang="en-US" smtClean="0">
                <a:solidFill>
                  <a:srgbClr val="000000"/>
                </a:solidFill>
                <a:ea typeface="ヒラギノ明朝 ProN W3" charset="0"/>
              </a:rPr>
              <a:pPr defTabSz="914373" fontAlgn="base">
                <a:spcBef>
                  <a:spcPct val="0"/>
                </a:spcBef>
                <a:spcAft>
                  <a:spcPct val="0"/>
                </a:spcAft>
              </a:pPr>
              <a:t>‹#›</a:t>
            </a:fld>
            <a:endParaRPr lang="en-US">
              <a:solidFill>
                <a:srgbClr val="000000"/>
              </a:solidFill>
              <a:ea typeface="ヒラギノ明朝 ProN W3" charset="0"/>
            </a:endParaRPr>
          </a:p>
        </p:txBody>
      </p:sp>
      <p:grpSp>
        <p:nvGrpSpPr>
          <p:cNvPr id="3" name="Group 4"/>
          <p:cNvGrpSpPr>
            <a:grpSpLocks/>
          </p:cNvGrpSpPr>
          <p:nvPr/>
        </p:nvGrpSpPr>
        <p:grpSpPr bwMode="auto">
          <a:xfrm>
            <a:off x="-11430" y="-22860"/>
            <a:ext cx="9155430" cy="160020"/>
            <a:chOff x="0" y="0"/>
            <a:chExt cx="6408" cy="112"/>
          </a:xfrm>
        </p:grpSpPr>
        <p:sp>
          <p:nvSpPr>
            <p:cNvPr id="4"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73"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5"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73"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pic>
        <p:nvPicPr>
          <p:cNvPr id="6"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25126" y="5943600"/>
            <a:ext cx="2235994"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grpSp>
        <p:nvGrpSpPr>
          <p:cNvPr id="7" name="Group 4"/>
          <p:cNvGrpSpPr>
            <a:grpSpLocks/>
          </p:cNvGrpSpPr>
          <p:nvPr/>
        </p:nvGrpSpPr>
        <p:grpSpPr bwMode="auto">
          <a:xfrm>
            <a:off x="-11430" y="6697980"/>
            <a:ext cx="9155430" cy="160020"/>
            <a:chOff x="0" y="0"/>
            <a:chExt cx="6408" cy="112"/>
          </a:xfrm>
        </p:grpSpPr>
        <p:sp>
          <p:nvSpPr>
            <p:cNvPr id="8"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373"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9"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373"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spTree>
    <p:extLst>
      <p:ext uri="{BB962C8B-B14F-4D97-AF65-F5344CB8AC3E}">
        <p14:creationId xmlns:p14="http://schemas.microsoft.com/office/powerpoint/2010/main" val="12577384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Lst>
  <p:transition xmlns:p14="http://schemas.microsoft.com/office/powerpoint/2010/main"/>
  <p:hf hdr="0" ftr="0" dt="0"/>
  <p:txStyles>
    <p:titleStyle>
      <a:lvl1pPr marL="40005" algn="ctr" rtl="0" fontAlgn="base">
        <a:spcBef>
          <a:spcPct val="0"/>
        </a:spcBef>
        <a:spcAft>
          <a:spcPct val="0"/>
        </a:spcAft>
        <a:defRPr sz="4000">
          <a:solidFill>
            <a:srgbClr val="000000"/>
          </a:solidFill>
          <a:latin typeface="+mj-lt"/>
          <a:ea typeface="+mj-ea"/>
          <a:cs typeface="+mj-cs"/>
          <a:sym typeface="Tahoma" charset="0"/>
        </a:defRPr>
      </a:lvl1pPr>
      <a:lvl2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2pPr>
      <a:lvl3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3pPr>
      <a:lvl4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4pPr>
      <a:lvl5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5pPr>
      <a:lvl6pPr marL="451472"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6pPr>
      <a:lvl7pPr marL="862938"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7pPr>
      <a:lvl8pPr marL="1274406"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8pPr>
      <a:lvl9pPr marL="1685874"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9pPr>
    </p:titleStyle>
    <p:bodyStyle>
      <a:lvl1pPr marL="344319" indent="-308601" algn="l" rtl="0" fontAlgn="base">
        <a:spcBef>
          <a:spcPts val="810"/>
        </a:spcBef>
        <a:spcAft>
          <a:spcPct val="0"/>
        </a:spcAft>
        <a:buClr>
          <a:srgbClr val="FFCC66"/>
        </a:buClr>
        <a:buSzPct val="100000"/>
        <a:buFont typeface="Wingdings" charset="2"/>
        <a:buChar char="w"/>
        <a:defRPr sz="2700">
          <a:solidFill>
            <a:schemeClr val="tx1"/>
          </a:solidFill>
          <a:latin typeface="+mn-lt"/>
          <a:ea typeface="+mn-ea"/>
          <a:cs typeface="+mn-cs"/>
          <a:sym typeface="Tahoma" charset="0"/>
        </a:defRPr>
      </a:lvl1pPr>
      <a:lvl2pPr marL="704353" indent="-257168" algn="l" rtl="0" fontAlgn="base">
        <a:spcBef>
          <a:spcPts val="720"/>
        </a:spcBef>
        <a:spcAft>
          <a:spcPct val="0"/>
        </a:spcAft>
        <a:buClr>
          <a:srgbClr val="FFFF66"/>
        </a:buClr>
        <a:buSzPct val="100000"/>
        <a:buFont typeface="Wingdings" charset="2"/>
        <a:buChar char="w"/>
        <a:defRPr sz="2300">
          <a:solidFill>
            <a:schemeClr val="tx1"/>
          </a:solidFill>
          <a:latin typeface="+mn-lt"/>
          <a:ea typeface="+mn-ea"/>
          <a:cs typeface="+mn-cs"/>
          <a:sym typeface="Tahoma" charset="0"/>
        </a:defRPr>
      </a:lvl2pPr>
      <a:lvl3pPr marL="1064388" indent="-205734" algn="l" rtl="0" fontAlgn="base">
        <a:spcBef>
          <a:spcPts val="540"/>
        </a:spcBef>
        <a:spcAft>
          <a:spcPct val="0"/>
        </a:spcAft>
        <a:buClr>
          <a:srgbClr val="FFCC66"/>
        </a:buClr>
        <a:buSzPct val="100000"/>
        <a:buFont typeface="Wingdings" charset="2"/>
        <a:buChar char="w"/>
        <a:defRPr sz="2000">
          <a:solidFill>
            <a:schemeClr val="tx1"/>
          </a:solidFill>
          <a:latin typeface="+mn-lt"/>
          <a:ea typeface="+mn-ea"/>
          <a:cs typeface="+mn-cs"/>
          <a:sym typeface="Tahoma" charset="0"/>
        </a:defRPr>
      </a:lvl3pPr>
      <a:lvl4pPr marL="1475855" indent="-205734" algn="l" rtl="0" fontAlgn="base">
        <a:spcBef>
          <a:spcPts val="450"/>
        </a:spcBef>
        <a:spcAft>
          <a:spcPct val="0"/>
        </a:spcAft>
        <a:buClr>
          <a:srgbClr val="FFFF66"/>
        </a:buClr>
        <a:buSzPct val="100000"/>
        <a:buFont typeface="Wingdings" charset="2"/>
        <a:buChar char="w"/>
        <a:defRPr>
          <a:solidFill>
            <a:schemeClr val="tx1"/>
          </a:solidFill>
          <a:latin typeface="+mn-lt"/>
          <a:ea typeface="+mn-ea"/>
          <a:cs typeface="+mn-cs"/>
          <a:sym typeface="Tahoma" charset="0"/>
        </a:defRPr>
      </a:lvl4pPr>
      <a:lvl5pPr marL="1887323" indent="-205734"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5pPr>
      <a:lvl6pPr marL="2298790" indent="-205734"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6pPr>
      <a:lvl7pPr marL="2710258" indent="-205734"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7pPr>
      <a:lvl8pPr marL="3121726" indent="-205734"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8pPr>
      <a:lvl9pPr marL="3533194" indent="-205734"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9pPr>
    </p:bodyStyle>
    <p:otherStyle>
      <a:defPPr>
        <a:defRPr lang="en-US"/>
      </a:defPPr>
      <a:lvl1pPr marL="0" algn="l" defTabSz="822936" rtl="0" eaLnBrk="1" latinLnBrk="0" hangingPunct="1">
        <a:defRPr sz="1600" kern="1200">
          <a:solidFill>
            <a:schemeClr val="tx1"/>
          </a:solidFill>
          <a:latin typeface="+mn-lt"/>
          <a:ea typeface="+mn-ea"/>
          <a:cs typeface="+mn-cs"/>
        </a:defRPr>
      </a:lvl1pPr>
      <a:lvl2pPr marL="411468" algn="l" defTabSz="822936" rtl="0" eaLnBrk="1" latinLnBrk="0" hangingPunct="1">
        <a:defRPr sz="1600" kern="1200">
          <a:solidFill>
            <a:schemeClr val="tx1"/>
          </a:solidFill>
          <a:latin typeface="+mn-lt"/>
          <a:ea typeface="+mn-ea"/>
          <a:cs typeface="+mn-cs"/>
        </a:defRPr>
      </a:lvl2pPr>
      <a:lvl3pPr marL="822936" algn="l" defTabSz="822936" rtl="0" eaLnBrk="1" latinLnBrk="0" hangingPunct="1">
        <a:defRPr sz="1600" kern="1200">
          <a:solidFill>
            <a:schemeClr val="tx1"/>
          </a:solidFill>
          <a:latin typeface="+mn-lt"/>
          <a:ea typeface="+mn-ea"/>
          <a:cs typeface="+mn-cs"/>
        </a:defRPr>
      </a:lvl3pPr>
      <a:lvl4pPr marL="1234403" algn="l" defTabSz="822936" rtl="0" eaLnBrk="1" latinLnBrk="0" hangingPunct="1">
        <a:defRPr sz="1600" kern="1200">
          <a:solidFill>
            <a:schemeClr val="tx1"/>
          </a:solidFill>
          <a:latin typeface="+mn-lt"/>
          <a:ea typeface="+mn-ea"/>
          <a:cs typeface="+mn-cs"/>
        </a:defRPr>
      </a:lvl4pPr>
      <a:lvl5pPr marL="1645871" algn="l" defTabSz="822936" rtl="0" eaLnBrk="1" latinLnBrk="0" hangingPunct="1">
        <a:defRPr sz="1600" kern="1200">
          <a:solidFill>
            <a:schemeClr val="tx1"/>
          </a:solidFill>
          <a:latin typeface="+mn-lt"/>
          <a:ea typeface="+mn-ea"/>
          <a:cs typeface="+mn-cs"/>
        </a:defRPr>
      </a:lvl5pPr>
      <a:lvl6pPr marL="2057339" algn="l" defTabSz="822936" rtl="0" eaLnBrk="1" latinLnBrk="0" hangingPunct="1">
        <a:defRPr sz="1600" kern="1200">
          <a:solidFill>
            <a:schemeClr val="tx1"/>
          </a:solidFill>
          <a:latin typeface="+mn-lt"/>
          <a:ea typeface="+mn-ea"/>
          <a:cs typeface="+mn-cs"/>
        </a:defRPr>
      </a:lvl6pPr>
      <a:lvl7pPr marL="2468806" algn="l" defTabSz="822936" rtl="0" eaLnBrk="1" latinLnBrk="0" hangingPunct="1">
        <a:defRPr sz="1600" kern="1200">
          <a:solidFill>
            <a:schemeClr val="tx1"/>
          </a:solidFill>
          <a:latin typeface="+mn-lt"/>
          <a:ea typeface="+mn-ea"/>
          <a:cs typeface="+mn-cs"/>
        </a:defRPr>
      </a:lvl7pPr>
      <a:lvl8pPr marL="2880274" algn="l" defTabSz="822936" rtl="0" eaLnBrk="1" latinLnBrk="0" hangingPunct="1">
        <a:defRPr sz="1600" kern="1200">
          <a:solidFill>
            <a:schemeClr val="tx1"/>
          </a:solidFill>
          <a:latin typeface="+mn-lt"/>
          <a:ea typeface="+mn-ea"/>
          <a:cs typeface="+mn-cs"/>
        </a:defRPr>
      </a:lvl8pPr>
      <a:lvl9pPr marL="3291741" algn="l" defTabSz="822936" rtl="0" eaLnBrk="1" latinLnBrk="0" hangingPunct="1">
        <a:defRPr sz="16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49" name="Text Box 1"/>
          <p:cNvSpPr txBox="1">
            <a:spLocks noGrp="1" noChangeArrowheads="1"/>
          </p:cNvSpPr>
          <p:nvPr>
            <p:ph type="sldNum" sz="quarter" idx="4"/>
          </p:nvPr>
        </p:nvSpPr>
        <p:spPr bwMode="auto">
          <a:xfrm>
            <a:off x="388620" y="6286500"/>
            <a:ext cx="228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82296" tIns="41148" rIns="82296" bIns="41148" numCol="1" anchor="t" anchorCtr="0" compatLnSpc="1">
            <a:prstTxWarp prst="textNoShape">
              <a:avLst/>
            </a:prstTxWarp>
          </a:bodyPr>
          <a:lstStyle>
            <a:lvl1pPr algn="ctr">
              <a:defRPr sz="900" baseline="0">
                <a:solidFill>
                  <a:schemeClr val="tx2"/>
                </a:solidFill>
                <a:latin typeface="Calibri" panose="020F0502020204030204" pitchFamily="34" charset="0"/>
                <a:cs typeface="Tahoma" charset="0"/>
                <a:sym typeface="Tahoma" charset="0"/>
              </a:defRPr>
            </a:lvl1pPr>
            <a:lvl2pPr>
              <a:defRPr sz="1100">
                <a:solidFill>
                  <a:schemeClr val="tx1"/>
                </a:solidFill>
                <a:latin typeface="Times" charset="0"/>
              </a:defRPr>
            </a:lvl2pPr>
            <a:lvl3pPr>
              <a:defRPr sz="1100">
                <a:solidFill>
                  <a:schemeClr val="tx1"/>
                </a:solidFill>
                <a:latin typeface="Times" charset="0"/>
              </a:defRPr>
            </a:lvl3pPr>
            <a:lvl4pPr>
              <a:defRPr sz="1100">
                <a:solidFill>
                  <a:schemeClr val="tx1"/>
                </a:solidFill>
                <a:latin typeface="Times" charset="0"/>
              </a:defRPr>
            </a:lvl4pPr>
            <a:lvl5pPr>
              <a:defRPr sz="1100">
                <a:solidFill>
                  <a:schemeClr val="tx1"/>
                </a:solidFill>
                <a:latin typeface="Times" charset="0"/>
              </a:defRPr>
            </a:lvl5pPr>
            <a:lvl6pPr fontAlgn="base">
              <a:spcBef>
                <a:spcPct val="0"/>
              </a:spcBef>
              <a:spcAft>
                <a:spcPct val="0"/>
              </a:spcAft>
              <a:defRPr sz="1100">
                <a:solidFill>
                  <a:schemeClr val="tx1"/>
                </a:solidFill>
                <a:latin typeface="Times" charset="0"/>
              </a:defRPr>
            </a:lvl6pPr>
            <a:lvl7pPr fontAlgn="base">
              <a:spcBef>
                <a:spcPct val="0"/>
              </a:spcBef>
              <a:spcAft>
                <a:spcPct val="0"/>
              </a:spcAft>
              <a:defRPr sz="1100">
                <a:solidFill>
                  <a:schemeClr val="tx1"/>
                </a:solidFill>
                <a:latin typeface="Times" charset="0"/>
              </a:defRPr>
            </a:lvl7pPr>
            <a:lvl8pPr fontAlgn="base">
              <a:spcBef>
                <a:spcPct val="0"/>
              </a:spcBef>
              <a:spcAft>
                <a:spcPct val="0"/>
              </a:spcAft>
              <a:defRPr sz="1100">
                <a:solidFill>
                  <a:schemeClr val="tx1"/>
                </a:solidFill>
                <a:latin typeface="Times" charset="0"/>
              </a:defRPr>
            </a:lvl8pPr>
            <a:lvl9pPr fontAlgn="base">
              <a:spcBef>
                <a:spcPct val="0"/>
              </a:spcBef>
              <a:spcAft>
                <a:spcPct val="0"/>
              </a:spcAft>
              <a:defRPr sz="1100">
                <a:solidFill>
                  <a:schemeClr val="tx1"/>
                </a:solidFill>
                <a:latin typeface="Times" charset="0"/>
              </a:defRPr>
            </a:lvl9pPr>
          </a:lstStyle>
          <a:p>
            <a:pPr defTabSz="914400" fontAlgn="base">
              <a:spcBef>
                <a:spcPct val="0"/>
              </a:spcBef>
              <a:spcAft>
                <a:spcPct val="0"/>
              </a:spcAft>
            </a:pPr>
            <a:fld id="{7FA11CA5-611A-4A68-9B07-D2B37E0D588E}" type="slidenum">
              <a:rPr lang="en-US" smtClean="0">
                <a:solidFill>
                  <a:srgbClr val="000000"/>
                </a:solidFill>
                <a:ea typeface="ヒラギノ明朝 ProN W3" charset="0"/>
              </a:rPr>
              <a:pPr defTabSz="914400" fontAlgn="base">
                <a:spcBef>
                  <a:spcPct val="0"/>
                </a:spcBef>
                <a:spcAft>
                  <a:spcPct val="0"/>
                </a:spcAft>
              </a:pPr>
              <a:t>‹#›</a:t>
            </a:fld>
            <a:endParaRPr lang="en-US">
              <a:solidFill>
                <a:srgbClr val="000000"/>
              </a:solidFill>
              <a:ea typeface="ヒラギノ明朝 ProN W3" charset="0"/>
            </a:endParaRPr>
          </a:p>
        </p:txBody>
      </p:sp>
      <p:grpSp>
        <p:nvGrpSpPr>
          <p:cNvPr id="3" name="Group 4"/>
          <p:cNvGrpSpPr>
            <a:grpSpLocks/>
          </p:cNvGrpSpPr>
          <p:nvPr/>
        </p:nvGrpSpPr>
        <p:grpSpPr bwMode="auto">
          <a:xfrm>
            <a:off x="-11430" y="-22860"/>
            <a:ext cx="9155430" cy="160020"/>
            <a:chOff x="0" y="0"/>
            <a:chExt cx="6408" cy="112"/>
          </a:xfrm>
        </p:grpSpPr>
        <p:sp>
          <p:nvSpPr>
            <p:cNvPr id="4"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40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5"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40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pic>
        <p:nvPicPr>
          <p:cNvPr id="6"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25126" y="5943600"/>
            <a:ext cx="2235994"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grpSp>
        <p:nvGrpSpPr>
          <p:cNvPr id="7" name="Group 4"/>
          <p:cNvGrpSpPr>
            <a:grpSpLocks/>
          </p:cNvGrpSpPr>
          <p:nvPr/>
        </p:nvGrpSpPr>
        <p:grpSpPr bwMode="auto">
          <a:xfrm>
            <a:off x="-11430" y="6697980"/>
            <a:ext cx="9155430" cy="160020"/>
            <a:chOff x="0" y="0"/>
            <a:chExt cx="6408" cy="112"/>
          </a:xfrm>
        </p:grpSpPr>
        <p:sp>
          <p:nvSpPr>
            <p:cNvPr id="8" name="Rectangle 5"/>
            <p:cNvSpPr>
              <a:spLocks/>
            </p:cNvSpPr>
            <p:nvPr/>
          </p:nvSpPr>
          <p:spPr bwMode="auto">
            <a:xfrm>
              <a:off x="1224" y="0"/>
              <a:ext cx="5184" cy="112"/>
            </a:xfrm>
            <a:prstGeom prst="rect">
              <a:avLst/>
            </a:prstGeom>
            <a:solidFill>
              <a:srgbClr val="A2988A"/>
            </a:solidFill>
            <a:ln w="9525" cap="flat">
              <a:solidFill>
                <a:srgbClr val="A2988A"/>
              </a:solidFill>
              <a:round/>
              <a:headEnd type="none" w="med" len="med"/>
              <a:tailEnd type="none" w="med" len="med"/>
            </a:ln>
            <a:extLst/>
          </p:spPr>
          <p:txBody>
            <a:bodyPr lIns="0" tIns="0" rIns="0" bIns="0"/>
            <a:lstStyle/>
            <a:p>
              <a:pPr defTabSz="91440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sp>
          <p:nvSpPr>
            <p:cNvPr id="9" name="Rectangle 6"/>
            <p:cNvSpPr>
              <a:spLocks/>
            </p:cNvSpPr>
            <p:nvPr/>
          </p:nvSpPr>
          <p:spPr bwMode="auto">
            <a:xfrm>
              <a:off x="0" y="0"/>
              <a:ext cx="1208" cy="112"/>
            </a:xfrm>
            <a:prstGeom prst="rect">
              <a:avLst/>
            </a:prstGeom>
            <a:solidFill>
              <a:srgbClr val="E87D1E"/>
            </a:solidFill>
            <a:ln w="9525" cap="flat">
              <a:solidFill>
                <a:srgbClr val="E87D1E"/>
              </a:solidFill>
              <a:round/>
              <a:headEnd type="none" w="med" len="med"/>
              <a:tailEnd type="none" w="med" len="med"/>
            </a:ln>
            <a:extLst/>
          </p:spPr>
          <p:txBody>
            <a:bodyPr lIns="0" tIns="0" rIns="0" bIns="0"/>
            <a:lstStyle/>
            <a:p>
              <a:pPr defTabSz="914400" fontAlgn="base">
                <a:spcBef>
                  <a:spcPct val="0"/>
                </a:spcBef>
                <a:spcAft>
                  <a:spcPct val="0"/>
                </a:spcAft>
              </a:pPr>
              <a:endParaRPr lang="en-US" sz="2000" baseline="-27000">
                <a:solidFill>
                  <a:srgbClr val="3C5562"/>
                </a:solidFill>
                <a:latin typeface="Times" charset="0"/>
                <a:ea typeface="ヒラギノ明朝 ProN W3" charset="0"/>
                <a:cs typeface="ヒラギノ明朝 ProN W3" charset="0"/>
                <a:sym typeface="Times" charset="0"/>
              </a:endParaRPr>
            </a:p>
          </p:txBody>
        </p:sp>
      </p:grpSp>
    </p:spTree>
    <p:extLst>
      <p:ext uri="{BB962C8B-B14F-4D97-AF65-F5344CB8AC3E}">
        <p14:creationId xmlns:p14="http://schemas.microsoft.com/office/powerpoint/2010/main" val="66359717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transition xmlns:p14="http://schemas.microsoft.com/office/powerpoint/2010/main"/>
  <p:hf hdr="0" ftr="0" dt="0"/>
  <p:txStyles>
    <p:titleStyle>
      <a:lvl1pPr marL="40005" algn="ctr" rtl="0" fontAlgn="base">
        <a:spcBef>
          <a:spcPct val="0"/>
        </a:spcBef>
        <a:spcAft>
          <a:spcPct val="0"/>
        </a:spcAft>
        <a:defRPr sz="4000">
          <a:solidFill>
            <a:srgbClr val="000000"/>
          </a:solidFill>
          <a:latin typeface="+mj-lt"/>
          <a:ea typeface="+mj-ea"/>
          <a:cs typeface="+mj-cs"/>
          <a:sym typeface="Tahoma" charset="0"/>
        </a:defRPr>
      </a:lvl1pPr>
      <a:lvl2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2pPr>
      <a:lvl3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3pPr>
      <a:lvl4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4pPr>
      <a:lvl5pPr marL="4000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5pPr>
      <a:lvl6pPr marL="45148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6pPr>
      <a:lvl7pPr marL="86296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7pPr>
      <a:lvl8pPr marL="127444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8pPr>
      <a:lvl9pPr marL="1685925" algn="ctr" rtl="0" fontAlgn="base">
        <a:spcBef>
          <a:spcPct val="0"/>
        </a:spcBef>
        <a:spcAft>
          <a:spcPct val="0"/>
        </a:spcAft>
        <a:defRPr sz="4000">
          <a:solidFill>
            <a:srgbClr val="000000"/>
          </a:solidFill>
          <a:latin typeface="Tahoma" charset="0"/>
          <a:ea typeface="ヒラギノ角ゴ ProN W3" charset="0"/>
          <a:cs typeface="ヒラギノ角ゴ ProN W3" charset="0"/>
          <a:sym typeface="Tahoma" charset="0"/>
        </a:defRPr>
      </a:lvl9pPr>
    </p:titleStyle>
    <p:bodyStyle>
      <a:lvl1pPr marL="344329" indent="-308610" algn="l" rtl="0" fontAlgn="base">
        <a:spcBef>
          <a:spcPts val="810"/>
        </a:spcBef>
        <a:spcAft>
          <a:spcPct val="0"/>
        </a:spcAft>
        <a:buClr>
          <a:srgbClr val="FFCC66"/>
        </a:buClr>
        <a:buSzPct val="100000"/>
        <a:buFont typeface="Wingdings" charset="2"/>
        <a:buChar char="w"/>
        <a:defRPr sz="2700">
          <a:solidFill>
            <a:schemeClr val="tx1"/>
          </a:solidFill>
          <a:latin typeface="+mn-lt"/>
          <a:ea typeface="+mn-ea"/>
          <a:cs typeface="+mn-cs"/>
          <a:sym typeface="Tahoma" charset="0"/>
        </a:defRPr>
      </a:lvl1pPr>
      <a:lvl2pPr marL="704374" indent="-257175" algn="l" rtl="0" fontAlgn="base">
        <a:spcBef>
          <a:spcPts val="720"/>
        </a:spcBef>
        <a:spcAft>
          <a:spcPct val="0"/>
        </a:spcAft>
        <a:buClr>
          <a:srgbClr val="FFFF66"/>
        </a:buClr>
        <a:buSzPct val="100000"/>
        <a:buFont typeface="Wingdings" charset="2"/>
        <a:buChar char="w"/>
        <a:defRPr sz="2300">
          <a:solidFill>
            <a:schemeClr val="tx1"/>
          </a:solidFill>
          <a:latin typeface="+mn-lt"/>
          <a:ea typeface="+mn-ea"/>
          <a:cs typeface="+mn-cs"/>
          <a:sym typeface="Tahoma" charset="0"/>
        </a:defRPr>
      </a:lvl2pPr>
      <a:lvl3pPr marL="1064419" indent="-205740" algn="l" rtl="0" fontAlgn="base">
        <a:spcBef>
          <a:spcPts val="540"/>
        </a:spcBef>
        <a:spcAft>
          <a:spcPct val="0"/>
        </a:spcAft>
        <a:buClr>
          <a:srgbClr val="FFCC66"/>
        </a:buClr>
        <a:buSzPct val="100000"/>
        <a:buFont typeface="Wingdings" charset="2"/>
        <a:buChar char="w"/>
        <a:defRPr sz="2000">
          <a:solidFill>
            <a:schemeClr val="tx1"/>
          </a:solidFill>
          <a:latin typeface="+mn-lt"/>
          <a:ea typeface="+mn-ea"/>
          <a:cs typeface="+mn-cs"/>
          <a:sym typeface="Tahoma" charset="0"/>
        </a:defRPr>
      </a:lvl3pPr>
      <a:lvl4pPr marL="1475899" indent="-205740" algn="l" rtl="0" fontAlgn="base">
        <a:spcBef>
          <a:spcPts val="450"/>
        </a:spcBef>
        <a:spcAft>
          <a:spcPct val="0"/>
        </a:spcAft>
        <a:buClr>
          <a:srgbClr val="FFFF66"/>
        </a:buClr>
        <a:buSzPct val="100000"/>
        <a:buFont typeface="Wingdings" charset="2"/>
        <a:buChar char="w"/>
        <a:defRPr>
          <a:solidFill>
            <a:schemeClr val="tx1"/>
          </a:solidFill>
          <a:latin typeface="+mn-lt"/>
          <a:ea typeface="+mn-ea"/>
          <a:cs typeface="+mn-cs"/>
          <a:sym typeface="Tahoma" charset="0"/>
        </a:defRPr>
      </a:lvl4pPr>
      <a:lvl5pPr marL="1887379" indent="-20574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5pPr>
      <a:lvl6pPr marL="2298859" indent="-20574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6pPr>
      <a:lvl7pPr marL="2710339" indent="-20574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7pPr>
      <a:lvl8pPr marL="3121819" indent="-20574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8pPr>
      <a:lvl9pPr marL="3533299" indent="-205740" algn="l" rtl="0" fontAlgn="base">
        <a:spcBef>
          <a:spcPts val="450"/>
        </a:spcBef>
        <a:spcAft>
          <a:spcPct val="0"/>
        </a:spcAft>
        <a:buClr>
          <a:srgbClr val="FFCC66"/>
        </a:buClr>
        <a:buSzPct val="100000"/>
        <a:buFont typeface="Wingdings" charset="2"/>
        <a:buChar char="w"/>
        <a:defRPr>
          <a:solidFill>
            <a:schemeClr val="tx1"/>
          </a:solidFill>
          <a:latin typeface="+mn-lt"/>
          <a:ea typeface="+mn-ea"/>
          <a:cs typeface="+mn-cs"/>
          <a:sym typeface="Tahoma" charset="0"/>
        </a:defRPr>
      </a:lvl9pPr>
    </p:bodyStyle>
    <p:otherStyle>
      <a:defPPr>
        <a:defRPr lang="en-US"/>
      </a:defPPr>
      <a:lvl1pPr marL="0" algn="l" defTabSz="822960" rtl="0" eaLnBrk="1" latinLnBrk="0" hangingPunct="1">
        <a:defRPr sz="1600" kern="1200">
          <a:solidFill>
            <a:schemeClr val="tx1"/>
          </a:solidFill>
          <a:latin typeface="+mn-lt"/>
          <a:ea typeface="+mn-ea"/>
          <a:cs typeface="+mn-cs"/>
        </a:defRPr>
      </a:lvl1pPr>
      <a:lvl2pPr marL="411480" algn="l" defTabSz="822960" rtl="0" eaLnBrk="1" latinLnBrk="0" hangingPunct="1">
        <a:defRPr sz="1600" kern="1200">
          <a:solidFill>
            <a:schemeClr val="tx1"/>
          </a:solidFill>
          <a:latin typeface="+mn-lt"/>
          <a:ea typeface="+mn-ea"/>
          <a:cs typeface="+mn-cs"/>
        </a:defRPr>
      </a:lvl2pPr>
      <a:lvl3pPr marL="822960" algn="l" defTabSz="822960" rtl="0" eaLnBrk="1" latinLnBrk="0" hangingPunct="1">
        <a:defRPr sz="1600" kern="1200">
          <a:solidFill>
            <a:schemeClr val="tx1"/>
          </a:solidFill>
          <a:latin typeface="+mn-lt"/>
          <a:ea typeface="+mn-ea"/>
          <a:cs typeface="+mn-cs"/>
        </a:defRPr>
      </a:lvl3pPr>
      <a:lvl4pPr marL="1234440" algn="l" defTabSz="822960" rtl="0" eaLnBrk="1" latinLnBrk="0" hangingPunct="1">
        <a:defRPr sz="1600" kern="1200">
          <a:solidFill>
            <a:schemeClr val="tx1"/>
          </a:solidFill>
          <a:latin typeface="+mn-lt"/>
          <a:ea typeface="+mn-ea"/>
          <a:cs typeface="+mn-cs"/>
        </a:defRPr>
      </a:lvl4pPr>
      <a:lvl5pPr marL="1645920" algn="l" defTabSz="822960" rtl="0" eaLnBrk="1" latinLnBrk="0" hangingPunct="1">
        <a:defRPr sz="1600" kern="1200">
          <a:solidFill>
            <a:schemeClr val="tx1"/>
          </a:solidFill>
          <a:latin typeface="+mn-lt"/>
          <a:ea typeface="+mn-ea"/>
          <a:cs typeface="+mn-cs"/>
        </a:defRPr>
      </a:lvl5pPr>
      <a:lvl6pPr marL="2057400" algn="l" defTabSz="822960" rtl="0" eaLnBrk="1" latinLnBrk="0" hangingPunct="1">
        <a:defRPr sz="1600" kern="1200">
          <a:solidFill>
            <a:schemeClr val="tx1"/>
          </a:solidFill>
          <a:latin typeface="+mn-lt"/>
          <a:ea typeface="+mn-ea"/>
          <a:cs typeface="+mn-cs"/>
        </a:defRPr>
      </a:lvl6pPr>
      <a:lvl7pPr marL="2468880" algn="l" defTabSz="822960" rtl="0" eaLnBrk="1" latinLnBrk="0" hangingPunct="1">
        <a:defRPr sz="1600" kern="1200">
          <a:solidFill>
            <a:schemeClr val="tx1"/>
          </a:solidFill>
          <a:latin typeface="+mn-lt"/>
          <a:ea typeface="+mn-ea"/>
          <a:cs typeface="+mn-cs"/>
        </a:defRPr>
      </a:lvl7pPr>
      <a:lvl8pPr marL="2880360" algn="l" defTabSz="822960" rtl="0" eaLnBrk="1" latinLnBrk="0" hangingPunct="1">
        <a:defRPr sz="1600" kern="1200">
          <a:solidFill>
            <a:schemeClr val="tx1"/>
          </a:solidFill>
          <a:latin typeface="+mn-lt"/>
          <a:ea typeface="+mn-ea"/>
          <a:cs typeface="+mn-cs"/>
        </a:defRPr>
      </a:lvl8pPr>
      <a:lvl9pPr marL="3291840" algn="l" defTabSz="82296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Word_Document1.docx"/><Relationship Id="rId5" Type="http://schemas.openxmlformats.org/officeDocument/2006/relationships/image" Target="../media/image7.png"/><Relationship Id="rId1" Type="http://schemas.openxmlformats.org/officeDocument/2006/relationships/vmlDrawing" Target="../drawings/vmlDrawing1.vml"/><Relationship Id="rId2"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mailto:rauscherchris50@gmail.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a:xfrm>
            <a:off x="365760" y="1783080"/>
            <a:ext cx="8458200" cy="2125980"/>
          </a:xfrm>
          <a:prstGeom prst="rect">
            <a:avLst/>
          </a:prstGeom>
        </p:spPr>
        <p:txBody>
          <a:bodyPr lIns="82292" tIns="41148" rIns="82292" bIns="41148" anchor="ctr"/>
          <a:lstStyle>
            <a:lvl1pPr marL="44450" algn="ctr" rtl="0" eaLnBrk="1" fontAlgn="base" hangingPunct="1">
              <a:spcBef>
                <a:spcPct val="0"/>
              </a:spcBef>
              <a:spcAft>
                <a:spcPct val="0"/>
              </a:spcAft>
              <a:defRPr sz="4400">
                <a:solidFill>
                  <a:srgbClr val="FFFFFF"/>
                </a:solidFill>
                <a:latin typeface="Calibri" panose="020F0502020204030204" pitchFamily="34" charset="0"/>
                <a:ea typeface="+mj-ea"/>
                <a:cs typeface="+mj-cs"/>
                <a:sym typeface="Tahoma" charset="0"/>
              </a:defRPr>
            </a:lvl1pPr>
            <a:lvl2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2pPr>
            <a:lvl3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3pPr>
            <a:lvl4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4pPr>
            <a:lvl5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5pPr>
            <a:lvl6pPr marL="5016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6pPr>
            <a:lvl7pPr marL="9588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7pPr>
            <a:lvl8pPr marL="14160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8pPr>
            <a:lvl9pPr marL="18732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9pPr>
          </a:lstStyle>
          <a:p>
            <a:pPr defTabSz="822866"/>
            <a:r>
              <a:rPr lang="en-US" sz="3600" kern="0" dirty="0">
                <a:ea typeface="ヒラギノ角ゴ ProN W3"/>
                <a:cs typeface="ヒラギノ角ゴ ProN W3"/>
              </a:rPr>
              <a:t> </a:t>
            </a:r>
            <a:r>
              <a:rPr lang="en-US" sz="3600" kern="0" dirty="0" err="1">
                <a:ea typeface="ヒラギノ角ゴ ProN W3"/>
                <a:cs typeface="ヒラギノ角ゴ ProN W3"/>
              </a:rPr>
              <a:t>Polypharmacy</a:t>
            </a:r>
            <a:r>
              <a:rPr lang="en-US" sz="3600" kern="0" dirty="0">
                <a:ea typeface="ヒラギノ角ゴ ProN W3"/>
                <a:cs typeface="ヒラギノ角ゴ ProN W3"/>
              </a:rPr>
              <a:t> Risk Reduction in </a:t>
            </a:r>
            <a:r>
              <a:rPr lang="en-US" sz="3600" kern="0" dirty="0" smtClean="0">
                <a:ea typeface="ヒラギノ角ゴ ProN W3"/>
                <a:cs typeface="ヒラギノ角ゴ ProN W3"/>
              </a:rPr>
              <a:t>the Context of Complexity, Frailty and End of Life</a:t>
            </a:r>
            <a:endParaRPr lang="en-CA" sz="3600" kern="0" dirty="0">
              <a:ea typeface="ヒラギノ角ゴ ProN W3"/>
              <a:cs typeface="ヒラギノ角ゴ ProN W3"/>
            </a:endParaRPr>
          </a:p>
        </p:txBody>
      </p:sp>
      <p:sp>
        <p:nvSpPr>
          <p:cNvPr id="3" name="Title 2"/>
          <p:cNvSpPr txBox="1">
            <a:spLocks/>
          </p:cNvSpPr>
          <p:nvPr/>
        </p:nvSpPr>
        <p:spPr>
          <a:xfrm>
            <a:off x="480060" y="3600450"/>
            <a:ext cx="8458200" cy="2091690"/>
          </a:xfrm>
          <a:prstGeom prst="rect">
            <a:avLst/>
          </a:prstGeom>
        </p:spPr>
        <p:txBody>
          <a:bodyPr lIns="82292" tIns="41148" rIns="82292" bIns="41148" anchor="ctr"/>
          <a:lstStyle>
            <a:lvl1pPr marL="44450" algn="ctr" rtl="0" eaLnBrk="1" fontAlgn="base" hangingPunct="1">
              <a:spcBef>
                <a:spcPct val="0"/>
              </a:spcBef>
              <a:spcAft>
                <a:spcPct val="0"/>
              </a:spcAft>
              <a:defRPr sz="4400">
                <a:solidFill>
                  <a:srgbClr val="FFFFFF"/>
                </a:solidFill>
                <a:latin typeface="Calibri" panose="020F0502020204030204" pitchFamily="34" charset="0"/>
                <a:ea typeface="+mj-ea"/>
                <a:cs typeface="+mj-cs"/>
                <a:sym typeface="Tahoma" charset="0"/>
              </a:defRPr>
            </a:lvl1pPr>
            <a:lvl2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2pPr>
            <a:lvl3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3pPr>
            <a:lvl4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4pPr>
            <a:lvl5pPr marL="444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5pPr>
            <a:lvl6pPr marL="5016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6pPr>
            <a:lvl7pPr marL="9588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7pPr>
            <a:lvl8pPr marL="14160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8pPr>
            <a:lvl9pPr marL="1873250" algn="ctr" rtl="0" eaLnBrk="1" fontAlgn="base" hangingPunct="1">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9pPr>
          </a:lstStyle>
          <a:p>
            <a:pPr defTabSz="822866"/>
            <a:r>
              <a:rPr lang="en-US" sz="2500" kern="0" dirty="0">
                <a:solidFill>
                  <a:srgbClr val="808080">
                    <a:lumMod val="50000"/>
                  </a:srgbClr>
                </a:solidFill>
              </a:rPr>
              <a:t>TORCH Education Program</a:t>
            </a:r>
          </a:p>
          <a:p>
            <a:pPr defTabSz="822866"/>
            <a:r>
              <a:rPr lang="en-US" sz="2500" kern="0" dirty="0">
                <a:solidFill>
                  <a:srgbClr val="808080">
                    <a:lumMod val="50000"/>
                  </a:srgbClr>
                </a:solidFill>
              </a:rPr>
              <a:t>Victoria, BC</a:t>
            </a:r>
          </a:p>
          <a:p>
            <a:pPr defTabSz="822866"/>
            <a:r>
              <a:rPr lang="en-US" sz="2500" kern="0" dirty="0">
                <a:solidFill>
                  <a:srgbClr val="808080">
                    <a:lumMod val="50000"/>
                  </a:srgbClr>
                </a:solidFill>
                <a:ea typeface="ヒラギノ角ゴ ProN W3"/>
                <a:cs typeface="ヒラギノ角ゴ ProN W3"/>
              </a:rPr>
              <a:t>Feb 14, 2015</a:t>
            </a:r>
          </a:p>
          <a:p>
            <a:pPr defTabSz="822866"/>
            <a:r>
              <a:rPr lang="en-US" sz="2500" kern="0" dirty="0">
                <a:solidFill>
                  <a:srgbClr val="808080">
                    <a:lumMod val="50000"/>
                  </a:srgbClr>
                </a:solidFill>
                <a:ea typeface="ヒラギノ角ゴ ProN W3"/>
                <a:cs typeface="ヒラギノ角ゴ ProN W3"/>
              </a:rPr>
              <a:t>Dr. Chris Rauscher</a:t>
            </a:r>
          </a:p>
        </p:txBody>
      </p:sp>
    </p:spTree>
    <p:extLst>
      <p:ext uri="{BB962C8B-B14F-4D97-AF65-F5344CB8AC3E}">
        <p14:creationId xmlns:p14="http://schemas.microsoft.com/office/powerpoint/2010/main" val="276807583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Side Effects For Meds</a:t>
            </a:r>
            <a:endParaRPr lang="en-US" dirty="0"/>
          </a:p>
        </p:txBody>
      </p:sp>
      <p:sp>
        <p:nvSpPr>
          <p:cNvPr id="3" name="Content Placeholder 2"/>
          <p:cNvSpPr>
            <a:spLocks noGrp="1"/>
          </p:cNvSpPr>
          <p:nvPr>
            <p:ph sz="half" idx="1"/>
          </p:nvPr>
        </p:nvSpPr>
        <p:spPr/>
        <p:txBody>
          <a:bodyPr/>
          <a:lstStyle/>
          <a:p>
            <a:pPr>
              <a:buNone/>
            </a:pPr>
            <a:r>
              <a:rPr lang="en-CA" b="1" dirty="0"/>
              <a:t>Decreased general health</a:t>
            </a:r>
          </a:p>
          <a:p>
            <a:endParaRPr lang="en-CA" dirty="0"/>
          </a:p>
          <a:p>
            <a:pPr>
              <a:buNone/>
            </a:pPr>
            <a:r>
              <a:rPr lang="en-CA" b="1" dirty="0" smtClean="0"/>
              <a:t>Increased </a:t>
            </a:r>
            <a:r>
              <a:rPr lang="en-CA" b="1" dirty="0"/>
              <a:t>risk of falls and hip fracture</a:t>
            </a:r>
          </a:p>
          <a:p>
            <a:pPr>
              <a:buNone/>
            </a:pPr>
            <a:endParaRPr lang="en-CA" dirty="0"/>
          </a:p>
          <a:p>
            <a:pPr>
              <a:buNone/>
            </a:pPr>
            <a:r>
              <a:rPr lang="en-CA" b="1" dirty="0"/>
              <a:t>Decreased cognitive function</a:t>
            </a:r>
          </a:p>
          <a:p>
            <a:endParaRPr lang="en-US" dirty="0"/>
          </a:p>
        </p:txBody>
      </p:sp>
      <p:sp>
        <p:nvSpPr>
          <p:cNvPr id="4" name="Content Placeholder 3"/>
          <p:cNvSpPr>
            <a:spLocks noGrp="1"/>
          </p:cNvSpPr>
          <p:nvPr>
            <p:ph sz="half" idx="2"/>
          </p:nvPr>
        </p:nvSpPr>
        <p:spPr>
          <a:xfrm>
            <a:off x="4648200" y="1355547"/>
            <a:ext cx="4038600" cy="5036109"/>
          </a:xfrm>
        </p:spPr>
        <p:txBody>
          <a:bodyPr/>
          <a:lstStyle/>
          <a:p>
            <a:r>
              <a:rPr lang="en-CA" sz="2400" dirty="0"/>
              <a:t>Fatigue, weakness, muscle aches</a:t>
            </a:r>
          </a:p>
          <a:p>
            <a:r>
              <a:rPr lang="en-CA" sz="2400" dirty="0"/>
              <a:t>Anorexia, nausea, bloating, cramps, constipation, </a:t>
            </a:r>
            <a:r>
              <a:rPr lang="en-CA" sz="2400" dirty="0" err="1"/>
              <a:t>diarrhea</a:t>
            </a:r>
            <a:endParaRPr lang="en-CA" sz="2400" dirty="0"/>
          </a:p>
          <a:p>
            <a:r>
              <a:rPr lang="en-CA" sz="2400" dirty="0"/>
              <a:t>Dizziness, postural instability, orthostatic hypotension , </a:t>
            </a:r>
            <a:r>
              <a:rPr lang="en-CA" sz="2400" dirty="0" err="1"/>
              <a:t>hypoglycemia</a:t>
            </a:r>
            <a:endParaRPr lang="en-CA" sz="2400" dirty="0"/>
          </a:p>
          <a:p>
            <a:r>
              <a:rPr lang="en-CA" sz="2400" dirty="0"/>
              <a:t>Confusion, sedation, headaches, insomnia, restlessness, agitation, delirium</a:t>
            </a:r>
          </a:p>
          <a:p>
            <a:endParaRPr lang="en-US" dirty="0"/>
          </a:p>
        </p:txBody>
      </p:sp>
      <p:sp>
        <p:nvSpPr>
          <p:cNvPr id="5" name="Slide Number Placeholder 4"/>
          <p:cNvSpPr>
            <a:spLocks noGrp="1"/>
          </p:cNvSpPr>
          <p:nvPr>
            <p:ph type="sldNum" sz="quarter" idx="12"/>
          </p:nvPr>
        </p:nvSpPr>
        <p:spPr/>
        <p:txBody>
          <a:bodyPr/>
          <a:lstStyle/>
          <a:p>
            <a:fld id="{75137505-64C0-C541-816A-927990614475}" type="slidenum">
              <a:rPr lang="en-US" smtClean="0"/>
              <a:t>10</a:t>
            </a:fld>
            <a:endParaRPr lang="en-US"/>
          </a:p>
        </p:txBody>
      </p:sp>
    </p:spTree>
    <p:extLst>
      <p:ext uri="{BB962C8B-B14F-4D97-AF65-F5344CB8AC3E}">
        <p14:creationId xmlns:p14="http://schemas.microsoft.com/office/powerpoint/2010/main" val="4280839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26510" y="1744879"/>
            <a:ext cx="8229600" cy="4525963"/>
          </a:xfrm>
          <a:prstGeom prst="rect">
            <a:avLst/>
          </a:prstGeom>
        </p:spPr>
        <p:txBody>
          <a:bodyPr>
            <a:normAutofit/>
          </a:bodyPr>
          <a:lstStyle/>
          <a:p>
            <a:pPr marL="0" indent="0">
              <a:buNone/>
            </a:pPr>
            <a:r>
              <a:rPr lang="en-US" sz="4000" u="sng" dirty="0" smtClean="0"/>
              <a:t>My </a:t>
            </a:r>
            <a:r>
              <a:rPr lang="en-US" sz="4000" u="sng" dirty="0"/>
              <a:t>belief</a:t>
            </a:r>
            <a:r>
              <a:rPr lang="en-US" sz="4000" dirty="0"/>
              <a:t>: Accumulation of minor side effects = people could feel </a:t>
            </a:r>
            <a:r>
              <a:rPr lang="en-US" sz="4000" i="1" dirty="0" smtClean="0">
                <a:solidFill>
                  <a:srgbClr val="FF0000"/>
                </a:solidFill>
              </a:rPr>
              <a:t>crappy</a:t>
            </a:r>
            <a:r>
              <a:rPr lang="en-US" sz="4000" dirty="0" smtClean="0"/>
              <a:t>!</a:t>
            </a:r>
          </a:p>
          <a:p>
            <a:pPr marL="0" indent="0">
              <a:buNone/>
            </a:pPr>
            <a:r>
              <a:rPr lang="en-US" sz="4000" dirty="0" smtClean="0"/>
              <a:t>Affecting their function and quality of life!</a:t>
            </a:r>
            <a:endParaRPr lang="en-CA" sz="4000" dirty="0"/>
          </a:p>
        </p:txBody>
      </p:sp>
      <p:sp>
        <p:nvSpPr>
          <p:cNvPr id="4" name="Slide Number Placeholder 3"/>
          <p:cNvSpPr>
            <a:spLocks noGrp="1"/>
          </p:cNvSpPr>
          <p:nvPr>
            <p:ph type="sldNum" sz="quarter" idx="4294967295"/>
          </p:nvPr>
        </p:nvSpPr>
        <p:spPr>
          <a:xfrm>
            <a:off x="0" y="6286500"/>
            <a:ext cx="228600" cy="228600"/>
          </a:xfrm>
        </p:spPr>
        <p:txBody>
          <a:bodyPr/>
          <a:lstStyle/>
          <a:p>
            <a:fld id="{21E50452-7361-4592-BC0C-5E8CDA5CCE78}" type="slidenum">
              <a:rPr lang="en-US" smtClean="0"/>
              <a:pPr/>
              <a:t>11</a:t>
            </a:fld>
            <a:endParaRPr lang="en-US"/>
          </a:p>
        </p:txBody>
      </p:sp>
    </p:spTree>
    <p:extLst>
      <p:ext uri="{BB962C8B-B14F-4D97-AF65-F5344CB8AC3E}">
        <p14:creationId xmlns:p14="http://schemas.microsoft.com/office/powerpoint/2010/main" val="17349464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CA" dirty="0"/>
              <a:t>Polypharmacy is a stand-alone risk factor for morbidity and mortality</a:t>
            </a:r>
          </a:p>
        </p:txBody>
      </p:sp>
      <p:sp>
        <p:nvSpPr>
          <p:cNvPr id="6" name="Subtitle 5"/>
          <p:cNvSpPr>
            <a:spLocks noGrp="1"/>
          </p:cNvSpPr>
          <p:nvPr>
            <p:ph type="subTitle" idx="1"/>
          </p:nvPr>
        </p:nvSpPr>
        <p:spPr/>
        <p:txBody>
          <a:bodyPr/>
          <a:lstStyle/>
          <a:p>
            <a:r>
              <a:rPr lang="en-CA" dirty="0"/>
              <a:t>Even when we control for other comorbidities and specific drug </a:t>
            </a:r>
            <a:r>
              <a:rPr lang="en-CA" dirty="0" smtClean="0"/>
              <a:t>effects.</a:t>
            </a:r>
            <a:endParaRPr lang="en-CA" dirty="0"/>
          </a:p>
        </p:txBody>
      </p:sp>
    </p:spTree>
    <p:extLst>
      <p:ext uri="{BB962C8B-B14F-4D97-AF65-F5344CB8AC3E}">
        <p14:creationId xmlns:p14="http://schemas.microsoft.com/office/powerpoint/2010/main" val="26864542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1"/>
          <p:cNvSpPr>
            <a:spLocks/>
          </p:cNvSpPr>
          <p:nvPr/>
        </p:nvSpPr>
        <p:spPr bwMode="auto">
          <a:xfrm>
            <a:off x="457200" y="6356350"/>
            <a:ext cx="2132013" cy="287338"/>
          </a:xfrm>
          <a:custGeom>
            <a:avLst/>
            <a:gdLst>
              <a:gd name="T0" fmla="*/ 1066007 w 21600"/>
              <a:gd name="T1" fmla="*/ 143669 h 21600"/>
              <a:gd name="T2" fmla="*/ 1066007 w 21600"/>
              <a:gd name="T3" fmla="*/ 143669 h 21600"/>
              <a:gd name="T4" fmla="*/ 1066007 w 21600"/>
              <a:gd name="T5" fmla="*/ 143669 h 21600"/>
              <a:gd name="T6" fmla="*/ 1066007 w 21600"/>
              <a:gd name="T7" fmla="*/ 1436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5699" tIns="45699" rIns="45699" bIns="45699"/>
          <a:lstStyle/>
          <a:p>
            <a:fld id="{8DD42DB7-3DBD-404F-9505-B8E96CFE3D85}" type="slidenum">
              <a:rPr lang="en-US"/>
              <a:pPr/>
              <a:t>13</a:t>
            </a:fld>
            <a:endParaRPr lang="en-US"/>
          </a:p>
        </p:txBody>
      </p:sp>
      <p:grpSp>
        <p:nvGrpSpPr>
          <p:cNvPr id="18435" name="Group 2"/>
          <p:cNvGrpSpPr>
            <a:grpSpLocks/>
          </p:cNvGrpSpPr>
          <p:nvPr/>
        </p:nvGrpSpPr>
        <p:grpSpPr bwMode="auto">
          <a:xfrm>
            <a:off x="-9525" y="6708775"/>
            <a:ext cx="9153525" cy="160338"/>
            <a:chOff x="-1" y="0"/>
            <a:chExt cx="9155115" cy="160338"/>
          </a:xfrm>
        </p:grpSpPr>
        <p:sp>
          <p:nvSpPr>
            <p:cNvPr id="18442" name="AutoShape 3"/>
            <p:cNvSpPr>
              <a:spLocks/>
            </p:cNvSpPr>
            <p:nvPr/>
          </p:nvSpPr>
          <p:spPr bwMode="auto">
            <a:xfrm>
              <a:off x="1747573" y="0"/>
              <a:ext cx="7407541" cy="160338"/>
            </a:xfrm>
            <a:custGeom>
              <a:avLst/>
              <a:gdLst>
                <a:gd name="T0" fmla="*/ 3703771 w 21600"/>
                <a:gd name="T1" fmla="*/ 80169 h 21600"/>
                <a:gd name="T2" fmla="*/ 3703771 w 21600"/>
                <a:gd name="T3" fmla="*/ 80169 h 21600"/>
                <a:gd name="T4" fmla="*/ 3703771 w 21600"/>
                <a:gd name="T5" fmla="*/ 80169 h 21600"/>
                <a:gd name="T6" fmla="*/ 3703771 w 21600"/>
                <a:gd name="T7" fmla="*/ 8016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443" name="AutoShape 4"/>
            <p:cNvSpPr>
              <a:spLocks/>
            </p:cNvSpPr>
            <p:nvPr/>
          </p:nvSpPr>
          <p:spPr bwMode="auto">
            <a:xfrm>
              <a:off x="-1" y="0"/>
              <a:ext cx="1724711" cy="160338"/>
            </a:xfrm>
            <a:custGeom>
              <a:avLst/>
              <a:gdLst>
                <a:gd name="T0" fmla="*/ 862355 w 21600"/>
                <a:gd name="T1" fmla="*/ 80169 h 21600"/>
                <a:gd name="T2" fmla="*/ 862355 w 21600"/>
                <a:gd name="T3" fmla="*/ 80169 h 21600"/>
                <a:gd name="T4" fmla="*/ 862355 w 21600"/>
                <a:gd name="T5" fmla="*/ 80169 h 21600"/>
                <a:gd name="T6" fmla="*/ 862355 w 21600"/>
                <a:gd name="T7" fmla="*/ 8016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18436" name="Group 5"/>
          <p:cNvGrpSpPr>
            <a:grpSpLocks/>
          </p:cNvGrpSpPr>
          <p:nvPr/>
        </p:nvGrpSpPr>
        <p:grpSpPr bwMode="auto">
          <a:xfrm>
            <a:off x="-9525" y="-22225"/>
            <a:ext cx="9153525" cy="158750"/>
            <a:chOff x="-1" y="0"/>
            <a:chExt cx="9155115" cy="158750"/>
          </a:xfrm>
        </p:grpSpPr>
        <p:sp>
          <p:nvSpPr>
            <p:cNvPr id="18440" name="AutoShape 6"/>
            <p:cNvSpPr>
              <a:spLocks/>
            </p:cNvSpPr>
            <p:nvPr/>
          </p:nvSpPr>
          <p:spPr bwMode="auto">
            <a:xfrm>
              <a:off x="1747573" y="0"/>
              <a:ext cx="7407541" cy="158750"/>
            </a:xfrm>
            <a:custGeom>
              <a:avLst/>
              <a:gdLst>
                <a:gd name="T0" fmla="*/ 3703771 w 21600"/>
                <a:gd name="T1" fmla="*/ 79375 h 21600"/>
                <a:gd name="T2" fmla="*/ 3703771 w 21600"/>
                <a:gd name="T3" fmla="*/ 79375 h 21600"/>
                <a:gd name="T4" fmla="*/ 3703771 w 21600"/>
                <a:gd name="T5" fmla="*/ 79375 h 21600"/>
                <a:gd name="T6" fmla="*/ 3703771 w 21600"/>
                <a:gd name="T7" fmla="*/ 7937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441" name="AutoShape 7"/>
            <p:cNvSpPr>
              <a:spLocks/>
            </p:cNvSpPr>
            <p:nvPr/>
          </p:nvSpPr>
          <p:spPr bwMode="auto">
            <a:xfrm>
              <a:off x="-1" y="0"/>
              <a:ext cx="1724711" cy="158750"/>
            </a:xfrm>
            <a:custGeom>
              <a:avLst/>
              <a:gdLst>
                <a:gd name="T0" fmla="*/ 862355 w 21600"/>
                <a:gd name="T1" fmla="*/ 79375 h 21600"/>
                <a:gd name="T2" fmla="*/ 862355 w 21600"/>
                <a:gd name="T3" fmla="*/ 79375 h 21600"/>
                <a:gd name="T4" fmla="*/ 862355 w 21600"/>
                <a:gd name="T5" fmla="*/ 79375 h 21600"/>
                <a:gd name="T6" fmla="*/ 862355 w 21600"/>
                <a:gd name="T7" fmla="*/ 7937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18437" name="Picture 8" descr="image03.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88100" y="5680075"/>
            <a:ext cx="2235200"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18438" name="AutoShape 9"/>
          <p:cNvSpPr>
            <a:spLocks/>
          </p:cNvSpPr>
          <p:nvPr/>
        </p:nvSpPr>
        <p:spPr bwMode="auto">
          <a:xfrm>
            <a:off x="1447800" y="1090613"/>
            <a:ext cx="6672263" cy="484187"/>
          </a:xfrm>
          <a:custGeom>
            <a:avLst/>
            <a:gdLst>
              <a:gd name="T0" fmla="*/ 3336131 w 21600"/>
              <a:gd name="T1" fmla="*/ 242093 h 21600"/>
              <a:gd name="T2" fmla="*/ 3336131 w 21600"/>
              <a:gd name="T3" fmla="*/ 242093 h 21600"/>
              <a:gd name="T4" fmla="*/ 3336131 w 21600"/>
              <a:gd name="T5" fmla="*/ 242093 h 21600"/>
              <a:gd name="T6" fmla="*/ 3336131 w 21600"/>
              <a:gd name="T7" fmla="*/ 242093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ctr">
              <a:lnSpc>
                <a:spcPct val="150000"/>
              </a:lnSpc>
            </a:pPr>
            <a:r>
              <a:rPr lang="en-US" sz="3200" b="1">
                <a:solidFill>
                  <a:srgbClr val="D77F47"/>
                </a:solidFill>
                <a:latin typeface="PT Sans" charset="0"/>
                <a:sym typeface="PT Sans" charset="0"/>
              </a:rPr>
              <a:t>Hospitalisation-Associated Disability</a:t>
            </a:r>
            <a:endParaRPr lang="en-US"/>
          </a:p>
        </p:txBody>
      </p:sp>
      <p:sp>
        <p:nvSpPr>
          <p:cNvPr id="18439" name="AutoShape 10"/>
          <p:cNvSpPr>
            <a:spLocks/>
          </p:cNvSpPr>
          <p:nvPr/>
        </p:nvSpPr>
        <p:spPr bwMode="auto">
          <a:xfrm>
            <a:off x="2055813" y="2514600"/>
            <a:ext cx="5334000" cy="2490788"/>
          </a:xfrm>
          <a:custGeom>
            <a:avLst/>
            <a:gdLst>
              <a:gd name="T0" fmla="*/ 2667000 w 21600"/>
              <a:gd name="T1" fmla="*/ 1245394 h 21600"/>
              <a:gd name="T2" fmla="*/ 2667000 w 21600"/>
              <a:gd name="T3" fmla="*/ 1245394 h 21600"/>
              <a:gd name="T4" fmla="*/ 2667000 w 21600"/>
              <a:gd name="T5" fmla="*/ 1245394 h 21600"/>
              <a:gd name="T6" fmla="*/ 2667000 w 21600"/>
              <a:gd name="T7" fmla="*/ 1245394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5699" tIns="45699" rIns="45699" bIns="45699"/>
          <a:lstStyle/>
          <a:p>
            <a:r>
              <a:rPr lang="en-US" sz="1800">
                <a:latin typeface="Trebuchet MS" charset="0"/>
                <a:sym typeface="Trebuchet MS" charset="0"/>
              </a:rPr>
              <a:t> Hospitalization is a sentinel event that often precipitates disability. This results in the subsequent inability to live independently and complete basic activities of daily living (ADLs). This hospitalization-associated disability occurs in approximately one-third of patients older than 70 years of age and may be triggered even when the illness that necessitated the hospitalization is successfully treated.</a:t>
            </a:r>
            <a:endParaRPr lang="en-US"/>
          </a:p>
        </p:txBody>
      </p:sp>
    </p:spTree>
    <p:extLst>
      <p:ext uri="{BB962C8B-B14F-4D97-AF65-F5344CB8AC3E}">
        <p14:creationId xmlns:p14="http://schemas.microsoft.com/office/powerpoint/2010/main" val="1309235426"/>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Challenge</a:t>
            </a:r>
            <a:endParaRPr lang="en-CA" dirty="0"/>
          </a:p>
        </p:txBody>
      </p:sp>
      <p:sp>
        <p:nvSpPr>
          <p:cNvPr id="3" name="Content Placeholder 2"/>
          <p:cNvSpPr>
            <a:spLocks noGrp="1"/>
          </p:cNvSpPr>
          <p:nvPr>
            <p:ph idx="1"/>
          </p:nvPr>
        </p:nvSpPr>
        <p:spPr>
          <a:xfrm>
            <a:off x="250521" y="1600200"/>
            <a:ext cx="8436279" cy="4876800"/>
          </a:xfrm>
        </p:spPr>
        <p:txBody>
          <a:bodyPr>
            <a:normAutofit/>
          </a:bodyPr>
          <a:lstStyle/>
          <a:p>
            <a:r>
              <a:rPr lang="en-CA" sz="3200" dirty="0" smtClean="0"/>
              <a:t>Average number of regular medications per LTC resident in BC is around  9  (range   0-55!). Anecdotally, 12-14 not uncommon.</a:t>
            </a:r>
          </a:p>
          <a:p>
            <a:r>
              <a:rPr lang="en-CA" sz="3200" dirty="0" smtClean="0"/>
              <a:t>With careful practice, this number can be 5-6</a:t>
            </a:r>
          </a:p>
          <a:p>
            <a:r>
              <a:rPr lang="en-CA" sz="3200" dirty="0" smtClean="0"/>
              <a:t>RAI-MDS counts number of residents on &gt;9 regular meds, and this is often above 50%</a:t>
            </a:r>
          </a:p>
          <a:p>
            <a:r>
              <a:rPr lang="en-CA" sz="3200" dirty="0" smtClean="0"/>
              <a:t>What is your site’s RAI-MDS data?</a:t>
            </a:r>
          </a:p>
        </p:txBody>
      </p:sp>
    </p:spTree>
    <p:extLst>
      <p:ext uri="{BB962C8B-B14F-4D97-AF65-F5344CB8AC3E}">
        <p14:creationId xmlns:p14="http://schemas.microsoft.com/office/powerpoint/2010/main" val="23964601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0" y="6286500"/>
            <a:ext cx="228600" cy="228600"/>
          </a:xfrm>
        </p:spPr>
        <p:txBody>
          <a:bodyPr/>
          <a:lstStyle/>
          <a:p>
            <a:fld id="{21E50452-7361-4592-BC0C-5E8CDA5CCE78}" type="slidenum">
              <a:rPr lang="en-US" smtClean="0">
                <a:solidFill>
                  <a:srgbClr val="000000"/>
                </a:solidFill>
              </a:rPr>
              <a:pPr/>
              <a:t>15</a:t>
            </a:fld>
            <a:endParaRPr lang="en-US">
              <a:solidFill>
                <a:srgbClr val="000000"/>
              </a:solidFill>
            </a:endParaRPr>
          </a:p>
        </p:txBody>
      </p:sp>
      <p:sp>
        <p:nvSpPr>
          <p:cNvPr id="5" name="Rectangle 4"/>
          <p:cNvSpPr/>
          <p:nvPr/>
        </p:nvSpPr>
        <p:spPr>
          <a:xfrm>
            <a:off x="1334421" y="1607501"/>
            <a:ext cx="7218736" cy="2800767"/>
          </a:xfrm>
          <a:prstGeom prst="rect">
            <a:avLst/>
          </a:prstGeom>
        </p:spPr>
        <p:txBody>
          <a:bodyPr wrap="square">
            <a:spAutoFit/>
          </a:bodyPr>
          <a:lstStyle/>
          <a:p>
            <a:r>
              <a:rPr lang="en-US" sz="4400" dirty="0">
                <a:solidFill>
                  <a:srgbClr val="040A0C"/>
                </a:solidFill>
                <a:latin typeface="PT Sans" charset="0"/>
                <a:sym typeface="PT Sans" charset="0"/>
              </a:rPr>
              <a:t>What are the C</a:t>
            </a:r>
            <a:r>
              <a:rPr lang="en-US" sz="4400" dirty="0" smtClean="0">
                <a:solidFill>
                  <a:srgbClr val="040A0C"/>
                </a:solidFill>
                <a:latin typeface="PT Sans" charset="0"/>
                <a:sym typeface="PT Sans" charset="0"/>
              </a:rPr>
              <a:t>ausal </a:t>
            </a:r>
            <a:r>
              <a:rPr lang="en-US" sz="4400" dirty="0">
                <a:solidFill>
                  <a:srgbClr val="040A0C"/>
                </a:solidFill>
                <a:latin typeface="PT Sans" charset="0"/>
                <a:sym typeface="PT Sans" charset="0"/>
              </a:rPr>
              <a:t>F</a:t>
            </a:r>
            <a:r>
              <a:rPr lang="en-US" sz="4400" dirty="0" smtClean="0">
                <a:solidFill>
                  <a:srgbClr val="040A0C"/>
                </a:solidFill>
                <a:latin typeface="PT Sans" charset="0"/>
                <a:sym typeface="PT Sans" charset="0"/>
              </a:rPr>
              <a:t>actors</a:t>
            </a:r>
          </a:p>
          <a:p>
            <a:endParaRPr lang="en-US" sz="4400" dirty="0">
              <a:solidFill>
                <a:srgbClr val="040A0C"/>
              </a:solidFill>
              <a:latin typeface="PT Sans" charset="0"/>
              <a:sym typeface="PT Sans" charset="0"/>
            </a:endParaRPr>
          </a:p>
          <a:p>
            <a:r>
              <a:rPr lang="en-US" sz="4400" dirty="0" smtClean="0">
                <a:solidFill>
                  <a:srgbClr val="040A0C"/>
                </a:solidFill>
                <a:latin typeface="PT Sans" charset="0"/>
                <a:sym typeface="PT Sans" charset="0"/>
              </a:rPr>
              <a:t> Leading </a:t>
            </a:r>
            <a:r>
              <a:rPr lang="en-US" sz="4400" dirty="0">
                <a:solidFill>
                  <a:srgbClr val="040A0C"/>
                </a:solidFill>
                <a:latin typeface="PT Sans" charset="0"/>
                <a:sym typeface="PT Sans" charset="0"/>
              </a:rPr>
              <a:t>to </a:t>
            </a:r>
            <a:r>
              <a:rPr lang="en-US" sz="4400" dirty="0" err="1">
                <a:solidFill>
                  <a:srgbClr val="040A0C"/>
                </a:solidFill>
                <a:latin typeface="PT Sans" charset="0"/>
                <a:sym typeface="PT Sans" charset="0"/>
              </a:rPr>
              <a:t>Polypharmacy</a:t>
            </a:r>
            <a:r>
              <a:rPr lang="en-US" sz="4400" dirty="0">
                <a:solidFill>
                  <a:srgbClr val="040A0C"/>
                </a:solidFill>
                <a:latin typeface="PT Sans" charset="0"/>
                <a:sym typeface="PT Sans" charset="0"/>
              </a:rPr>
              <a:t>?</a:t>
            </a:r>
            <a:r>
              <a:rPr lang="en-US" sz="4400" dirty="0"/>
              <a:t/>
            </a:r>
            <a:br>
              <a:rPr lang="en-US" sz="4400" dirty="0"/>
            </a:br>
            <a:endParaRPr lang="en-US" sz="4400" dirty="0"/>
          </a:p>
        </p:txBody>
      </p:sp>
    </p:spTree>
    <p:extLst>
      <p:ext uri="{BB962C8B-B14F-4D97-AF65-F5344CB8AC3E}">
        <p14:creationId xmlns:p14="http://schemas.microsoft.com/office/powerpoint/2010/main" val="208639858"/>
      </p:ext>
    </p:extLst>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18866"/>
            <a:ext cx="8229600" cy="660107"/>
          </a:xfrm>
        </p:spPr>
        <p:txBody>
          <a:bodyPr>
            <a:normAutofit fontScale="90000"/>
          </a:bodyPr>
          <a:lstStyle/>
          <a:p>
            <a:pPr algn="ctr"/>
            <a:r>
              <a:rPr lang="en-US" dirty="0">
                <a:solidFill>
                  <a:srgbClr val="040A0C"/>
                </a:solidFill>
                <a:latin typeface="PT Sans" charset="0"/>
                <a:sym typeface="PT Sans" charset="0"/>
              </a:rPr>
              <a:t>What are the causal factors leading to </a:t>
            </a:r>
            <a:r>
              <a:rPr lang="en-US" dirty="0" err="1">
                <a:solidFill>
                  <a:srgbClr val="040A0C"/>
                </a:solidFill>
                <a:latin typeface="PT Sans" charset="0"/>
                <a:sym typeface="PT Sans" charset="0"/>
              </a:rPr>
              <a:t>Polypharmacy</a:t>
            </a:r>
            <a:r>
              <a:rPr lang="en-US" dirty="0">
                <a:solidFill>
                  <a:srgbClr val="040A0C"/>
                </a:solidFill>
                <a:latin typeface="PT Sans" charset="0"/>
                <a:sym typeface="PT Sans" charset="0"/>
              </a:rPr>
              <a:t>?</a:t>
            </a:r>
            <a:r>
              <a:rPr lang="en-US" dirty="0"/>
              <a:t/>
            </a:r>
            <a:br>
              <a:rPr lang="en-US" dirty="0"/>
            </a:br>
            <a:endParaRPr lang="en-US" dirty="0"/>
          </a:p>
        </p:txBody>
      </p:sp>
      <p:sp>
        <p:nvSpPr>
          <p:cNvPr id="22531" name="Rectangle 2"/>
          <p:cNvSpPr>
            <a:spLocks noGrp="1" noChangeArrowheads="1"/>
          </p:cNvSpPr>
          <p:nvPr>
            <p:ph idx="1"/>
          </p:nvPr>
        </p:nvSpPr>
        <p:spPr/>
        <p:txBody>
          <a:bodyPr lIns="45699" tIns="45699" rIns="45699" bIns="45699">
            <a:normAutofit lnSpcReduction="10000"/>
          </a:bodyPr>
          <a:lstStyle/>
          <a:p>
            <a:pPr marL="709613" indent="-709613">
              <a:lnSpc>
                <a:spcPct val="90000"/>
              </a:lnSpc>
              <a:buClr>
                <a:srgbClr val="000000"/>
              </a:buClr>
              <a:buSzPct val="98000"/>
              <a:buFontTx/>
              <a:buChar char="•"/>
            </a:pPr>
            <a:endParaRPr lang="en-US" sz="2900" dirty="0" smtClean="0">
              <a:latin typeface="PT Sans" charset="0"/>
              <a:cs typeface="PT Sans" charset="0"/>
              <a:sym typeface="PT Sans" charset="0"/>
            </a:endParaRPr>
          </a:p>
          <a:p>
            <a:pPr marL="709613" indent="-709613">
              <a:lnSpc>
                <a:spcPct val="90000"/>
              </a:lnSpc>
              <a:buClr>
                <a:srgbClr val="000000"/>
              </a:buClr>
              <a:buSzPct val="98000"/>
              <a:buFontTx/>
              <a:buChar char="•"/>
            </a:pPr>
            <a:r>
              <a:rPr lang="en-US" sz="2900" dirty="0" smtClean="0">
                <a:latin typeface="PT Sans" charset="0"/>
                <a:cs typeface="PT Sans" charset="0"/>
                <a:sym typeface="PT Sans" charset="0"/>
              </a:rPr>
              <a:t>Wrong Context: Single Disease-Shift to Complex, </a:t>
            </a:r>
            <a:r>
              <a:rPr lang="en-US" sz="2900" dirty="0" err="1" smtClean="0">
                <a:latin typeface="PT Sans" charset="0"/>
                <a:cs typeface="PT Sans" charset="0"/>
                <a:sym typeface="PT Sans" charset="0"/>
              </a:rPr>
              <a:t>Multimorbidity</a:t>
            </a:r>
            <a:r>
              <a:rPr lang="en-US" sz="2900" dirty="0" smtClean="0">
                <a:latin typeface="PT Sans" charset="0"/>
                <a:cs typeface="PT Sans" charset="0"/>
                <a:sym typeface="PT Sans" charset="0"/>
              </a:rPr>
              <a:t>, Frailty, End of Life</a:t>
            </a:r>
          </a:p>
          <a:p>
            <a:pPr marL="709613" indent="-709613">
              <a:lnSpc>
                <a:spcPct val="90000"/>
              </a:lnSpc>
              <a:buClr>
                <a:srgbClr val="000000"/>
              </a:buClr>
              <a:buSzPct val="98000"/>
              <a:buFontTx/>
              <a:buChar char="•"/>
            </a:pPr>
            <a:endParaRPr lang="en-US" sz="2900" dirty="0" smtClean="0">
              <a:latin typeface="PT Sans" charset="0"/>
              <a:cs typeface="PT Sans" charset="0"/>
              <a:sym typeface="PT Sans" charset="0"/>
            </a:endParaRPr>
          </a:p>
          <a:p>
            <a:pPr marL="1069618" lvl="1" indent="-709613">
              <a:lnSpc>
                <a:spcPct val="90000"/>
              </a:lnSpc>
              <a:buClr>
                <a:srgbClr val="000000"/>
              </a:buClr>
              <a:buSzPct val="98000"/>
              <a:buFont typeface="Wingdings" charset="2"/>
              <a:buChar char="Ø"/>
            </a:pPr>
            <a:r>
              <a:rPr lang="en-US" sz="2500" dirty="0" smtClean="0">
                <a:latin typeface="PT Sans" charset="0"/>
                <a:cs typeface="PT Sans" charset="0"/>
                <a:sym typeface="PT Sans" charset="0"/>
              </a:rPr>
              <a:t>Clinical </a:t>
            </a:r>
            <a:r>
              <a:rPr lang="en-US" sz="2500" dirty="0">
                <a:latin typeface="PT Sans" charset="0"/>
                <a:cs typeface="PT Sans" charset="0"/>
                <a:sym typeface="PT Sans" charset="0"/>
              </a:rPr>
              <a:t>Practice Guidelines (Chronic Disease </a:t>
            </a:r>
            <a:r>
              <a:rPr lang="en-US" sz="2500" dirty="0" smtClean="0">
                <a:latin typeface="PT Sans" charset="0"/>
                <a:cs typeface="PT Sans" charset="0"/>
                <a:sym typeface="PT Sans" charset="0"/>
              </a:rPr>
              <a:t>Management)</a:t>
            </a:r>
          </a:p>
          <a:p>
            <a:pPr marL="1069618" lvl="1" indent="-709613">
              <a:lnSpc>
                <a:spcPct val="90000"/>
              </a:lnSpc>
              <a:buClr>
                <a:srgbClr val="000000"/>
              </a:buClr>
              <a:buSzPct val="98000"/>
              <a:buFont typeface="Wingdings" charset="2"/>
              <a:buChar char="Ø"/>
            </a:pPr>
            <a:r>
              <a:rPr lang="en-US" sz="2500" dirty="0">
                <a:latin typeface="PT Sans" charset="0"/>
                <a:cs typeface="PT Sans" charset="0"/>
                <a:sym typeface="PT Sans" charset="0"/>
              </a:rPr>
              <a:t>Multiple </a:t>
            </a:r>
            <a:r>
              <a:rPr lang="en-US" sz="2500" dirty="0" smtClean="0">
                <a:latin typeface="PT Sans" charset="0"/>
                <a:cs typeface="PT Sans" charset="0"/>
                <a:sym typeface="PT Sans" charset="0"/>
              </a:rPr>
              <a:t>prescribers</a:t>
            </a:r>
            <a:endParaRPr lang="en-US" sz="2500" dirty="0">
              <a:latin typeface="PT Sans" charset="0"/>
              <a:cs typeface="PT Sans" charset="0"/>
              <a:sym typeface="PT Sans" charset="0"/>
            </a:endParaRPr>
          </a:p>
          <a:p>
            <a:pPr marL="1069618" lvl="1" indent="-709613">
              <a:lnSpc>
                <a:spcPct val="90000"/>
              </a:lnSpc>
              <a:spcBef>
                <a:spcPts val="500"/>
              </a:spcBef>
              <a:buClr>
                <a:srgbClr val="000000"/>
              </a:buClr>
              <a:buSzPct val="98000"/>
              <a:buFont typeface="Wingdings" charset="2"/>
              <a:buChar char="Ø"/>
            </a:pPr>
            <a:r>
              <a:rPr lang="en-US" sz="2500" dirty="0" smtClean="0">
                <a:latin typeface="PT Sans" charset="0"/>
                <a:cs typeface="PT Sans" charset="0"/>
                <a:sym typeface="PT Sans" charset="0"/>
              </a:rPr>
              <a:t>Treating </a:t>
            </a:r>
            <a:r>
              <a:rPr lang="en-US" sz="2500" dirty="0">
                <a:latin typeface="PT Sans" charset="0"/>
                <a:cs typeface="PT Sans" charset="0"/>
                <a:sym typeface="PT Sans" charset="0"/>
              </a:rPr>
              <a:t>surrogate markers</a:t>
            </a:r>
          </a:p>
          <a:p>
            <a:pPr marL="1069618" lvl="1" indent="-709613">
              <a:lnSpc>
                <a:spcPct val="90000"/>
              </a:lnSpc>
              <a:spcBef>
                <a:spcPts val="500"/>
              </a:spcBef>
              <a:buClr>
                <a:srgbClr val="000000"/>
              </a:buClr>
              <a:buSzPct val="98000"/>
              <a:buFont typeface="Wingdings" charset="2"/>
              <a:buChar char="Ø"/>
            </a:pPr>
            <a:r>
              <a:rPr lang="en-US" sz="2500" dirty="0">
                <a:latin typeface="PT Sans" charset="0"/>
                <a:cs typeface="PT Sans" charset="0"/>
                <a:sym typeface="PT Sans" charset="0"/>
              </a:rPr>
              <a:t>Clinical </a:t>
            </a:r>
            <a:r>
              <a:rPr lang="en-US" sz="2500" dirty="0" smtClean="0">
                <a:latin typeface="PT Sans" charset="0"/>
                <a:cs typeface="PT Sans" charset="0"/>
                <a:sym typeface="PT Sans" charset="0"/>
              </a:rPr>
              <a:t>uncertainty</a:t>
            </a:r>
          </a:p>
          <a:p>
            <a:pPr marL="1429625" lvl="2" indent="-709613">
              <a:lnSpc>
                <a:spcPct val="90000"/>
              </a:lnSpc>
              <a:spcBef>
                <a:spcPts val="500"/>
              </a:spcBef>
              <a:buClr>
                <a:srgbClr val="000000"/>
              </a:buClr>
              <a:buSzPct val="98000"/>
              <a:buFont typeface="Wingdings" charset="2"/>
              <a:buChar char="§"/>
            </a:pPr>
            <a:r>
              <a:rPr lang="en-US" sz="2400" dirty="0">
                <a:latin typeface="PT Sans" charset="0"/>
                <a:cs typeface="PT Sans" charset="0"/>
                <a:sym typeface="PT Sans" charset="0"/>
              </a:rPr>
              <a:t>ADE or new symptom</a:t>
            </a:r>
            <a:r>
              <a:rPr lang="en-US" sz="2400" dirty="0" smtClean="0">
                <a:latin typeface="PT Sans" charset="0"/>
                <a:cs typeface="PT Sans" charset="0"/>
                <a:sym typeface="PT Sans" charset="0"/>
              </a:rPr>
              <a:t>?-Drug cascade</a:t>
            </a:r>
            <a:endParaRPr lang="en-US" sz="2200" dirty="0" smtClean="0">
              <a:latin typeface="PT Sans" charset="0"/>
              <a:cs typeface="PT Sans" charset="0"/>
              <a:sym typeface="PT Sans" charset="0"/>
            </a:endParaRPr>
          </a:p>
          <a:p>
            <a:pPr marL="1069618" lvl="1" indent="-709613">
              <a:lnSpc>
                <a:spcPct val="90000"/>
              </a:lnSpc>
              <a:spcBef>
                <a:spcPts val="500"/>
              </a:spcBef>
              <a:buClr>
                <a:srgbClr val="000000"/>
              </a:buClr>
              <a:buSzPct val="98000"/>
              <a:buFont typeface="Wingdings" charset="2"/>
              <a:buChar char="Ø"/>
            </a:pPr>
            <a:r>
              <a:rPr lang="en-US" sz="2400" dirty="0" smtClean="0">
                <a:latin typeface="PT Sans" charset="0"/>
                <a:cs typeface="PT Sans" charset="0"/>
                <a:sym typeface="PT Sans" charset="0"/>
              </a:rPr>
              <a:t>Uncertain </a:t>
            </a:r>
            <a:r>
              <a:rPr lang="en-US" sz="2400" dirty="0">
                <a:latin typeface="PT Sans" charset="0"/>
                <a:cs typeface="PT Sans" charset="0"/>
                <a:sym typeface="PT Sans" charset="0"/>
              </a:rPr>
              <a:t>treatment goals</a:t>
            </a:r>
          </a:p>
          <a:p>
            <a:pPr marL="1069618" lvl="1" indent="-709613">
              <a:lnSpc>
                <a:spcPct val="90000"/>
              </a:lnSpc>
              <a:spcBef>
                <a:spcPts val="500"/>
              </a:spcBef>
              <a:buClr>
                <a:srgbClr val="000000"/>
              </a:buClr>
              <a:buSzPct val="98000"/>
              <a:buFont typeface="Wingdings" charset="2"/>
              <a:buChar char="Ø"/>
            </a:pPr>
            <a:endParaRPr lang="en-US" sz="2500" dirty="0" smtClean="0">
              <a:latin typeface="PT Sans" charset="0"/>
              <a:cs typeface="PT Sans" charset="0"/>
              <a:sym typeface="PT Sans" charset="0"/>
            </a:endParaRPr>
          </a:p>
          <a:p>
            <a:pPr marL="709613" indent="-709613" defTabSz="914400" eaLnBrk="1">
              <a:lnSpc>
                <a:spcPct val="90000"/>
              </a:lnSpc>
              <a:spcBef>
                <a:spcPts val="500"/>
              </a:spcBef>
              <a:buClr>
                <a:srgbClr val="000000"/>
              </a:buClr>
              <a:buSzPct val="98000"/>
              <a:buFontTx/>
              <a:buChar char="•"/>
            </a:pPr>
            <a:endParaRPr lang="en-US" sz="2900" dirty="0">
              <a:latin typeface="PT Sans" charset="0"/>
              <a:cs typeface="PT Sans" charset="0"/>
              <a:sym typeface="PT Sans" charset="0"/>
            </a:endParaRPr>
          </a:p>
        </p:txBody>
      </p:sp>
      <p:sp>
        <p:nvSpPr>
          <p:cNvPr id="22532" name="AutoShape 3"/>
          <p:cNvSpPr>
            <a:spLocks/>
          </p:cNvSpPr>
          <p:nvPr/>
        </p:nvSpPr>
        <p:spPr bwMode="auto">
          <a:xfrm>
            <a:off x="727075" y="6137275"/>
            <a:ext cx="228600" cy="279400"/>
          </a:xfrm>
          <a:custGeom>
            <a:avLst/>
            <a:gdLst>
              <a:gd name="T0" fmla="*/ 114300 w 21600"/>
              <a:gd name="T1" fmla="*/ 139700 h 21600"/>
              <a:gd name="T2" fmla="*/ 114300 w 21600"/>
              <a:gd name="T3" fmla="*/ 139700 h 21600"/>
              <a:gd name="T4" fmla="*/ 114300 w 21600"/>
              <a:gd name="T5" fmla="*/ 139700 h 21600"/>
              <a:gd name="T6" fmla="*/ 114300 w 21600"/>
              <a:gd name="T7" fmla="*/ 1397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1125" tIns="41125" rIns="41125" bIns="41125"/>
          <a:lstStyle/>
          <a:p>
            <a:endParaRPr lang="en-US" dirty="0"/>
          </a:p>
        </p:txBody>
      </p:sp>
      <p:grpSp>
        <p:nvGrpSpPr>
          <p:cNvPr id="22533" name="Group 4"/>
          <p:cNvGrpSpPr>
            <a:grpSpLocks/>
          </p:cNvGrpSpPr>
          <p:nvPr/>
        </p:nvGrpSpPr>
        <p:grpSpPr bwMode="auto">
          <a:xfrm>
            <a:off x="-11113" y="6708775"/>
            <a:ext cx="9153526" cy="160338"/>
            <a:chOff x="-1" y="-1"/>
            <a:chExt cx="9155430" cy="160022"/>
          </a:xfrm>
        </p:grpSpPr>
        <p:sp>
          <p:nvSpPr>
            <p:cNvPr id="22538" name="AutoShape 5"/>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539" name="AutoShape 6"/>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2534" name="Group 7"/>
          <p:cNvGrpSpPr>
            <a:grpSpLocks/>
          </p:cNvGrpSpPr>
          <p:nvPr/>
        </p:nvGrpSpPr>
        <p:grpSpPr bwMode="auto">
          <a:xfrm>
            <a:off x="-11113" y="-22225"/>
            <a:ext cx="9153526" cy="158750"/>
            <a:chOff x="-1" y="-1"/>
            <a:chExt cx="9155430" cy="160022"/>
          </a:xfrm>
        </p:grpSpPr>
        <p:sp>
          <p:nvSpPr>
            <p:cNvPr id="22536" name="AutoShape 8"/>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537" name="AutoShape 9"/>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2535" name="Picture 10"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1708118470"/>
      </p:ext>
    </p:extLst>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5025"/>
            <a:ext cx="8119537" cy="1504725"/>
          </a:xfrm>
        </p:spPr>
        <p:txBody>
          <a:bodyPr/>
          <a:lstStyle/>
          <a:p>
            <a:r>
              <a:rPr lang="en-US" dirty="0">
                <a:solidFill>
                  <a:srgbClr val="040A0C"/>
                </a:solidFill>
                <a:latin typeface="PT Sans" charset="0"/>
                <a:sym typeface="PT Sans" charset="0"/>
              </a:rPr>
              <a:t>What are the causal factors leading to </a:t>
            </a:r>
            <a:r>
              <a:rPr lang="en-US" dirty="0" err="1">
                <a:solidFill>
                  <a:srgbClr val="040A0C"/>
                </a:solidFill>
                <a:latin typeface="PT Sans" charset="0"/>
                <a:sym typeface="PT Sans" charset="0"/>
              </a:rPr>
              <a:t>Polypharmacy</a:t>
            </a:r>
            <a:r>
              <a:rPr lang="en-US" dirty="0">
                <a:solidFill>
                  <a:srgbClr val="040A0C"/>
                </a:solidFill>
                <a:latin typeface="PT Sans" charset="0"/>
                <a:sym typeface="PT Sans" charset="0"/>
              </a:rPr>
              <a:t>?</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smtClean="0"/>
          </a:p>
          <a:p>
            <a:endParaRPr lang="en-US" dirty="0"/>
          </a:p>
          <a:p>
            <a:pPr marL="709613" indent="-709613" defTabSz="914400" eaLnBrk="1">
              <a:lnSpc>
                <a:spcPct val="90000"/>
              </a:lnSpc>
              <a:spcBef>
                <a:spcPts val="500"/>
              </a:spcBef>
              <a:buClr>
                <a:srgbClr val="000000"/>
              </a:buClr>
              <a:buSzPct val="98000"/>
              <a:buFontTx/>
              <a:buChar char="•"/>
            </a:pPr>
            <a:r>
              <a:rPr lang="en-US" sz="3600" dirty="0">
                <a:latin typeface="PT Sans" charset="0"/>
                <a:cs typeface="PT Sans" charset="0"/>
                <a:sym typeface="PT Sans" charset="0"/>
              </a:rPr>
              <a:t>Clinical and system complexity</a:t>
            </a:r>
          </a:p>
          <a:p>
            <a:pPr marL="1069618" lvl="1" indent="-709613">
              <a:lnSpc>
                <a:spcPct val="90000"/>
              </a:lnSpc>
              <a:spcBef>
                <a:spcPts val="500"/>
              </a:spcBef>
              <a:buClr>
                <a:srgbClr val="000000"/>
              </a:buClr>
              <a:buSzPct val="98000"/>
              <a:buFont typeface="Wingdings" charset="2"/>
              <a:buChar char="Ø"/>
            </a:pPr>
            <a:r>
              <a:rPr lang="en-US" sz="2800" dirty="0">
                <a:latin typeface="PT Sans" charset="0"/>
                <a:cs typeface="PT Sans" charset="0"/>
                <a:sym typeface="PT Sans" charset="0"/>
              </a:rPr>
              <a:t>Difficulty getting the history</a:t>
            </a:r>
          </a:p>
          <a:p>
            <a:pPr marL="1069618" lvl="1" indent="-709613">
              <a:lnSpc>
                <a:spcPct val="90000"/>
              </a:lnSpc>
              <a:spcBef>
                <a:spcPts val="500"/>
              </a:spcBef>
              <a:buClr>
                <a:srgbClr val="000000"/>
              </a:buClr>
              <a:buSzPct val="98000"/>
              <a:buFont typeface="Wingdings" charset="2"/>
              <a:buChar char="Ø"/>
            </a:pPr>
            <a:r>
              <a:rPr lang="en-US" sz="2800" dirty="0">
                <a:latin typeface="PT Sans" charset="0"/>
                <a:cs typeface="PT Sans" charset="0"/>
                <a:sym typeface="PT Sans" charset="0"/>
              </a:rPr>
              <a:t>Inadequate </a:t>
            </a:r>
            <a:r>
              <a:rPr lang="en-US" sz="2800" dirty="0" smtClean="0">
                <a:latin typeface="PT Sans" charset="0"/>
                <a:cs typeface="PT Sans" charset="0"/>
                <a:sym typeface="PT Sans" charset="0"/>
              </a:rPr>
              <a:t>communication</a:t>
            </a:r>
          </a:p>
          <a:p>
            <a:pPr marL="1069618" lvl="1" indent="-709613">
              <a:lnSpc>
                <a:spcPct val="90000"/>
              </a:lnSpc>
              <a:spcBef>
                <a:spcPts val="500"/>
              </a:spcBef>
              <a:buClr>
                <a:srgbClr val="000000"/>
              </a:buClr>
              <a:buSzPct val="98000"/>
              <a:buFont typeface="Wingdings" charset="2"/>
              <a:buChar char="Ø"/>
            </a:pPr>
            <a:r>
              <a:rPr lang="en-US" sz="2800" dirty="0" smtClean="0">
                <a:latin typeface="PT Sans" charset="0"/>
                <a:cs typeface="PT Sans" charset="0"/>
                <a:sym typeface="PT Sans" charset="0"/>
              </a:rPr>
              <a:t>Collaborative and Shared Care challenges</a:t>
            </a:r>
          </a:p>
          <a:p>
            <a:pPr marL="1069618" lvl="1" indent="-709613">
              <a:lnSpc>
                <a:spcPct val="90000"/>
              </a:lnSpc>
              <a:spcBef>
                <a:spcPts val="500"/>
              </a:spcBef>
              <a:buClr>
                <a:srgbClr val="000000"/>
              </a:buClr>
              <a:buSzPct val="98000"/>
              <a:buFont typeface="Wingdings" charset="2"/>
              <a:buChar char="Ø"/>
            </a:pPr>
            <a:r>
              <a:rPr lang="en-US" sz="2800" dirty="0" smtClean="0">
                <a:latin typeface="PT Sans" charset="0"/>
                <a:cs typeface="PT Sans" charset="0"/>
                <a:sym typeface="PT Sans" charset="0"/>
              </a:rPr>
              <a:t>Challenges of involving resident/family </a:t>
            </a:r>
          </a:p>
          <a:p>
            <a:pPr marL="1069618" lvl="1" indent="-709613">
              <a:lnSpc>
                <a:spcPct val="90000"/>
              </a:lnSpc>
              <a:spcBef>
                <a:spcPts val="500"/>
              </a:spcBef>
              <a:buClr>
                <a:srgbClr val="000000"/>
              </a:buClr>
              <a:buSzPct val="98000"/>
              <a:buFont typeface="Wingdings" charset="2"/>
              <a:buChar char="Ø"/>
            </a:pPr>
            <a:endParaRPr lang="en-US" sz="2800" dirty="0">
              <a:latin typeface="Helvetica" charset="0"/>
              <a:cs typeface="Helvetica" charset="0"/>
            </a:endParaRPr>
          </a:p>
          <a:p>
            <a:endParaRPr lang="en-US" sz="2800"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17</a:t>
            </a:fld>
            <a:endParaRPr lang="en-US">
              <a:solidFill>
                <a:srgbClr val="000000"/>
              </a:solidFill>
            </a:endParaRPr>
          </a:p>
        </p:txBody>
      </p:sp>
    </p:spTree>
    <p:extLst>
      <p:ext uri="{BB962C8B-B14F-4D97-AF65-F5344CB8AC3E}">
        <p14:creationId xmlns:p14="http://schemas.microsoft.com/office/powerpoint/2010/main" val="1425076383"/>
      </p:ext>
    </p:extLst>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2227263"/>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endParaRPr lang="en-US" sz="3600" dirty="0">
              <a:solidFill>
                <a:srgbClr val="040A0C"/>
              </a:solidFill>
              <a:latin typeface="PT Sans" charset="0"/>
              <a:sym typeface="PT Sans" charset="0"/>
            </a:endParaRPr>
          </a:p>
          <a:p>
            <a:pPr marL="203200" algn="ctr">
              <a:lnSpc>
                <a:spcPct val="150000"/>
              </a:lnSpc>
            </a:pPr>
            <a:r>
              <a:rPr lang="en-US" sz="3600" dirty="0">
                <a:solidFill>
                  <a:srgbClr val="040A0C"/>
                </a:solidFill>
                <a:latin typeface="PT Sans" charset="0"/>
                <a:sym typeface="PT Sans" charset="0"/>
              </a:rPr>
              <a:t>What are the barriers to effective Medication </a:t>
            </a:r>
            <a:r>
              <a:rPr lang="en-US" sz="3600" dirty="0" smtClean="0">
                <a:solidFill>
                  <a:srgbClr val="040A0C"/>
                </a:solidFill>
                <a:latin typeface="PT Sans" charset="0"/>
                <a:sym typeface="PT Sans" charset="0"/>
              </a:rPr>
              <a:t>Decision-Making?</a:t>
            </a:r>
            <a:endParaRPr lang="en-US" dirty="0"/>
          </a:p>
        </p:txBody>
      </p:sp>
    </p:spTree>
    <p:extLst>
      <p:ext uri="{BB962C8B-B14F-4D97-AF65-F5344CB8AC3E}">
        <p14:creationId xmlns:p14="http://schemas.microsoft.com/office/powerpoint/2010/main" val="676868435"/>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457200" y="835577"/>
            <a:ext cx="8229600" cy="469347"/>
          </a:xfrm>
        </p:spPr>
        <p:txBody>
          <a:bodyPr lIns="0" tIns="0" rIns="0" bIns="0">
            <a:noAutofit/>
          </a:bodyPr>
          <a:lstStyle/>
          <a:p>
            <a:pPr algn="ctr"/>
            <a:r>
              <a:rPr lang="en-US" sz="3200" dirty="0">
                <a:solidFill>
                  <a:srgbClr val="040A0C"/>
                </a:solidFill>
                <a:latin typeface="PT Sans" charset="0"/>
                <a:sym typeface="PT Sans" charset="0"/>
              </a:rPr>
              <a:t>What are the </a:t>
            </a:r>
            <a:r>
              <a:rPr lang="en-US" sz="3200" dirty="0" smtClean="0">
                <a:solidFill>
                  <a:srgbClr val="040A0C"/>
                </a:solidFill>
                <a:latin typeface="PT Sans" charset="0"/>
                <a:sym typeface="PT Sans" charset="0"/>
              </a:rPr>
              <a:t>Barriers </a:t>
            </a:r>
            <a:r>
              <a:rPr lang="en-US" sz="3200" dirty="0">
                <a:solidFill>
                  <a:srgbClr val="040A0C"/>
                </a:solidFill>
                <a:latin typeface="PT Sans" charset="0"/>
                <a:sym typeface="PT Sans" charset="0"/>
              </a:rPr>
              <a:t>to </a:t>
            </a:r>
            <a:r>
              <a:rPr lang="en-US" sz="3200" dirty="0" smtClean="0">
                <a:solidFill>
                  <a:srgbClr val="040A0C"/>
                </a:solidFill>
                <a:latin typeface="PT Sans" charset="0"/>
                <a:sym typeface="PT Sans" charset="0"/>
              </a:rPr>
              <a:t>Effective </a:t>
            </a:r>
            <a:r>
              <a:rPr lang="en-US" sz="3200" dirty="0">
                <a:solidFill>
                  <a:srgbClr val="040A0C"/>
                </a:solidFill>
                <a:latin typeface="PT Sans" charset="0"/>
                <a:sym typeface="PT Sans" charset="0"/>
              </a:rPr>
              <a:t>Medication </a:t>
            </a:r>
            <a:r>
              <a:rPr lang="en-US" sz="3200" dirty="0" smtClean="0">
                <a:solidFill>
                  <a:srgbClr val="040A0C"/>
                </a:solidFill>
                <a:latin typeface="PT Sans" charset="0"/>
                <a:sym typeface="PT Sans" charset="0"/>
              </a:rPr>
              <a:t>Decision-Making?</a:t>
            </a:r>
            <a:r>
              <a:rPr lang="en-US" sz="3200" dirty="0"/>
              <a:t/>
            </a:r>
            <a:br>
              <a:rPr lang="en-US" sz="3200" dirty="0"/>
            </a:br>
            <a:endParaRPr lang="en-US" sz="3200" dirty="0">
              <a:latin typeface="Arial" charset="0"/>
              <a:cs typeface="Arial" charset="0"/>
              <a:sym typeface="Arial" charset="0"/>
            </a:endParaRPr>
          </a:p>
        </p:txBody>
      </p:sp>
      <p:sp>
        <p:nvSpPr>
          <p:cNvPr id="24579" name="Rectangle 2"/>
          <p:cNvSpPr>
            <a:spLocks noGrp="1" noChangeArrowheads="1"/>
          </p:cNvSpPr>
          <p:nvPr>
            <p:ph type="body" idx="1"/>
          </p:nvPr>
        </p:nvSpPr>
        <p:spPr>
          <a:xfrm>
            <a:off x="44450" y="1573213"/>
            <a:ext cx="9053513" cy="4552950"/>
          </a:xfrm>
        </p:spPr>
        <p:txBody>
          <a:bodyPr lIns="0" tIns="0" rIns="0" bIns="0">
            <a:normAutofit fontScale="92500" lnSpcReduction="20000"/>
          </a:bodyPr>
          <a:lstStyle/>
          <a:p>
            <a:pPr marL="26988" defTabSz="749300" eaLnBrk="1">
              <a:buClr>
                <a:srgbClr val="000000"/>
              </a:buClr>
            </a:pPr>
            <a:r>
              <a:rPr lang="en-US" sz="2400" dirty="0">
                <a:latin typeface="Arial" charset="0"/>
                <a:cs typeface="Arial" charset="0"/>
                <a:sym typeface="Arial" charset="0"/>
              </a:rPr>
              <a:t>Consensus on clinical/pharmacological </a:t>
            </a:r>
            <a:r>
              <a:rPr lang="en-US" sz="2400" dirty="0" smtClean="0">
                <a:latin typeface="Arial" charset="0"/>
                <a:cs typeface="Arial" charset="0"/>
                <a:sym typeface="Arial" charset="0"/>
              </a:rPr>
              <a:t>knowledge, especially with   	complexity of resident population</a:t>
            </a:r>
            <a:endParaRPr lang="en-US" sz="2400" dirty="0">
              <a:latin typeface="Arial" charset="0"/>
              <a:cs typeface="Arial" charset="0"/>
              <a:sym typeface="Arial" charset="0"/>
            </a:endParaRPr>
          </a:p>
          <a:p>
            <a:pPr marL="26988" defTabSz="749300" eaLnBrk="1">
              <a:buClr>
                <a:srgbClr val="000000"/>
              </a:buClr>
            </a:pPr>
            <a:endParaRPr lang="en-US" sz="2400" dirty="0">
              <a:latin typeface="Arial" charset="0"/>
              <a:cs typeface="Arial" charset="0"/>
              <a:sym typeface="Arial" charset="0"/>
            </a:endParaRPr>
          </a:p>
          <a:p>
            <a:pPr marL="26988" defTabSz="749300" eaLnBrk="1">
              <a:buClr>
                <a:srgbClr val="000000"/>
              </a:buClr>
            </a:pPr>
            <a:r>
              <a:rPr lang="en-US" sz="2400" dirty="0">
                <a:latin typeface="Arial" charset="0"/>
                <a:cs typeface="Arial" charset="0"/>
                <a:sym typeface="Arial" charset="0"/>
              </a:rPr>
              <a:t> </a:t>
            </a:r>
            <a:r>
              <a:rPr lang="en-US" sz="2400" dirty="0" smtClean="0">
                <a:latin typeface="Arial" charset="0"/>
                <a:cs typeface="Arial" charset="0"/>
                <a:sym typeface="Arial" charset="0"/>
              </a:rPr>
              <a:t>Perceived </a:t>
            </a:r>
            <a:r>
              <a:rPr lang="en-US" sz="2400" dirty="0">
                <a:latin typeface="Arial" charset="0"/>
                <a:cs typeface="Arial" charset="0"/>
                <a:sym typeface="Arial" charset="0"/>
              </a:rPr>
              <a:t>Medico-legal Risks</a:t>
            </a:r>
          </a:p>
          <a:p>
            <a:pPr marL="26988" defTabSz="749300" eaLnBrk="1">
              <a:buClr>
                <a:srgbClr val="000000"/>
              </a:buClr>
            </a:pPr>
            <a:endParaRPr lang="en-US" sz="2400" dirty="0">
              <a:latin typeface="Arial" charset="0"/>
              <a:cs typeface="Arial" charset="0"/>
              <a:sym typeface="Arial" charset="0"/>
            </a:endParaRPr>
          </a:p>
          <a:p>
            <a:pPr marL="26988" defTabSz="749300" eaLnBrk="1">
              <a:buClr>
                <a:srgbClr val="000000"/>
              </a:buClr>
            </a:pPr>
            <a:r>
              <a:rPr lang="en-US" sz="2400" dirty="0" smtClean="0">
                <a:latin typeface="Arial" charset="0"/>
                <a:cs typeface="Arial" charset="0"/>
                <a:sym typeface="Arial" charset="0"/>
              </a:rPr>
              <a:t> </a:t>
            </a:r>
            <a:r>
              <a:rPr lang="en-US" sz="2400" dirty="0">
                <a:latin typeface="Arial" charset="0"/>
                <a:cs typeface="Arial" charset="0"/>
                <a:sym typeface="Arial" charset="0"/>
              </a:rPr>
              <a:t>Process and communication </a:t>
            </a:r>
            <a:r>
              <a:rPr lang="en-US" sz="2400" dirty="0" smtClean="0">
                <a:latin typeface="Arial" charset="0"/>
                <a:cs typeface="Arial" charset="0"/>
                <a:sym typeface="Arial" charset="0"/>
              </a:rPr>
              <a:t>issues</a:t>
            </a:r>
          </a:p>
          <a:p>
            <a:pPr marL="0" indent="0" defTabSz="749300">
              <a:buClr>
                <a:srgbClr val="000000"/>
              </a:buClr>
              <a:buNone/>
            </a:pPr>
            <a:r>
              <a:rPr lang="en-US" dirty="0">
                <a:latin typeface="Arial" charset="0"/>
                <a:cs typeface="Arial" charset="0"/>
                <a:sym typeface="Arial" charset="0"/>
              </a:rPr>
              <a:t> </a:t>
            </a:r>
            <a:endParaRPr lang="en-US" dirty="0" smtClean="0">
              <a:latin typeface="Arial" charset="0"/>
              <a:cs typeface="Arial" charset="0"/>
              <a:sym typeface="Arial" charset="0"/>
            </a:endParaRPr>
          </a:p>
          <a:p>
            <a:pPr marL="26988" defTabSz="749300">
              <a:buClr>
                <a:srgbClr val="000000"/>
              </a:buClr>
            </a:pPr>
            <a:r>
              <a:rPr lang="en-US" dirty="0" smtClean="0">
                <a:latin typeface="Arial" charset="0"/>
                <a:cs typeface="Arial" charset="0"/>
                <a:sym typeface="Arial" charset="0"/>
              </a:rPr>
              <a:t> Absentee </a:t>
            </a:r>
            <a:r>
              <a:rPr lang="en-US" dirty="0">
                <a:latin typeface="Arial" charset="0"/>
                <a:cs typeface="Arial" charset="0"/>
                <a:sym typeface="Arial" charset="0"/>
              </a:rPr>
              <a:t>MRPs</a:t>
            </a:r>
            <a:endParaRPr lang="en-US" sz="2400" dirty="0">
              <a:latin typeface="Arial" charset="0"/>
              <a:cs typeface="Arial" charset="0"/>
              <a:sym typeface="Arial" charset="0"/>
            </a:endParaRPr>
          </a:p>
          <a:p>
            <a:pPr marL="26988" defTabSz="749300" eaLnBrk="1">
              <a:buClr>
                <a:srgbClr val="000000"/>
              </a:buClr>
            </a:pPr>
            <a:endParaRPr lang="en-US" sz="2400" dirty="0">
              <a:latin typeface="Arial" charset="0"/>
              <a:cs typeface="Arial" charset="0"/>
              <a:sym typeface="Arial" charset="0"/>
            </a:endParaRPr>
          </a:p>
          <a:p>
            <a:pPr marL="26988" defTabSz="749300" eaLnBrk="1">
              <a:buClr>
                <a:srgbClr val="000000"/>
              </a:buClr>
            </a:pPr>
            <a:r>
              <a:rPr lang="en-US" sz="2400" dirty="0">
                <a:latin typeface="Arial" charset="0"/>
                <a:cs typeface="Arial" charset="0"/>
                <a:sym typeface="Arial" charset="0"/>
              </a:rPr>
              <a:t> </a:t>
            </a:r>
            <a:r>
              <a:rPr lang="en-US" sz="2400" dirty="0" smtClean="0">
                <a:latin typeface="Arial" charset="0"/>
                <a:cs typeface="Arial" charset="0"/>
                <a:sym typeface="Arial" charset="0"/>
              </a:rPr>
              <a:t>Other </a:t>
            </a:r>
            <a:r>
              <a:rPr lang="en-US" sz="2400" dirty="0">
                <a:latin typeface="Arial" charset="0"/>
                <a:cs typeface="Arial" charset="0"/>
                <a:sym typeface="Arial" charset="0"/>
              </a:rPr>
              <a:t>care priorities, time, remuneration.</a:t>
            </a:r>
          </a:p>
          <a:p>
            <a:pPr marL="26988" defTabSz="749300" eaLnBrk="1">
              <a:buClr>
                <a:srgbClr val="000000"/>
              </a:buClr>
            </a:pPr>
            <a:endParaRPr lang="en-US" sz="2400" dirty="0">
              <a:latin typeface="Arial" charset="0"/>
              <a:cs typeface="Arial" charset="0"/>
              <a:sym typeface="Arial" charset="0"/>
            </a:endParaRPr>
          </a:p>
          <a:p>
            <a:pPr marL="26988" defTabSz="749300" eaLnBrk="1">
              <a:buClr>
                <a:srgbClr val="000000"/>
              </a:buClr>
            </a:pPr>
            <a:r>
              <a:rPr lang="en-US" sz="2400" dirty="0">
                <a:latin typeface="Arial" charset="0"/>
                <a:cs typeface="Arial" charset="0"/>
                <a:sym typeface="Arial" charset="0"/>
              </a:rPr>
              <a:t> </a:t>
            </a:r>
            <a:r>
              <a:rPr lang="en-US" sz="2400" dirty="0" smtClean="0">
                <a:latin typeface="Arial" charset="0"/>
                <a:cs typeface="Arial" charset="0"/>
                <a:sym typeface="Arial" charset="0"/>
              </a:rPr>
              <a:t>Family </a:t>
            </a:r>
            <a:r>
              <a:rPr lang="en-US" sz="2400" dirty="0">
                <a:latin typeface="Arial" charset="0"/>
                <a:cs typeface="Arial" charset="0"/>
                <a:sym typeface="Arial" charset="0"/>
              </a:rPr>
              <a:t>and </a:t>
            </a:r>
            <a:r>
              <a:rPr lang="en-US" sz="2400" dirty="0" smtClean="0">
                <a:latin typeface="Arial" charset="0"/>
                <a:cs typeface="Arial" charset="0"/>
                <a:sym typeface="Arial" charset="0"/>
              </a:rPr>
              <a:t>Resident Involvement</a:t>
            </a:r>
            <a:endParaRPr lang="en-US" sz="2400" dirty="0">
              <a:latin typeface="Arial" charset="0"/>
              <a:cs typeface="Arial" charset="0"/>
              <a:sym typeface="Arial" charset="0"/>
            </a:endParaRPr>
          </a:p>
          <a:p>
            <a:pPr marL="26988" defTabSz="749300" eaLnBrk="1">
              <a:buClr>
                <a:srgbClr val="000000"/>
              </a:buClr>
            </a:pPr>
            <a:endParaRPr lang="en-US" sz="2400" dirty="0">
              <a:latin typeface="Arial" charset="0"/>
              <a:cs typeface="Arial" charset="0"/>
              <a:sym typeface="Arial" charset="0"/>
            </a:endParaRPr>
          </a:p>
          <a:p>
            <a:pPr marL="0" indent="0" defTabSz="749300" eaLnBrk="1">
              <a:buClr>
                <a:srgbClr val="000000"/>
              </a:buClr>
              <a:buNone/>
            </a:pPr>
            <a:endParaRPr lang="en-US" sz="2400" dirty="0">
              <a:latin typeface="Arial" charset="0"/>
              <a:cs typeface="Arial" charset="0"/>
              <a:sym typeface="Arial" charset="0"/>
            </a:endParaRPr>
          </a:p>
        </p:txBody>
      </p:sp>
    </p:spTree>
    <p:extLst>
      <p:ext uri="{BB962C8B-B14F-4D97-AF65-F5344CB8AC3E}">
        <p14:creationId xmlns:p14="http://schemas.microsoft.com/office/powerpoint/2010/main" val="3144945943"/>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2</a:t>
            </a:fld>
            <a:endParaRPr lang="en-US">
              <a:solidFill>
                <a:srgbClr val="000000"/>
              </a:solidFill>
            </a:endParaRPr>
          </a:p>
        </p:txBody>
      </p:sp>
      <p:sp>
        <p:nvSpPr>
          <p:cNvPr id="8" name="Title 4"/>
          <p:cNvSpPr txBox="1">
            <a:spLocks/>
          </p:cNvSpPr>
          <p:nvPr/>
        </p:nvSpPr>
        <p:spPr>
          <a:xfrm>
            <a:off x="800100" y="1508760"/>
            <a:ext cx="7406640" cy="3451810"/>
          </a:xfrm>
          <a:prstGeom prst="rect">
            <a:avLst/>
          </a:prstGeom>
        </p:spPr>
        <p:txBody>
          <a:bodyPr lIns="82295" tIns="41148" rIns="82295" bIns="41148" anchor="ctr">
            <a:normAutofit fontScale="97500"/>
          </a:bodyPr>
          <a:lstStyle>
            <a:lvl1pPr marL="44450" algn="ctr" rtl="0" fontAlgn="base">
              <a:spcBef>
                <a:spcPct val="0"/>
              </a:spcBef>
              <a:spcAft>
                <a:spcPct val="0"/>
              </a:spcAft>
              <a:defRPr sz="4400">
                <a:solidFill>
                  <a:srgbClr val="E87D1E"/>
                </a:solidFill>
                <a:latin typeface="Calibri" panose="020F0502020204030204" pitchFamily="34" charset="0"/>
                <a:ea typeface="+mj-ea"/>
                <a:cs typeface="+mj-cs"/>
                <a:sym typeface="Tahoma" charset="0"/>
              </a:defRPr>
            </a:lvl1pPr>
            <a:lvl2pPr marL="444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2pPr>
            <a:lvl3pPr marL="444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3pPr>
            <a:lvl4pPr marL="444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4pPr>
            <a:lvl5pPr marL="444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5pPr>
            <a:lvl6pPr marL="5016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6pPr>
            <a:lvl7pPr marL="9588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7pPr>
            <a:lvl8pPr marL="14160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8pPr>
            <a:lvl9pPr marL="1873250" algn="ctr" rtl="0" fontAlgn="base">
              <a:spcBef>
                <a:spcPct val="0"/>
              </a:spcBef>
              <a:spcAft>
                <a:spcPct val="0"/>
              </a:spcAft>
              <a:defRPr sz="4400">
                <a:solidFill>
                  <a:srgbClr val="000000"/>
                </a:solidFill>
                <a:latin typeface="Tahoma" charset="0"/>
                <a:ea typeface="ヒラギノ角ゴ ProN W3" charset="0"/>
                <a:cs typeface="ヒラギノ角ゴ ProN W3" charset="0"/>
                <a:sym typeface="Tahoma" charset="0"/>
              </a:defRPr>
            </a:lvl9pPr>
          </a:lstStyle>
          <a:p>
            <a:pPr defTabSz="822960"/>
            <a:endParaRPr lang="en-US" sz="3200" kern="0" dirty="0">
              <a:ea typeface="ヒラギノ角ゴ ProN W3"/>
              <a:cs typeface="ヒラギノ角ゴ ProN W3"/>
            </a:endParaRPr>
          </a:p>
        </p:txBody>
      </p:sp>
      <p:sp>
        <p:nvSpPr>
          <p:cNvPr id="2" name="Heart 1"/>
          <p:cNvSpPr/>
          <p:nvPr/>
        </p:nvSpPr>
        <p:spPr bwMode="auto">
          <a:xfrm>
            <a:off x="1718295" y="1508760"/>
            <a:ext cx="5478618" cy="3907907"/>
          </a:xfrm>
          <a:prstGeom prst="heart">
            <a:avLst/>
          </a:pr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27000" smtClean="0">
              <a:ln>
                <a:noFill/>
              </a:ln>
              <a:solidFill>
                <a:srgbClr val="FF0000"/>
              </a:solidFill>
              <a:effectLst/>
              <a:latin typeface="Times" charset="0"/>
              <a:ea typeface="ヒラギノ明朝 ProN W3" charset="0"/>
              <a:cs typeface="ヒラギノ明朝 ProN W3" charset="0"/>
              <a:sym typeface="Times" charset="0"/>
            </a:endParaRPr>
          </a:p>
        </p:txBody>
      </p:sp>
    </p:spTree>
    <p:extLst>
      <p:ext uri="{BB962C8B-B14F-4D97-AF65-F5344CB8AC3E}">
        <p14:creationId xmlns:p14="http://schemas.microsoft.com/office/powerpoint/2010/main" val="2677527900"/>
      </p:ext>
    </p:extLst>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200400" y="188913"/>
            <a:ext cx="2971800" cy="2232025"/>
          </a:xfrm>
          <a:prstGeom prst="ellipse">
            <a:avLst/>
          </a:prstGeom>
          <a:ln>
            <a:solidFill>
              <a:schemeClr val="accent5"/>
            </a:solid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CA"/>
          </a:p>
        </p:txBody>
      </p:sp>
      <p:sp>
        <p:nvSpPr>
          <p:cNvPr id="20" name="Oval 19"/>
          <p:cNvSpPr/>
          <p:nvPr/>
        </p:nvSpPr>
        <p:spPr>
          <a:xfrm>
            <a:off x="228600" y="4005263"/>
            <a:ext cx="3294063" cy="2852737"/>
          </a:xfrm>
          <a:prstGeom prst="ellipse">
            <a:avLst/>
          </a:prstGeom>
          <a:ln>
            <a:solidFill>
              <a:schemeClr val="accent5"/>
            </a:solid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CA"/>
          </a:p>
        </p:txBody>
      </p:sp>
      <p:sp>
        <p:nvSpPr>
          <p:cNvPr id="21" name="Oval 20"/>
          <p:cNvSpPr/>
          <p:nvPr/>
        </p:nvSpPr>
        <p:spPr>
          <a:xfrm>
            <a:off x="5707063" y="3886200"/>
            <a:ext cx="3336925" cy="2971800"/>
          </a:xfrm>
          <a:prstGeom prst="ellipse">
            <a:avLst/>
          </a:prstGeom>
          <a:ln>
            <a:solidFill>
              <a:schemeClr val="accent5"/>
            </a:solid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CA"/>
          </a:p>
        </p:txBody>
      </p:sp>
      <p:sp>
        <p:nvSpPr>
          <p:cNvPr id="38917" name="TextBox 6"/>
          <p:cNvSpPr txBox="1">
            <a:spLocks noChangeArrowheads="1"/>
          </p:cNvSpPr>
          <p:nvPr/>
        </p:nvSpPr>
        <p:spPr bwMode="auto">
          <a:xfrm>
            <a:off x="3276600" y="385763"/>
            <a:ext cx="2879725"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ヒラギノ角ゴ Pro W3" charset="0"/>
                <a:cs typeface="ヒラギノ角ゴ Pro W3" charset="0"/>
              </a:defRPr>
            </a:lvl1pPr>
            <a:lvl2pPr marL="37931725" indent="-37474525">
              <a:defRPr sz="2400">
                <a:solidFill>
                  <a:schemeClr val="tx1"/>
                </a:solidFill>
                <a:latin typeface="Arial" charset="0"/>
                <a:ea typeface="ヒラギノ角ゴ Pro W3" charset="0"/>
                <a:cs typeface="ヒラギノ角ゴ Pro W3" charset="0"/>
              </a:defRPr>
            </a:lvl2pPr>
            <a:lvl3pPr>
              <a:defRPr sz="2400">
                <a:solidFill>
                  <a:schemeClr val="tx1"/>
                </a:solidFill>
                <a:latin typeface="Arial" charset="0"/>
                <a:ea typeface="ヒラギノ角ゴ Pro W3" charset="0"/>
                <a:cs typeface="ヒラギノ角ゴ Pro W3" charset="0"/>
              </a:defRPr>
            </a:lvl3pPr>
            <a:lvl4pPr>
              <a:defRPr sz="2400">
                <a:solidFill>
                  <a:schemeClr val="tx1"/>
                </a:solidFill>
                <a:latin typeface="Arial" charset="0"/>
                <a:ea typeface="ヒラギノ角ゴ Pro W3" charset="0"/>
                <a:cs typeface="ヒラギノ角ゴ Pro W3" charset="0"/>
              </a:defRPr>
            </a:lvl4pPr>
            <a:lvl5pPr>
              <a:defRPr sz="2400">
                <a:solidFill>
                  <a:schemeClr val="tx1"/>
                </a:solidFill>
                <a:latin typeface="Arial" charset="0"/>
                <a:ea typeface="ヒラギノ角ゴ Pro W3" charset="0"/>
                <a:cs typeface="ヒラギノ角ゴ Pro W3" charset="0"/>
              </a:defRPr>
            </a:lvl5pPr>
            <a:lvl6pPr marL="4572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9144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1371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18288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a:r>
              <a:rPr lang="en-CA" b="1" u="sng" dirty="0">
                <a:solidFill>
                  <a:srgbClr val="FF0000"/>
                </a:solidFill>
              </a:rPr>
              <a:t>Community</a:t>
            </a:r>
          </a:p>
          <a:p>
            <a:pPr>
              <a:buFont typeface="Arial" charset="0"/>
              <a:buChar char="•"/>
            </a:pPr>
            <a:endParaRPr lang="en-CA" sz="1400" u="sng" dirty="0"/>
          </a:p>
          <a:p>
            <a:pPr>
              <a:buFont typeface="Arial" charset="0"/>
              <a:buChar char="•"/>
            </a:pPr>
            <a:r>
              <a:rPr lang="en-CA" sz="1200" dirty="0"/>
              <a:t>Professional Academic Detailing in GP offices - </a:t>
            </a:r>
            <a:r>
              <a:rPr lang="en-CA" sz="1100" i="1" dirty="0"/>
              <a:t> Medication knowledge</a:t>
            </a:r>
          </a:p>
          <a:p>
            <a:pPr>
              <a:buFont typeface="Arial" charset="0"/>
              <a:buChar char="•"/>
            </a:pPr>
            <a:endParaRPr lang="en-CA" sz="1100" i="1" dirty="0"/>
          </a:p>
          <a:p>
            <a:pPr>
              <a:buFont typeface="Arial" charset="0"/>
              <a:buChar char="•"/>
            </a:pPr>
            <a:r>
              <a:rPr lang="en-CA" sz="1200" dirty="0" err="1" smtClean="0"/>
              <a:t>Polypharmacy</a:t>
            </a:r>
            <a:r>
              <a:rPr lang="en-CA" sz="1200" dirty="0" smtClean="0"/>
              <a:t> RR </a:t>
            </a:r>
            <a:r>
              <a:rPr lang="en-CA" sz="1200" dirty="0"/>
              <a:t>- </a:t>
            </a:r>
            <a:r>
              <a:rPr lang="en-CA" sz="1400" i="1" dirty="0"/>
              <a:t> </a:t>
            </a:r>
            <a:r>
              <a:rPr lang="en-CA" sz="1100" i="1" dirty="0"/>
              <a:t>Medication review</a:t>
            </a:r>
          </a:p>
        </p:txBody>
      </p:sp>
      <p:sp>
        <p:nvSpPr>
          <p:cNvPr id="22" name="TextBox 21"/>
          <p:cNvSpPr txBox="1"/>
          <p:nvPr/>
        </p:nvSpPr>
        <p:spPr>
          <a:xfrm>
            <a:off x="339725" y="4343400"/>
            <a:ext cx="3079750" cy="1446550"/>
          </a:xfrm>
          <a:prstGeom prst="rect">
            <a:avLst/>
          </a:prstGeom>
          <a:noFill/>
        </p:spPr>
        <p:txBody>
          <a:bodyPr>
            <a:spAutoFit/>
          </a:bodyPr>
          <a:lstStyle/>
          <a:p>
            <a:pPr algn="ctr">
              <a:defRPr/>
            </a:pPr>
            <a:r>
              <a:rPr lang="en-CA" b="1" u="dbl" dirty="0">
                <a:solidFill>
                  <a:srgbClr val="FF0000"/>
                </a:solidFill>
                <a:latin typeface="Arial" pitchFamily="-65" charset="0"/>
                <a:ea typeface="ヒラギノ角ゴ Pro W3" pitchFamily="-65" charset="-128"/>
                <a:cs typeface="ヒラギノ角ゴ Pro W3" pitchFamily="-65" charset="-128"/>
              </a:rPr>
              <a:t>Hospital</a:t>
            </a:r>
          </a:p>
          <a:p>
            <a:pPr>
              <a:buFont typeface="Arial" pitchFamily="-65" charset="0"/>
              <a:buChar char="•"/>
              <a:defRPr/>
            </a:pPr>
            <a:r>
              <a:rPr lang="en-CA" sz="1400" dirty="0">
                <a:latin typeface="Arial" pitchFamily="-65" charset="0"/>
                <a:ea typeface="ヒラギノ角ゴ Pro W3" pitchFamily="-65" charset="-128"/>
                <a:cs typeface="ヒラギノ角ゴ Pro W3" pitchFamily="-65" charset="-128"/>
              </a:rPr>
              <a:t> </a:t>
            </a:r>
            <a:r>
              <a:rPr lang="en-CA" sz="1400" dirty="0" err="1">
                <a:latin typeface="Arial" pitchFamily="-65" charset="0"/>
                <a:ea typeface="ヒラギノ角ゴ Pro W3" pitchFamily="-65" charset="-128"/>
                <a:cs typeface="ヒラギノ角ゴ Pro W3" pitchFamily="-65" charset="-128"/>
              </a:rPr>
              <a:t>MedRec</a:t>
            </a:r>
            <a:r>
              <a:rPr lang="en-CA" sz="1600" dirty="0">
                <a:latin typeface="Arial" pitchFamily="-65" charset="0"/>
                <a:ea typeface="ヒラギノ角ゴ Pro W3" pitchFamily="-65" charset="-128"/>
                <a:cs typeface="ヒラギノ角ゴ Pro W3" pitchFamily="-65" charset="-128"/>
              </a:rPr>
              <a:t> - </a:t>
            </a:r>
            <a:r>
              <a:rPr lang="en-CA" sz="1100" i="1" dirty="0">
                <a:latin typeface="Arial" pitchFamily="-65" charset="0"/>
                <a:ea typeface="ヒラギノ角ゴ Pro W3" pitchFamily="-65" charset="-128"/>
                <a:cs typeface="ヒラギノ角ゴ Pro W3" pitchFamily="-65" charset="-128"/>
              </a:rPr>
              <a:t>Best possible medication</a:t>
            </a:r>
          </a:p>
          <a:p>
            <a:pPr>
              <a:defRPr/>
            </a:pPr>
            <a:r>
              <a:rPr lang="en-CA" sz="1100" i="1" dirty="0">
                <a:latin typeface="Arial" pitchFamily="-65" charset="0"/>
                <a:ea typeface="ヒラギノ角ゴ Pro W3" pitchFamily="-65" charset="-128"/>
                <a:cs typeface="ヒラギノ角ゴ Pro W3" pitchFamily="-65" charset="-128"/>
              </a:rPr>
              <a:t>      history                           </a:t>
            </a:r>
          </a:p>
          <a:p>
            <a:pPr>
              <a:buFont typeface="Arial" pitchFamily="-65" charset="0"/>
              <a:buChar char="•"/>
              <a:defRPr/>
            </a:pPr>
            <a:r>
              <a:rPr lang="en-CA" sz="1400" dirty="0">
                <a:latin typeface="Arial" pitchFamily="-65" charset="0"/>
                <a:ea typeface="ヒラギノ角ゴ Pro W3" pitchFamily="-65" charset="-128"/>
                <a:cs typeface="ヒラギノ角ゴ Pro W3" pitchFamily="-65" charset="-128"/>
              </a:rPr>
              <a:t> 48/6 </a:t>
            </a:r>
            <a:r>
              <a:rPr lang="en-CA" sz="1600" dirty="0">
                <a:latin typeface="Arial" pitchFamily="-65" charset="0"/>
                <a:ea typeface="ヒラギノ角ゴ Pro W3" pitchFamily="-65" charset="-128"/>
                <a:cs typeface="ヒラギノ角ゴ Pro W3" pitchFamily="-65" charset="-128"/>
              </a:rPr>
              <a:t>- </a:t>
            </a:r>
            <a:r>
              <a:rPr lang="en-CA" sz="1100" i="1" dirty="0">
                <a:latin typeface="Arial" pitchFamily="-65" charset="0"/>
                <a:ea typeface="ヒラギノ角ゴ Pro W3" pitchFamily="-65" charset="-128"/>
                <a:cs typeface="ヒラギノ角ゴ Pro W3" pitchFamily="-65" charset="-128"/>
              </a:rPr>
              <a:t> Assess 6 areas </a:t>
            </a:r>
            <a:r>
              <a:rPr lang="en-CA" sz="1100" i="1" dirty="0" err="1">
                <a:latin typeface="Arial" pitchFamily="-65" charset="0"/>
                <a:ea typeface="ヒラギノ角ゴ Pro W3" pitchFamily="-65" charset="-128"/>
                <a:cs typeface="ヒラギノ角ゴ Pro W3" pitchFamily="-65" charset="-128"/>
              </a:rPr>
              <a:t>w</a:t>
            </a:r>
            <a:r>
              <a:rPr lang="en-CA" sz="1100" i="1" dirty="0">
                <a:latin typeface="Arial" pitchFamily="-65" charset="0"/>
                <a:ea typeface="ヒラギノ角ゴ Pro W3" pitchFamily="-65" charset="-128"/>
                <a:cs typeface="ヒラギノ角ゴ Pro W3" pitchFamily="-65" charset="-128"/>
              </a:rPr>
              <a:t>/in 48 hr</a:t>
            </a:r>
          </a:p>
          <a:p>
            <a:pPr>
              <a:defRPr/>
            </a:pPr>
            <a:endParaRPr lang="en-CA" sz="1100" i="1" dirty="0">
              <a:latin typeface="Arial" pitchFamily="-65" charset="0"/>
              <a:ea typeface="ヒラギノ角ゴ Pro W3" pitchFamily="-65" charset="-128"/>
              <a:cs typeface="ヒラギノ角ゴ Pro W3" pitchFamily="-65" charset="-128"/>
            </a:endParaRPr>
          </a:p>
          <a:p>
            <a:pPr>
              <a:buFont typeface="Arial" pitchFamily="-65" charset="0"/>
              <a:buChar char="•"/>
              <a:defRPr/>
            </a:pPr>
            <a:r>
              <a:rPr lang="en-CA" sz="1400" dirty="0">
                <a:latin typeface="Arial" pitchFamily="-65" charset="0"/>
                <a:ea typeface="ヒラギノ角ゴ Pro W3" pitchFamily="-65" charset="-128"/>
                <a:cs typeface="ヒラギノ角ゴ Pro W3" pitchFamily="-65" charset="-128"/>
              </a:rPr>
              <a:t> </a:t>
            </a:r>
            <a:r>
              <a:rPr lang="en-CA" sz="1400" dirty="0" err="1" smtClean="0">
                <a:latin typeface="Arial" pitchFamily="-65" charset="0"/>
                <a:ea typeface="ヒラギノ角ゴ Pro W3" pitchFamily="-65" charset="-128"/>
                <a:cs typeface="ヒラギノ角ゴ Pro W3" pitchFamily="-65" charset="-128"/>
              </a:rPr>
              <a:t>Polypharmac</a:t>
            </a:r>
            <a:r>
              <a:rPr lang="en-CA" sz="1600" dirty="0" err="1" smtClean="0">
                <a:latin typeface="Arial" pitchFamily="-65" charset="0"/>
                <a:ea typeface="ヒラギノ角ゴ Pro W3" pitchFamily="-65" charset="-128"/>
                <a:cs typeface="ヒラギノ角ゴ Pro W3" pitchFamily="-65" charset="-128"/>
              </a:rPr>
              <a:t>y</a:t>
            </a:r>
            <a:r>
              <a:rPr lang="en-CA" sz="1600" dirty="0" smtClean="0">
                <a:latin typeface="Arial" pitchFamily="-65" charset="0"/>
                <a:ea typeface="ヒラギノ角ゴ Pro W3" pitchFamily="-65" charset="-128"/>
                <a:cs typeface="ヒラギノ角ゴ Pro W3" pitchFamily="-65" charset="-128"/>
              </a:rPr>
              <a:t> RR </a:t>
            </a:r>
            <a:r>
              <a:rPr lang="en-CA" sz="1600" dirty="0">
                <a:latin typeface="Arial" pitchFamily="-65" charset="0"/>
                <a:ea typeface="ヒラギノ角ゴ Pro W3" pitchFamily="-65" charset="-128"/>
                <a:cs typeface="ヒラギノ角ゴ Pro W3" pitchFamily="-65" charset="-128"/>
              </a:rPr>
              <a:t>- </a:t>
            </a:r>
            <a:r>
              <a:rPr lang="en-CA" sz="1100" i="1" dirty="0">
                <a:latin typeface="Arial" pitchFamily="-65" charset="0"/>
                <a:ea typeface="ヒラギノ角ゴ Pro W3" pitchFamily="-65" charset="-128"/>
                <a:cs typeface="ヒラギノ角ゴ Pro W3" pitchFamily="-65" charset="-128"/>
              </a:rPr>
              <a:t>Medication review</a:t>
            </a:r>
          </a:p>
        </p:txBody>
      </p:sp>
      <p:sp>
        <p:nvSpPr>
          <p:cNvPr id="23" name="TextBox 22"/>
          <p:cNvSpPr txBox="1"/>
          <p:nvPr/>
        </p:nvSpPr>
        <p:spPr>
          <a:xfrm>
            <a:off x="6022975" y="3852863"/>
            <a:ext cx="2887663" cy="2862322"/>
          </a:xfrm>
          <a:prstGeom prst="rect">
            <a:avLst/>
          </a:prstGeom>
          <a:noFill/>
        </p:spPr>
        <p:txBody>
          <a:bodyPr>
            <a:spAutoFit/>
          </a:bodyPr>
          <a:lstStyle>
            <a:lvl1pPr>
              <a:defRPr sz="2400">
                <a:solidFill>
                  <a:schemeClr val="tx1"/>
                </a:solidFill>
                <a:latin typeface="Arial" charset="0"/>
                <a:ea typeface="ヒラギノ角ゴ Pro W3" charset="0"/>
                <a:cs typeface="ヒラギノ角ゴ Pro W3" charset="0"/>
              </a:defRPr>
            </a:lvl1pPr>
            <a:lvl2pPr marL="37931725" indent="-37474525">
              <a:defRPr sz="2400">
                <a:solidFill>
                  <a:schemeClr val="tx1"/>
                </a:solidFill>
                <a:latin typeface="Arial" charset="0"/>
                <a:ea typeface="ヒラギノ角ゴ Pro W3" charset="0"/>
                <a:cs typeface="ヒラギノ角ゴ Pro W3" charset="0"/>
              </a:defRPr>
            </a:lvl2pPr>
            <a:lvl3pPr>
              <a:defRPr sz="2400">
                <a:solidFill>
                  <a:schemeClr val="tx1"/>
                </a:solidFill>
                <a:latin typeface="Arial" charset="0"/>
                <a:ea typeface="ヒラギノ角ゴ Pro W3" charset="0"/>
                <a:cs typeface="ヒラギノ角ゴ Pro W3" charset="0"/>
              </a:defRPr>
            </a:lvl3pPr>
            <a:lvl4pPr>
              <a:defRPr sz="2400">
                <a:solidFill>
                  <a:schemeClr val="tx1"/>
                </a:solidFill>
                <a:latin typeface="Arial" charset="0"/>
                <a:ea typeface="ヒラギノ角ゴ Pro W3" charset="0"/>
                <a:cs typeface="ヒラギノ角ゴ Pro W3" charset="0"/>
              </a:defRPr>
            </a:lvl4pPr>
            <a:lvl5pPr>
              <a:defRPr sz="2400">
                <a:solidFill>
                  <a:schemeClr val="tx1"/>
                </a:solidFill>
                <a:latin typeface="Arial" charset="0"/>
                <a:ea typeface="ヒラギノ角ゴ Pro W3" charset="0"/>
                <a:cs typeface="ヒラギノ角ゴ Pro W3" charset="0"/>
              </a:defRPr>
            </a:lvl5pPr>
            <a:lvl6pPr marL="4572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9144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1371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18288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endParaRPr lang="en-CA" sz="1400" b="1" dirty="0"/>
          </a:p>
          <a:p>
            <a:pPr algn="ctr"/>
            <a:r>
              <a:rPr lang="en-CA" sz="1400" b="1" u="sng" dirty="0">
                <a:solidFill>
                  <a:srgbClr val="FF0000"/>
                </a:solidFill>
              </a:rPr>
              <a:t>Residential Care</a:t>
            </a:r>
          </a:p>
          <a:p>
            <a:pPr algn="ctr"/>
            <a:endParaRPr lang="en-CA" sz="1400" b="1" u="sng" dirty="0">
              <a:solidFill>
                <a:srgbClr val="FFC000"/>
              </a:solidFill>
            </a:endParaRPr>
          </a:p>
          <a:p>
            <a:pPr>
              <a:buFont typeface="Arial" charset="0"/>
              <a:buChar char="•"/>
            </a:pPr>
            <a:r>
              <a:rPr lang="en-CA" sz="1400" dirty="0"/>
              <a:t> </a:t>
            </a:r>
            <a:r>
              <a:rPr lang="en-CA" sz="1400" dirty="0" err="1"/>
              <a:t>MedRec</a:t>
            </a:r>
            <a:r>
              <a:rPr lang="en-CA" sz="1400" dirty="0"/>
              <a:t> </a:t>
            </a:r>
            <a:r>
              <a:rPr lang="en-CA" sz="1800" dirty="0"/>
              <a:t>- </a:t>
            </a:r>
            <a:r>
              <a:rPr lang="en-CA" sz="1100" i="1" dirty="0"/>
              <a:t>Best possible medication  history  </a:t>
            </a:r>
          </a:p>
          <a:p>
            <a:pPr>
              <a:buFont typeface="Arial" charset="0"/>
              <a:buChar char="•"/>
            </a:pPr>
            <a:endParaRPr lang="en-CA" sz="1100" i="1" dirty="0"/>
          </a:p>
          <a:p>
            <a:pPr>
              <a:buFont typeface="Arial" charset="0"/>
              <a:buChar char="•"/>
            </a:pPr>
            <a:r>
              <a:rPr lang="en-CA" sz="1400" i="1" dirty="0"/>
              <a:t> </a:t>
            </a:r>
            <a:r>
              <a:rPr lang="en-CA" sz="1400" dirty="0" err="1"/>
              <a:t>CLeAR</a:t>
            </a:r>
            <a:r>
              <a:rPr lang="en-CA" sz="1200" dirty="0"/>
              <a:t> </a:t>
            </a:r>
            <a:r>
              <a:rPr lang="en-CA" sz="1400" dirty="0"/>
              <a:t>- </a:t>
            </a:r>
            <a:r>
              <a:rPr lang="en-CA" sz="1100" i="1" dirty="0"/>
              <a:t>Appropriate antipsychotic use</a:t>
            </a:r>
          </a:p>
          <a:p>
            <a:r>
              <a:rPr lang="en-CA" sz="1100" i="1" dirty="0"/>
              <a:t>                                      </a:t>
            </a:r>
          </a:p>
          <a:p>
            <a:pPr>
              <a:buFont typeface="Arial" charset="0"/>
              <a:buChar char="•"/>
            </a:pPr>
            <a:r>
              <a:rPr lang="en-CA" sz="1200" dirty="0"/>
              <a:t>  </a:t>
            </a:r>
            <a:r>
              <a:rPr lang="en-CA" sz="1400" dirty="0" err="1" smtClean="0"/>
              <a:t>Polypharmacy</a:t>
            </a:r>
            <a:r>
              <a:rPr lang="en-CA" sz="1400" dirty="0" smtClean="0"/>
              <a:t> RR</a:t>
            </a:r>
            <a:r>
              <a:rPr lang="en-CA" sz="1200" dirty="0" smtClean="0"/>
              <a:t> </a:t>
            </a:r>
            <a:r>
              <a:rPr lang="en-CA" sz="1200" dirty="0"/>
              <a:t>- </a:t>
            </a:r>
            <a:r>
              <a:rPr lang="en-CA" sz="1200" i="1" dirty="0"/>
              <a:t> </a:t>
            </a:r>
            <a:r>
              <a:rPr lang="en-CA" sz="1100" i="1" dirty="0"/>
              <a:t>Medication </a:t>
            </a:r>
            <a:r>
              <a:rPr lang="en-CA" sz="1100" i="1" dirty="0" smtClean="0"/>
              <a:t>  				review</a:t>
            </a:r>
            <a:endParaRPr lang="en-CA" sz="1100" i="1" dirty="0"/>
          </a:p>
          <a:p>
            <a:pPr algn="ctr"/>
            <a:endParaRPr lang="en-CA" b="1" dirty="0"/>
          </a:p>
          <a:p>
            <a:pPr algn="ctr"/>
            <a:endParaRPr lang="en-CA" b="1" dirty="0"/>
          </a:p>
        </p:txBody>
      </p:sp>
      <p:sp>
        <p:nvSpPr>
          <p:cNvPr id="13" name="Left-Right Arrow 12"/>
          <p:cNvSpPr/>
          <p:nvPr/>
        </p:nvSpPr>
        <p:spPr>
          <a:xfrm rot="3342654">
            <a:off x="5394325" y="2463800"/>
            <a:ext cx="2525713" cy="811213"/>
          </a:xfrm>
          <a:prstGeom prst="leftRightArrow">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anchor="ctr"/>
          <a:lstStyle/>
          <a:p>
            <a:pPr algn="ctr">
              <a:defRPr/>
            </a:pPr>
            <a:r>
              <a:rPr lang="en-CA" sz="1600" dirty="0"/>
              <a:t>Transition in Care</a:t>
            </a:r>
          </a:p>
        </p:txBody>
      </p:sp>
      <p:sp>
        <p:nvSpPr>
          <p:cNvPr id="24" name="Left-Right Arrow 23"/>
          <p:cNvSpPr/>
          <p:nvPr/>
        </p:nvSpPr>
        <p:spPr>
          <a:xfrm rot="18219542">
            <a:off x="1547812" y="2627313"/>
            <a:ext cx="2608263" cy="782638"/>
          </a:xfrm>
          <a:prstGeom prst="leftRightArrow">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anchor="ctr"/>
          <a:lstStyle/>
          <a:p>
            <a:pPr algn="ctr">
              <a:defRPr/>
            </a:pPr>
            <a:r>
              <a:rPr lang="en-CA" sz="1600" dirty="0"/>
              <a:t>Transition in Care</a:t>
            </a:r>
          </a:p>
        </p:txBody>
      </p:sp>
      <p:sp>
        <p:nvSpPr>
          <p:cNvPr id="25" name="Left-Right Arrow 24"/>
          <p:cNvSpPr/>
          <p:nvPr/>
        </p:nvSpPr>
        <p:spPr>
          <a:xfrm>
            <a:off x="3419475" y="5029200"/>
            <a:ext cx="2287588" cy="838200"/>
          </a:xfrm>
          <a:prstGeom prst="leftRightArrow">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anchor="ctr"/>
          <a:lstStyle/>
          <a:p>
            <a:pPr algn="ctr">
              <a:defRPr/>
            </a:pPr>
            <a:r>
              <a:rPr lang="en-CA" sz="1600" dirty="0"/>
              <a:t>Transition in Care</a:t>
            </a:r>
          </a:p>
        </p:txBody>
      </p:sp>
      <p:grpSp>
        <p:nvGrpSpPr>
          <p:cNvPr id="38923" name="Group 5"/>
          <p:cNvGrpSpPr>
            <a:grpSpLocks/>
          </p:cNvGrpSpPr>
          <p:nvPr/>
        </p:nvGrpSpPr>
        <p:grpSpPr bwMode="auto">
          <a:xfrm>
            <a:off x="3659188" y="3048000"/>
            <a:ext cx="2016125" cy="1152525"/>
            <a:chOff x="3733263" y="2705767"/>
            <a:chExt cx="2016224" cy="1152128"/>
          </a:xfrm>
        </p:grpSpPr>
        <p:sp>
          <p:nvSpPr>
            <p:cNvPr id="15" name="Oval 14"/>
            <p:cNvSpPr/>
            <p:nvPr/>
          </p:nvSpPr>
          <p:spPr>
            <a:xfrm>
              <a:off x="3733263" y="2705767"/>
              <a:ext cx="2016224" cy="1152128"/>
            </a:xfrm>
            <a:prstGeom prst="ellipse">
              <a:avLst/>
            </a:prstGeom>
            <a:ln>
              <a:solidFill>
                <a:schemeClr val="accent2">
                  <a:lumMod val="75000"/>
                </a:schemeClr>
              </a:solid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CA"/>
            </a:p>
          </p:txBody>
        </p:sp>
        <p:sp>
          <p:nvSpPr>
            <p:cNvPr id="18" name="TextBox 17"/>
            <p:cNvSpPr txBox="1"/>
            <p:nvPr/>
          </p:nvSpPr>
          <p:spPr>
            <a:xfrm>
              <a:off x="4149208" y="3110441"/>
              <a:ext cx="1184333" cy="399912"/>
            </a:xfrm>
            <a:prstGeom prst="rect">
              <a:avLst/>
            </a:prstGeom>
            <a:noFill/>
            <a:ln>
              <a:noFill/>
            </a:ln>
          </p:spPr>
          <p:style>
            <a:lnRef idx="2">
              <a:schemeClr val="dk1"/>
            </a:lnRef>
            <a:fillRef idx="1">
              <a:schemeClr val="lt1"/>
            </a:fillRef>
            <a:effectRef idx="0">
              <a:schemeClr val="dk1"/>
            </a:effectRef>
            <a:fontRef idx="minor">
              <a:schemeClr val="dk1"/>
            </a:fontRef>
          </p:style>
          <p:txBody>
            <a:bodyPr>
              <a:spAutoFit/>
            </a:bodyPr>
            <a:lstStyle/>
            <a:p>
              <a:pPr algn="ctr">
                <a:defRPr/>
              </a:pPr>
              <a:r>
                <a:rPr lang="en-CA" sz="2000" b="1" dirty="0">
                  <a:solidFill>
                    <a:schemeClr val="tx1"/>
                  </a:solidFill>
                </a:rPr>
                <a:t>Patient</a:t>
              </a:r>
            </a:p>
          </p:txBody>
        </p:sp>
      </p:grpSp>
      <p:sp>
        <p:nvSpPr>
          <p:cNvPr id="38924" name="TextBox 16"/>
          <p:cNvSpPr txBox="1">
            <a:spLocks noChangeArrowheads="1"/>
          </p:cNvSpPr>
          <p:nvPr/>
        </p:nvSpPr>
        <p:spPr bwMode="auto">
          <a:xfrm>
            <a:off x="6382712" y="0"/>
            <a:ext cx="2527926"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ヒラギノ角ゴ Pro W3" charset="0"/>
                <a:cs typeface="ヒラギノ角ゴ Pro W3" charset="0"/>
              </a:defRPr>
            </a:lvl1pPr>
            <a:lvl2pPr marL="37931725" indent="-37474525">
              <a:defRPr sz="2400">
                <a:solidFill>
                  <a:schemeClr val="tx1"/>
                </a:solidFill>
                <a:latin typeface="Arial" charset="0"/>
                <a:ea typeface="ヒラギノ角ゴ Pro W3" charset="0"/>
                <a:cs typeface="ヒラギノ角ゴ Pro W3" charset="0"/>
              </a:defRPr>
            </a:lvl2pPr>
            <a:lvl3pPr>
              <a:defRPr sz="2400">
                <a:solidFill>
                  <a:schemeClr val="tx1"/>
                </a:solidFill>
                <a:latin typeface="Arial" charset="0"/>
                <a:ea typeface="ヒラギノ角ゴ Pro W3" charset="0"/>
                <a:cs typeface="ヒラギノ角ゴ Pro W3" charset="0"/>
              </a:defRPr>
            </a:lvl3pPr>
            <a:lvl4pPr>
              <a:defRPr sz="2400">
                <a:solidFill>
                  <a:schemeClr val="tx1"/>
                </a:solidFill>
                <a:latin typeface="Arial" charset="0"/>
                <a:ea typeface="ヒラギノ角ゴ Pro W3" charset="0"/>
                <a:cs typeface="ヒラギノ角ゴ Pro W3" charset="0"/>
              </a:defRPr>
            </a:lvl4pPr>
            <a:lvl5pPr>
              <a:defRPr sz="2400">
                <a:solidFill>
                  <a:schemeClr val="tx1"/>
                </a:solidFill>
                <a:latin typeface="Arial" charset="0"/>
                <a:ea typeface="ヒラギノ角ゴ Pro W3" charset="0"/>
                <a:cs typeface="ヒラギノ角ゴ Pro W3" charset="0"/>
              </a:defRPr>
            </a:lvl5pPr>
            <a:lvl6pPr marL="4572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9144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1371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18288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r>
              <a:rPr lang="en-US" sz="1800" u="sng" dirty="0" smtClean="0">
                <a:latin typeface="Trebuchet MS" charset="0"/>
              </a:rPr>
              <a:t>Supportive Initiatives: </a:t>
            </a:r>
            <a:endParaRPr lang="en-US" sz="1800" u="sng" dirty="0">
              <a:latin typeface="Trebuchet MS" charset="0"/>
            </a:endParaRPr>
          </a:p>
          <a:p>
            <a:pPr>
              <a:buFont typeface="Arial" charset="0"/>
              <a:buChar char="•"/>
            </a:pPr>
            <a:endParaRPr lang="en-US" sz="1100" dirty="0">
              <a:latin typeface="Trebuchet MS" charset="0"/>
            </a:endParaRPr>
          </a:p>
          <a:p>
            <a:pPr>
              <a:buFont typeface="Arial" charset="0"/>
              <a:buChar char="•"/>
            </a:pPr>
            <a:r>
              <a:rPr lang="en-US" sz="1100" dirty="0">
                <a:latin typeface="Trebuchet MS" charset="0"/>
              </a:rPr>
              <a:t> </a:t>
            </a:r>
            <a:r>
              <a:rPr lang="en-US" sz="1100" dirty="0" smtClean="0">
                <a:latin typeface="Trebuchet MS" charset="0"/>
              </a:rPr>
              <a:t>TORCH</a:t>
            </a:r>
            <a:endParaRPr lang="en-US" sz="1200" dirty="0">
              <a:latin typeface="Trebuchet MS" charset="0"/>
            </a:endParaRPr>
          </a:p>
          <a:p>
            <a:pPr>
              <a:buFont typeface="Arial" charset="0"/>
              <a:buChar char="•"/>
            </a:pPr>
            <a:endParaRPr lang="en-US" sz="1200" dirty="0">
              <a:latin typeface="Trebuchet MS" charset="0"/>
            </a:endParaRPr>
          </a:p>
          <a:p>
            <a:pPr>
              <a:buFont typeface="Arial" charset="0"/>
              <a:buChar char="•"/>
            </a:pPr>
            <a:r>
              <a:rPr lang="en-US" sz="1200" dirty="0">
                <a:latin typeface="Trebuchet MS" charset="0"/>
              </a:rPr>
              <a:t>  </a:t>
            </a:r>
            <a:r>
              <a:rPr lang="en-US" sz="1200" dirty="0" smtClean="0">
                <a:latin typeface="Trebuchet MS" charset="0"/>
              </a:rPr>
              <a:t>GPSC Res Care</a:t>
            </a:r>
            <a:endParaRPr lang="en-US" sz="1200" dirty="0">
              <a:latin typeface="Trebuchet MS" charset="0"/>
            </a:endParaRPr>
          </a:p>
          <a:p>
            <a:pPr>
              <a:buFont typeface="Arial" charset="0"/>
              <a:buChar char="•"/>
            </a:pPr>
            <a:endParaRPr lang="en-US" sz="1200" dirty="0">
              <a:latin typeface="Trebuchet MS" charset="0"/>
            </a:endParaRPr>
          </a:p>
          <a:p>
            <a:pPr>
              <a:buFont typeface="Arial" charset="0"/>
              <a:buChar char="•"/>
            </a:pPr>
            <a:r>
              <a:rPr lang="en-US" sz="1200" dirty="0">
                <a:latin typeface="Trebuchet MS" charset="0"/>
              </a:rPr>
              <a:t>  </a:t>
            </a:r>
            <a:r>
              <a:rPr lang="en-US" sz="1200" dirty="0" smtClean="0">
                <a:latin typeface="Trebuchet MS" charset="0"/>
              </a:rPr>
              <a:t>Physicians Data Collaborative</a:t>
            </a:r>
            <a:endParaRPr lang="en-US" sz="1200" dirty="0">
              <a:latin typeface="Trebuchet MS" charset="0"/>
            </a:endParaRPr>
          </a:p>
          <a:p>
            <a:pPr>
              <a:buFont typeface="Arial" charset="0"/>
              <a:buChar char="•"/>
            </a:pPr>
            <a:endParaRPr lang="en-US" sz="1200" dirty="0">
              <a:latin typeface="Trebuchet MS" charset="0"/>
            </a:endParaRPr>
          </a:p>
          <a:p>
            <a:pPr>
              <a:buFont typeface="Arial" charset="0"/>
              <a:buChar char="•"/>
            </a:pPr>
            <a:r>
              <a:rPr lang="en-US" sz="1200" dirty="0">
                <a:latin typeface="Trebuchet MS" charset="0"/>
              </a:rPr>
              <a:t> </a:t>
            </a:r>
            <a:r>
              <a:rPr lang="en-US" sz="1200" dirty="0" smtClean="0">
                <a:latin typeface="Trebuchet MS" charset="0"/>
              </a:rPr>
              <a:t>CIHI Data Project</a:t>
            </a:r>
            <a:endParaRPr lang="en-US" sz="1200" dirty="0">
              <a:latin typeface="Trebuchet MS" charset="0"/>
            </a:endParaRPr>
          </a:p>
          <a:p>
            <a:pPr>
              <a:buFont typeface="Arial" charset="0"/>
              <a:buChar char="•"/>
            </a:pPr>
            <a:endParaRPr lang="en-US" sz="1200" dirty="0">
              <a:latin typeface="Trebuchet MS" charset="0"/>
            </a:endParaRPr>
          </a:p>
          <a:p>
            <a:pPr>
              <a:buFont typeface="Arial" charset="0"/>
              <a:buChar char="•"/>
            </a:pPr>
            <a:r>
              <a:rPr lang="en-US" sz="1200" dirty="0">
                <a:latin typeface="Trebuchet MS" charset="0"/>
              </a:rPr>
              <a:t> </a:t>
            </a:r>
            <a:r>
              <a:rPr lang="en-US" sz="1200" dirty="0" smtClean="0">
                <a:latin typeface="Trebuchet MS" charset="0"/>
              </a:rPr>
              <a:t>Tools-ADAPT, Med Stopper</a:t>
            </a:r>
            <a:r>
              <a:rPr lang="en-US" sz="1200" dirty="0" smtClean="0">
                <a:solidFill>
                  <a:srgbClr val="FFC000"/>
                </a:solidFill>
                <a:latin typeface="Trebuchet MS" charset="0"/>
              </a:rPr>
              <a:t>.</a:t>
            </a:r>
            <a:endParaRPr lang="en-US" sz="1200" dirty="0">
              <a:solidFill>
                <a:srgbClr val="FFC000"/>
              </a:solidFill>
              <a:latin typeface="Trebuchet MS" charset="0"/>
            </a:endParaRPr>
          </a:p>
        </p:txBody>
      </p:sp>
    </p:spTree>
    <p:extLst>
      <p:ext uri="{BB962C8B-B14F-4D97-AF65-F5344CB8AC3E}">
        <p14:creationId xmlns:p14="http://schemas.microsoft.com/office/powerpoint/2010/main" val="5065864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3050027"/>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endParaRPr lang="en-US" sz="3600" dirty="0">
              <a:solidFill>
                <a:srgbClr val="040A0C"/>
              </a:solidFill>
              <a:latin typeface="PT Sans" charset="0"/>
              <a:sym typeface="PT Sans" charset="0"/>
            </a:endParaRPr>
          </a:p>
          <a:p>
            <a:pPr marL="203200" algn="ctr">
              <a:lnSpc>
                <a:spcPct val="150000"/>
              </a:lnSpc>
            </a:pPr>
            <a:r>
              <a:rPr lang="en-US" sz="3600" dirty="0">
                <a:solidFill>
                  <a:srgbClr val="040A0C"/>
                </a:solidFill>
                <a:latin typeface="PT Sans" charset="0"/>
                <a:sym typeface="PT Sans" charset="0"/>
              </a:rPr>
              <a:t>What </a:t>
            </a:r>
            <a:r>
              <a:rPr lang="en-US" sz="3600" dirty="0" smtClean="0">
                <a:solidFill>
                  <a:srgbClr val="040A0C"/>
                </a:solidFill>
                <a:latin typeface="PT Sans" charset="0"/>
                <a:sym typeface="PT Sans" charset="0"/>
              </a:rPr>
              <a:t>Will Help You To Make Effective Decisions About Medications?</a:t>
            </a:r>
            <a:endParaRPr lang="en-US" dirty="0"/>
          </a:p>
        </p:txBody>
      </p:sp>
    </p:spTree>
    <p:extLst>
      <p:ext uri="{BB962C8B-B14F-4D97-AF65-F5344CB8AC3E}">
        <p14:creationId xmlns:p14="http://schemas.microsoft.com/office/powerpoint/2010/main" val="252195520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3050027"/>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endParaRPr lang="en-US" sz="3600" dirty="0">
              <a:solidFill>
                <a:srgbClr val="040A0C"/>
              </a:solidFill>
              <a:latin typeface="PT Sans" charset="0"/>
              <a:sym typeface="PT Sans" charset="0"/>
            </a:endParaRPr>
          </a:p>
          <a:p>
            <a:pPr marL="203200" algn="ctr">
              <a:lnSpc>
                <a:spcPct val="150000"/>
              </a:lnSpc>
            </a:pPr>
            <a:r>
              <a:rPr lang="en-US" sz="3600" dirty="0" smtClean="0">
                <a:solidFill>
                  <a:srgbClr val="040A0C"/>
                </a:solidFill>
                <a:latin typeface="PT Sans" charset="0"/>
                <a:sym typeface="PT Sans" charset="0"/>
              </a:rPr>
              <a:t>Evidence-Based Approach</a:t>
            </a:r>
            <a:endParaRPr lang="en-US" dirty="0"/>
          </a:p>
        </p:txBody>
      </p:sp>
    </p:spTree>
    <p:extLst>
      <p:ext uri="{BB962C8B-B14F-4D97-AF65-F5344CB8AC3E}">
        <p14:creationId xmlns:p14="http://schemas.microsoft.com/office/powerpoint/2010/main" val="275612743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about in Residential Care ?</a:t>
            </a:r>
            <a:endParaRPr lang="en-CA" dirty="0"/>
          </a:p>
        </p:txBody>
      </p:sp>
      <p:sp>
        <p:nvSpPr>
          <p:cNvPr id="3" name="Content Placeholder 2"/>
          <p:cNvSpPr>
            <a:spLocks noGrp="1"/>
          </p:cNvSpPr>
          <p:nvPr>
            <p:ph idx="1"/>
          </p:nvPr>
        </p:nvSpPr>
        <p:spPr/>
        <p:txBody>
          <a:bodyPr>
            <a:normAutofit/>
          </a:bodyPr>
          <a:lstStyle/>
          <a:p>
            <a:r>
              <a:rPr lang="en-CA" sz="2800" dirty="0" err="1" smtClean="0"/>
              <a:t>Garfinkel</a:t>
            </a:r>
            <a:r>
              <a:rPr lang="en-CA" sz="2800" dirty="0" smtClean="0"/>
              <a:t>,  </a:t>
            </a:r>
            <a:r>
              <a:rPr lang="en-CA" sz="2800" dirty="0" err="1" smtClean="0"/>
              <a:t>Zur</a:t>
            </a:r>
            <a:r>
              <a:rPr lang="en-CA" sz="2800" dirty="0" smtClean="0"/>
              <a:t>-Gil, Ben-Israel; IMAJ (</a:t>
            </a:r>
            <a:r>
              <a:rPr lang="en-CA" sz="2800" dirty="0" err="1" smtClean="0"/>
              <a:t>Vol</a:t>
            </a:r>
            <a:r>
              <a:rPr lang="en-CA" sz="2800" dirty="0" smtClean="0"/>
              <a:t> 9), June 2007</a:t>
            </a:r>
          </a:p>
          <a:p>
            <a:r>
              <a:rPr lang="en-CA" sz="2800" dirty="0" smtClean="0"/>
              <a:t>190 patients in 6 geriatric nursing departments on 7.09 regular meds/pt. </a:t>
            </a:r>
          </a:p>
          <a:p>
            <a:r>
              <a:rPr lang="en-CA" sz="2800" dirty="0" smtClean="0"/>
              <a:t>119 pts; after careful review, 2.8 regular meds/pt stopped   (4.3 meds/pt)</a:t>
            </a:r>
          </a:p>
          <a:p>
            <a:r>
              <a:rPr lang="en-CA" sz="2800" dirty="0" smtClean="0"/>
              <a:t>71 pts in control group on same wards with same doctors, with meds unchanged, studied for one year.</a:t>
            </a:r>
          </a:p>
          <a:p>
            <a:endParaRPr lang="en-CA" dirty="0"/>
          </a:p>
        </p:txBody>
      </p:sp>
    </p:spTree>
    <p:extLst>
      <p:ext uri="{BB962C8B-B14F-4D97-AF65-F5344CB8AC3E}">
        <p14:creationId xmlns:p14="http://schemas.microsoft.com/office/powerpoint/2010/main" val="67890918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Results</a:t>
            </a:r>
            <a:endParaRPr lang="en-CA" dirty="0"/>
          </a:p>
        </p:txBody>
      </p:sp>
      <p:sp>
        <p:nvSpPr>
          <p:cNvPr id="3" name="Content Placeholder 2"/>
          <p:cNvSpPr>
            <a:spLocks noGrp="1"/>
          </p:cNvSpPr>
          <p:nvPr>
            <p:ph idx="1"/>
          </p:nvPr>
        </p:nvSpPr>
        <p:spPr/>
        <p:txBody>
          <a:bodyPr>
            <a:normAutofit/>
          </a:bodyPr>
          <a:lstStyle/>
          <a:p>
            <a:r>
              <a:rPr lang="en-CA" sz="3200" dirty="0" smtClean="0"/>
              <a:t>No significant adverse events</a:t>
            </a:r>
          </a:p>
          <a:p>
            <a:r>
              <a:rPr lang="en-CA" sz="3200" dirty="0" smtClean="0"/>
              <a:t>1 in 10 drugs eventually needed to be restarted </a:t>
            </a:r>
          </a:p>
          <a:p>
            <a:r>
              <a:rPr lang="en-CA" sz="3200" dirty="0" smtClean="0"/>
              <a:t>One year mortality rate was 45% in  controls and 21% in the study group (P&lt;0.001)</a:t>
            </a:r>
          </a:p>
          <a:p>
            <a:r>
              <a:rPr lang="en-CA" sz="3200" dirty="0" smtClean="0"/>
              <a:t>Annual referral rate to acute care was 30% in controls and 11.8% in the study group (P&lt;0.002)</a:t>
            </a:r>
            <a:endParaRPr lang="en-CA" sz="3200" dirty="0"/>
          </a:p>
        </p:txBody>
      </p:sp>
    </p:spTree>
    <p:extLst>
      <p:ext uri="{BB962C8B-B14F-4D97-AF65-F5344CB8AC3E}">
        <p14:creationId xmlns:p14="http://schemas.microsoft.com/office/powerpoint/2010/main" val="400618561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1"/>
          <p:cNvSpPr>
            <a:spLocks/>
          </p:cNvSpPr>
          <p:nvPr/>
        </p:nvSpPr>
        <p:spPr bwMode="auto">
          <a:xfrm>
            <a:off x="727075" y="6137275"/>
            <a:ext cx="228600" cy="279400"/>
          </a:xfrm>
          <a:custGeom>
            <a:avLst/>
            <a:gdLst>
              <a:gd name="T0" fmla="*/ 114300 w 21600"/>
              <a:gd name="T1" fmla="*/ 139700 h 21600"/>
              <a:gd name="T2" fmla="*/ 114300 w 21600"/>
              <a:gd name="T3" fmla="*/ 139700 h 21600"/>
              <a:gd name="T4" fmla="*/ 114300 w 21600"/>
              <a:gd name="T5" fmla="*/ 139700 h 21600"/>
              <a:gd name="T6" fmla="*/ 114300 w 21600"/>
              <a:gd name="T7" fmla="*/ 1397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1125" tIns="41125" rIns="41125" bIns="41125"/>
          <a:lstStyle/>
          <a:p>
            <a:endParaRPr lang="en-US" dirty="0"/>
          </a:p>
        </p:txBody>
      </p:sp>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3050027"/>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endParaRPr lang="en-US" sz="3600" dirty="0">
              <a:solidFill>
                <a:srgbClr val="040A0C"/>
              </a:solidFill>
              <a:latin typeface="PT Sans" charset="0"/>
              <a:sym typeface="PT Sans" charset="0"/>
            </a:endParaRPr>
          </a:p>
          <a:p>
            <a:pPr marL="203200" algn="ctr">
              <a:lnSpc>
                <a:spcPct val="150000"/>
              </a:lnSpc>
            </a:pPr>
            <a:r>
              <a:rPr lang="en-US" sz="3600" dirty="0" smtClean="0">
                <a:solidFill>
                  <a:srgbClr val="040A0C"/>
                </a:solidFill>
                <a:latin typeface="PT Sans" charset="0"/>
                <a:sym typeface="PT Sans" charset="0"/>
              </a:rPr>
              <a:t>Evidence-Based Approach and Tools</a:t>
            </a:r>
            <a:endParaRPr lang="en-US" dirty="0"/>
          </a:p>
        </p:txBody>
      </p:sp>
    </p:spTree>
    <p:extLst>
      <p:ext uri="{BB962C8B-B14F-4D97-AF65-F5344CB8AC3E}">
        <p14:creationId xmlns:p14="http://schemas.microsoft.com/office/powerpoint/2010/main" val="59492334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Approaches/Tools</a:t>
            </a:r>
            <a:endParaRPr lang="en-US" dirty="0"/>
          </a:p>
        </p:txBody>
      </p:sp>
      <p:sp>
        <p:nvSpPr>
          <p:cNvPr id="3" name="Content Placeholder 2"/>
          <p:cNvSpPr>
            <a:spLocks noGrp="1"/>
          </p:cNvSpPr>
          <p:nvPr>
            <p:ph idx="1"/>
          </p:nvPr>
        </p:nvSpPr>
        <p:spPr/>
        <p:txBody>
          <a:bodyPr/>
          <a:lstStyle/>
          <a:p>
            <a:r>
              <a:rPr lang="en-US" sz="3200" dirty="0" smtClean="0"/>
              <a:t>Beers Criteria; STOPP/START: Mix of specific drug/drug classes of concern plus specific drug interactions</a:t>
            </a:r>
          </a:p>
          <a:p>
            <a:pPr lvl="1"/>
            <a:r>
              <a:rPr lang="en-US" sz="2800" dirty="0" smtClean="0"/>
              <a:t>Too many variables to remember/work with unless have an electronic system</a:t>
            </a:r>
          </a:p>
          <a:p>
            <a:r>
              <a:rPr lang="en-US" sz="3200" dirty="0" smtClean="0"/>
              <a:t>Our approach- Specific </a:t>
            </a:r>
            <a:r>
              <a:rPr lang="en-US" sz="3200" dirty="0"/>
              <a:t>drug/drug classes of concern </a:t>
            </a:r>
            <a:endParaRPr lang="en-US" sz="3200" dirty="0" smtClean="0"/>
          </a:p>
          <a:p>
            <a:endParaRPr lang="en-US" sz="3200"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26</a:t>
            </a:fld>
            <a:endParaRPr lang="en-US">
              <a:solidFill>
                <a:srgbClr val="000000"/>
              </a:solidFill>
            </a:endParaRPr>
          </a:p>
        </p:txBody>
      </p:sp>
    </p:spTree>
    <p:extLst>
      <p:ext uri="{BB962C8B-B14F-4D97-AF65-F5344CB8AC3E}">
        <p14:creationId xmlns:p14="http://schemas.microsoft.com/office/powerpoint/2010/main" val="2812056383"/>
      </p:ext>
    </p:extLst>
  </p:cSld>
  <p:clrMapOvr>
    <a:masterClrMapping/>
  </p:clrMapOvr>
  <p:transition xmlns:p14="http://schemas.microsoft.com/office/powerpoint/2010/mai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Decision Algorithm</a:t>
            </a:r>
            <a:endParaRPr lang="en-CA" dirty="0"/>
          </a:p>
        </p:txBody>
      </p:sp>
      <p:sp>
        <p:nvSpPr>
          <p:cNvPr id="3" name="Content Placeholder 2"/>
          <p:cNvSpPr>
            <a:spLocks noGrp="1"/>
          </p:cNvSpPr>
          <p:nvPr>
            <p:ph idx="1"/>
          </p:nvPr>
        </p:nvSpPr>
        <p:spPr>
          <a:xfrm>
            <a:off x="457200" y="1165860"/>
            <a:ext cx="8229600" cy="388620"/>
          </a:xfrm>
        </p:spPr>
        <p:txBody>
          <a:bodyPr/>
          <a:lstStyle/>
          <a:p>
            <a:pPr marL="35719" indent="0" algn="ctr">
              <a:buNone/>
            </a:pPr>
            <a:r>
              <a:rPr lang="en-CA" sz="1800" dirty="0">
                <a:latin typeface="Myriad Pro"/>
                <a:ea typeface="MS PGothic" charset="0"/>
                <a:cs typeface="Arial" charset="0"/>
              </a:rPr>
              <a:t>Adapts </a:t>
            </a:r>
            <a:r>
              <a:rPr lang="en-CA" sz="1800" dirty="0" err="1">
                <a:latin typeface="Myriad Pro"/>
                <a:ea typeface="MS PGothic" charset="0"/>
                <a:cs typeface="Arial" charset="0"/>
              </a:rPr>
              <a:t>Garfinkel</a:t>
            </a:r>
            <a:r>
              <a:rPr lang="en-CA" sz="1800" dirty="0">
                <a:latin typeface="Myriad Pro"/>
                <a:ea typeface="MS PGothic" charset="0"/>
                <a:cs typeface="Arial" charset="0"/>
              </a:rPr>
              <a:t> (2010) – evidence, risks, indications, etc.</a:t>
            </a:r>
          </a:p>
        </p:txBody>
      </p:sp>
      <p:sp>
        <p:nvSpPr>
          <p:cNvPr id="4" name="Slide Number Placeholder 3"/>
          <p:cNvSpPr>
            <a:spLocks noGrp="1"/>
          </p:cNvSpPr>
          <p:nvPr>
            <p:ph type="sldNum" sz="quarter" idx="4294967295"/>
          </p:nvPr>
        </p:nvSpPr>
        <p:spPr>
          <a:xfrm>
            <a:off x="7620000" y="18288"/>
            <a:ext cx="1066800" cy="329184"/>
          </a:xfrm>
          <a:prstGeom prst="rect">
            <a:avLst/>
          </a:prstGeom>
        </p:spPr>
        <p:txBody>
          <a:bodyPr/>
          <a:lstStyle/>
          <a:p>
            <a:fld id="{21E50452-7361-4592-BC0C-5E8CDA5CCE78}" type="slidenum">
              <a:rPr lang="en-US" smtClean="0"/>
              <a:pPr/>
              <a:t>27</a:t>
            </a:fld>
            <a:endParaRPr lang="en-US"/>
          </a:p>
        </p:txBody>
      </p:sp>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08760"/>
            <a:ext cx="8361074" cy="5178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8125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200" dirty="0">
                <a:ea typeface="MS PGothic" charset="0"/>
                <a:cs typeface="Arial" charset="0"/>
              </a:rPr>
              <a:t>Priority </a:t>
            </a:r>
            <a:r>
              <a:rPr lang="en-CA" sz="3200" i="1" dirty="0" smtClean="0">
                <a:ea typeface="MS PGothic" charset="0"/>
                <a:cs typeface="Arial" charset="0"/>
              </a:rPr>
              <a:t>De- Prescribing </a:t>
            </a:r>
            <a:r>
              <a:rPr lang="en-CA" sz="3200" dirty="0" smtClean="0">
                <a:ea typeface="MS PGothic" charset="0"/>
                <a:cs typeface="Arial" charset="0"/>
              </a:rPr>
              <a:t>Drug List: Lower Doses, Trial Discontinuation</a:t>
            </a:r>
            <a:endParaRPr lang="en-CA" sz="3200" dirty="0"/>
          </a:p>
        </p:txBody>
      </p:sp>
      <p:sp>
        <p:nvSpPr>
          <p:cNvPr id="3" name="Content Placeholder 2"/>
          <p:cNvSpPr>
            <a:spLocks noGrp="1"/>
          </p:cNvSpPr>
          <p:nvPr>
            <p:ph idx="1"/>
          </p:nvPr>
        </p:nvSpPr>
        <p:spPr>
          <a:xfrm>
            <a:off x="187890" y="1372852"/>
            <a:ext cx="8755694" cy="5485147"/>
          </a:xfrm>
        </p:spPr>
        <p:txBody>
          <a:bodyPr>
            <a:noAutofit/>
          </a:bodyPr>
          <a:lstStyle/>
          <a:p>
            <a:pPr>
              <a:lnSpc>
                <a:spcPct val="120000"/>
              </a:lnSpc>
              <a:spcBef>
                <a:spcPts val="0"/>
              </a:spcBef>
            </a:pPr>
            <a:r>
              <a:rPr lang="en-CA" dirty="0">
                <a:latin typeface="Myriad Pro Bold"/>
                <a:ea typeface="MS PGothic" charset="0"/>
                <a:cs typeface="Arial" charset="0"/>
              </a:rPr>
              <a:t>Drugs associated with</a:t>
            </a:r>
          </a:p>
          <a:p>
            <a:pPr lvl="1">
              <a:lnSpc>
                <a:spcPct val="120000"/>
              </a:lnSpc>
              <a:spcBef>
                <a:spcPts val="0"/>
              </a:spcBef>
            </a:pPr>
            <a:r>
              <a:rPr lang="en-CA" sz="2400" dirty="0" err="1">
                <a:latin typeface="Myriad Pro Bold"/>
                <a:ea typeface="MS PGothic" charset="0"/>
                <a:cs typeface="Arial" charset="0"/>
              </a:rPr>
              <a:t>Confusional</a:t>
            </a:r>
            <a:r>
              <a:rPr lang="en-CA" sz="2400" dirty="0">
                <a:latin typeface="Myriad Pro Bold"/>
                <a:ea typeface="MS PGothic" charset="0"/>
                <a:cs typeface="Arial" charset="0"/>
              </a:rPr>
              <a:t> States</a:t>
            </a:r>
            <a:endParaRPr lang="en-CA" sz="1600" dirty="0">
              <a:latin typeface="Myriad Pro Bold"/>
              <a:ea typeface="MS PGothic" charset="0"/>
              <a:cs typeface="Arial" charset="0"/>
            </a:endParaRPr>
          </a:p>
          <a:p>
            <a:pPr lvl="2">
              <a:lnSpc>
                <a:spcPct val="120000"/>
              </a:lnSpc>
              <a:spcBef>
                <a:spcPts val="0"/>
              </a:spcBef>
            </a:pPr>
            <a:r>
              <a:rPr lang="en-CA" dirty="0">
                <a:latin typeface="Myriad Pro Bold"/>
                <a:ea typeface="MS PGothic" charset="0"/>
                <a:cs typeface="Arial" charset="0"/>
              </a:rPr>
              <a:t>antipsychotics, antidepressants, opioid analgesics, </a:t>
            </a:r>
            <a:r>
              <a:rPr lang="en-CA" dirty="0" smtClean="0">
                <a:latin typeface="Myriad Pro Bold"/>
                <a:ea typeface="MS PGothic" charset="0"/>
                <a:cs typeface="Arial" charset="0"/>
              </a:rPr>
              <a:t>hypnotics, digoxin</a:t>
            </a:r>
            <a:endParaRPr lang="en-CA" dirty="0">
              <a:latin typeface="Myriad Pro Bold"/>
              <a:ea typeface="MS PGothic" charset="0"/>
              <a:cs typeface="Arial" charset="0"/>
            </a:endParaRPr>
          </a:p>
          <a:p>
            <a:pPr lvl="1">
              <a:lnSpc>
                <a:spcPct val="120000"/>
              </a:lnSpc>
              <a:spcBef>
                <a:spcPts val="0"/>
              </a:spcBef>
            </a:pPr>
            <a:r>
              <a:rPr lang="en-CA" sz="2400" dirty="0">
                <a:latin typeface="Myriad Pro Bold"/>
                <a:ea typeface="MS PGothic" charset="0"/>
                <a:cs typeface="Arial" charset="0"/>
              </a:rPr>
              <a:t>Adverse Drug Event-related Falls</a:t>
            </a:r>
            <a:endParaRPr lang="en-CA" sz="1600" dirty="0">
              <a:latin typeface="Myriad Pro Bold"/>
              <a:ea typeface="MS PGothic" charset="0"/>
              <a:cs typeface="Arial" charset="0"/>
            </a:endParaRPr>
          </a:p>
          <a:p>
            <a:pPr lvl="2">
              <a:lnSpc>
                <a:spcPct val="120000"/>
              </a:lnSpc>
              <a:spcBef>
                <a:spcPts val="0"/>
              </a:spcBef>
            </a:pPr>
            <a:r>
              <a:rPr lang="en-CA" dirty="0">
                <a:latin typeface="Myriad Pro Bold"/>
                <a:ea typeface="MS PGothic" charset="0"/>
                <a:cs typeface="Arial" charset="0"/>
              </a:rPr>
              <a:t>antipsychotics, antidepressants (</a:t>
            </a:r>
            <a:r>
              <a:rPr lang="en-CA" dirty="0" err="1">
                <a:latin typeface="Myriad Pro Bold"/>
                <a:ea typeface="MS PGothic" charset="0"/>
                <a:cs typeface="Arial" charset="0"/>
              </a:rPr>
              <a:t>tricyclics</a:t>
            </a:r>
            <a:r>
              <a:rPr lang="en-CA" dirty="0">
                <a:latin typeface="Myriad Pro Bold"/>
                <a:ea typeface="MS PGothic" charset="0"/>
                <a:cs typeface="Arial" charset="0"/>
              </a:rPr>
              <a:t>), hypnotics, </a:t>
            </a:r>
            <a:r>
              <a:rPr lang="en-CA" dirty="0" err="1">
                <a:latin typeface="Myriad Pro Bold"/>
                <a:ea typeface="MS PGothic" charset="0"/>
                <a:cs typeface="Arial" charset="0"/>
              </a:rPr>
              <a:t>antihypertensives</a:t>
            </a:r>
            <a:r>
              <a:rPr lang="en-CA" dirty="0">
                <a:latin typeface="Myriad Pro Bold"/>
                <a:ea typeface="MS PGothic" charset="0"/>
                <a:cs typeface="Arial" charset="0"/>
              </a:rPr>
              <a:t>, </a:t>
            </a:r>
            <a:r>
              <a:rPr lang="en-CA" dirty="0" err="1">
                <a:latin typeface="Myriad Pro Bold"/>
                <a:ea typeface="MS PGothic" charset="0"/>
                <a:cs typeface="Arial" charset="0"/>
              </a:rPr>
              <a:t>hypoglycemics</a:t>
            </a:r>
            <a:r>
              <a:rPr lang="en-CA" dirty="0">
                <a:latin typeface="Myriad Pro Bold"/>
                <a:ea typeface="MS PGothic" charset="0"/>
                <a:cs typeface="Arial" charset="0"/>
              </a:rPr>
              <a:t>, anticonvulsants,  </a:t>
            </a:r>
            <a:r>
              <a:rPr lang="en-CA" dirty="0" err="1">
                <a:latin typeface="Myriad Pro Bold"/>
                <a:ea typeface="MS PGothic" charset="0"/>
                <a:cs typeface="Arial" charset="0"/>
              </a:rPr>
              <a:t>antiparkinson</a:t>
            </a:r>
            <a:r>
              <a:rPr lang="en-CA" dirty="0">
                <a:latin typeface="Myriad Pro Bold"/>
                <a:ea typeface="MS PGothic" charset="0"/>
                <a:cs typeface="Arial" charset="0"/>
              </a:rPr>
              <a:t> meds, antihistamines</a:t>
            </a:r>
          </a:p>
          <a:p>
            <a:pPr lvl="1">
              <a:lnSpc>
                <a:spcPct val="120000"/>
              </a:lnSpc>
              <a:spcBef>
                <a:spcPts val="0"/>
              </a:spcBef>
            </a:pPr>
            <a:r>
              <a:rPr lang="en-CA" sz="2400" dirty="0">
                <a:latin typeface="Myriad Pro Bold"/>
                <a:ea typeface="MS PGothic" charset="0"/>
                <a:cs typeface="Arial" charset="0"/>
              </a:rPr>
              <a:t>Significant Anticholinergic Effects</a:t>
            </a:r>
          </a:p>
          <a:p>
            <a:pPr lvl="2">
              <a:lnSpc>
                <a:spcPct val="120000"/>
              </a:lnSpc>
              <a:spcBef>
                <a:spcPts val="0"/>
              </a:spcBef>
            </a:pPr>
            <a:r>
              <a:rPr lang="en-CA" dirty="0">
                <a:latin typeface="Myriad Pro Bold"/>
                <a:ea typeface="MS PGothic" charset="0"/>
                <a:cs typeface="Arial" charset="0"/>
              </a:rPr>
              <a:t>antidepressants (</a:t>
            </a:r>
            <a:r>
              <a:rPr lang="en-CA" dirty="0" err="1">
                <a:latin typeface="Myriad Pro Bold"/>
                <a:ea typeface="MS PGothic" charset="0"/>
                <a:cs typeface="Arial" charset="0"/>
              </a:rPr>
              <a:t>tricyclics</a:t>
            </a:r>
            <a:r>
              <a:rPr lang="en-CA" dirty="0">
                <a:latin typeface="Myriad Pro Bold"/>
                <a:ea typeface="MS PGothic" charset="0"/>
                <a:cs typeface="Arial" charset="0"/>
              </a:rPr>
              <a:t>), antihistamines, bladder </a:t>
            </a:r>
            <a:r>
              <a:rPr lang="en-CA" dirty="0" smtClean="0">
                <a:latin typeface="Myriad Pro Bold"/>
                <a:ea typeface="MS PGothic" charset="0"/>
                <a:cs typeface="Arial" charset="0"/>
              </a:rPr>
              <a:t>meds</a:t>
            </a:r>
          </a:p>
          <a:p>
            <a:pPr lvl="1">
              <a:lnSpc>
                <a:spcPct val="120000"/>
              </a:lnSpc>
              <a:spcBef>
                <a:spcPts val="0"/>
              </a:spcBef>
            </a:pPr>
            <a:r>
              <a:rPr lang="en-CA" sz="2400" dirty="0">
                <a:latin typeface="Myriad Pro Bold"/>
                <a:ea typeface="MS PGothic" charset="0"/>
                <a:cs typeface="Arial" charset="0"/>
              </a:rPr>
              <a:t>Bleeding</a:t>
            </a:r>
            <a:endParaRPr lang="en-CA" sz="1600" dirty="0">
              <a:latin typeface="Myriad Pro Bold"/>
              <a:ea typeface="MS PGothic" charset="0"/>
              <a:cs typeface="Arial" charset="0"/>
            </a:endParaRPr>
          </a:p>
          <a:p>
            <a:pPr lvl="2">
              <a:lnSpc>
                <a:spcPct val="120000"/>
              </a:lnSpc>
              <a:spcBef>
                <a:spcPts val="0"/>
              </a:spcBef>
            </a:pPr>
            <a:r>
              <a:rPr lang="en-CA" dirty="0">
                <a:latin typeface="Myriad Pro Bold"/>
                <a:ea typeface="MS PGothic" charset="0"/>
                <a:cs typeface="Arial" charset="0"/>
              </a:rPr>
              <a:t>warfarin, antiplatelet meds</a:t>
            </a:r>
          </a:p>
          <a:p>
            <a:pPr marL="858586" lvl="2" indent="0">
              <a:lnSpc>
                <a:spcPct val="120000"/>
              </a:lnSpc>
              <a:spcBef>
                <a:spcPts val="0"/>
              </a:spcBef>
              <a:buNone/>
            </a:pPr>
            <a:endParaRPr lang="en-CA" dirty="0" smtClean="0">
              <a:latin typeface="Myriad Pro Bold"/>
              <a:ea typeface="MS PGothic" charset="0"/>
              <a:cs typeface="Arial" charset="0"/>
            </a:endParaRPr>
          </a:p>
        </p:txBody>
      </p:sp>
    </p:spTree>
    <p:extLst>
      <p:ext uri="{BB962C8B-B14F-4D97-AF65-F5344CB8AC3E}">
        <p14:creationId xmlns:p14="http://schemas.microsoft.com/office/powerpoint/2010/main" val="33998645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ea typeface="MS PGothic" charset="0"/>
                <a:cs typeface="Arial" charset="0"/>
              </a:rPr>
              <a:t>Priority </a:t>
            </a:r>
            <a:r>
              <a:rPr lang="en-CA" i="1" dirty="0">
                <a:ea typeface="MS PGothic" charset="0"/>
                <a:cs typeface="Arial" charset="0"/>
              </a:rPr>
              <a:t>De- Prescribing </a:t>
            </a:r>
            <a:r>
              <a:rPr lang="en-CA" dirty="0">
                <a:ea typeface="MS PGothic" charset="0"/>
                <a:cs typeface="Arial" charset="0"/>
              </a:rPr>
              <a:t>Drug List: Lower Doses, Trial Discontinuation</a:t>
            </a:r>
            <a:endParaRPr lang="en-US" dirty="0"/>
          </a:p>
        </p:txBody>
      </p:sp>
      <p:sp>
        <p:nvSpPr>
          <p:cNvPr id="3" name="Content Placeholder 2"/>
          <p:cNvSpPr>
            <a:spLocks noGrp="1"/>
          </p:cNvSpPr>
          <p:nvPr>
            <p:ph idx="1"/>
          </p:nvPr>
        </p:nvSpPr>
        <p:spPr/>
        <p:txBody>
          <a:bodyPr/>
          <a:lstStyle/>
          <a:p>
            <a:pPr lvl="1">
              <a:lnSpc>
                <a:spcPct val="120000"/>
              </a:lnSpc>
              <a:spcBef>
                <a:spcPts val="0"/>
              </a:spcBef>
            </a:pPr>
            <a:endParaRPr lang="en-CA" sz="2400" dirty="0" smtClean="0">
              <a:latin typeface="Myriad Pro Bold"/>
              <a:ea typeface="MS PGothic" charset="0"/>
              <a:cs typeface="Arial" charset="0"/>
            </a:endParaRPr>
          </a:p>
          <a:p>
            <a:pPr lvl="1">
              <a:lnSpc>
                <a:spcPct val="120000"/>
              </a:lnSpc>
              <a:spcBef>
                <a:spcPts val="0"/>
              </a:spcBef>
            </a:pPr>
            <a:r>
              <a:rPr lang="en-CA" sz="2800" dirty="0" smtClean="0">
                <a:latin typeface="Myriad Pro Bold"/>
                <a:ea typeface="MS PGothic" charset="0"/>
                <a:cs typeface="Arial" charset="0"/>
              </a:rPr>
              <a:t>Indications no </a:t>
            </a:r>
            <a:r>
              <a:rPr lang="en-CA" sz="2800" dirty="0">
                <a:latin typeface="Myriad Pro Bold"/>
                <a:ea typeface="MS PGothic" charset="0"/>
                <a:cs typeface="Arial" charset="0"/>
              </a:rPr>
              <a:t>longer </a:t>
            </a:r>
            <a:r>
              <a:rPr lang="en-CA" sz="2800" dirty="0" smtClean="0">
                <a:latin typeface="Myriad Pro Bold"/>
                <a:ea typeface="MS PGothic" charset="0"/>
                <a:cs typeface="Arial" charset="0"/>
              </a:rPr>
              <a:t>present-Symptom Control</a:t>
            </a:r>
          </a:p>
          <a:p>
            <a:pPr lvl="2">
              <a:lnSpc>
                <a:spcPct val="120000"/>
              </a:lnSpc>
              <a:spcBef>
                <a:spcPts val="0"/>
              </a:spcBef>
            </a:pPr>
            <a:r>
              <a:rPr lang="en-CA" sz="2400" dirty="0" smtClean="0">
                <a:latin typeface="Myriad Pro Bold"/>
                <a:ea typeface="MS PGothic" charset="0"/>
                <a:cs typeface="Arial" charset="0"/>
              </a:rPr>
              <a:t>PPIs</a:t>
            </a:r>
            <a:r>
              <a:rPr lang="en-CA" sz="2400" dirty="0">
                <a:latin typeface="Myriad Pro Bold"/>
                <a:ea typeface="MS PGothic" charset="0"/>
                <a:cs typeface="Arial" charset="0"/>
              </a:rPr>
              <a:t>, </a:t>
            </a:r>
            <a:r>
              <a:rPr lang="en-CA" sz="2400" dirty="0" smtClean="0">
                <a:latin typeface="Myriad Pro Bold"/>
                <a:ea typeface="MS PGothic" charset="0"/>
                <a:cs typeface="Arial" charset="0"/>
              </a:rPr>
              <a:t>analgesics, </a:t>
            </a:r>
            <a:r>
              <a:rPr lang="en-CA" sz="2400" dirty="0" err="1">
                <a:latin typeface="Myriad Pro Bold"/>
                <a:ea typeface="MS PGothic" charset="0"/>
                <a:cs typeface="Arial" charset="0"/>
              </a:rPr>
              <a:t>antianginals</a:t>
            </a:r>
            <a:r>
              <a:rPr lang="en-CA" sz="2400" dirty="0">
                <a:latin typeface="Myriad Pro Bold"/>
                <a:ea typeface="MS PGothic" charset="0"/>
                <a:cs typeface="Arial" charset="0"/>
              </a:rPr>
              <a:t>, antipsychotics, </a:t>
            </a:r>
            <a:r>
              <a:rPr lang="en-CA" sz="2400" dirty="0" smtClean="0">
                <a:latin typeface="Myriad Pro Bold"/>
                <a:ea typeface="MS PGothic" charset="0"/>
                <a:cs typeface="Arial" charset="0"/>
              </a:rPr>
              <a:t>antidepressants</a:t>
            </a:r>
          </a:p>
          <a:p>
            <a:pPr lvl="1">
              <a:lnSpc>
                <a:spcPct val="120000"/>
              </a:lnSpc>
              <a:spcBef>
                <a:spcPts val="0"/>
              </a:spcBef>
            </a:pPr>
            <a:r>
              <a:rPr lang="en-CA" sz="2800" dirty="0" smtClean="0">
                <a:latin typeface="Myriad Pro Bold"/>
                <a:ea typeface="MS PGothic" charset="0"/>
                <a:cs typeface="Arial" charset="0"/>
              </a:rPr>
              <a:t>Indications not present-Preventative </a:t>
            </a:r>
          </a:p>
          <a:p>
            <a:pPr lvl="2">
              <a:lnSpc>
                <a:spcPct val="120000"/>
              </a:lnSpc>
              <a:spcBef>
                <a:spcPts val="0"/>
              </a:spcBef>
            </a:pPr>
            <a:r>
              <a:rPr lang="en-CA" sz="2400" dirty="0" smtClean="0">
                <a:latin typeface="Myriad Pro Bold"/>
                <a:ea typeface="MS PGothic" charset="0"/>
                <a:cs typeface="Arial" charset="0"/>
              </a:rPr>
              <a:t>Statins, </a:t>
            </a:r>
            <a:r>
              <a:rPr lang="en-CA" sz="2400" dirty="0">
                <a:latin typeface="Myriad Pro Bold"/>
                <a:ea typeface="MS PGothic" charset="0"/>
                <a:cs typeface="Arial" charset="0"/>
              </a:rPr>
              <a:t>osteoporosis </a:t>
            </a:r>
            <a:r>
              <a:rPr lang="en-CA" sz="2400" dirty="0" smtClean="0">
                <a:latin typeface="Myriad Pro Bold"/>
                <a:ea typeface="MS PGothic" charset="0"/>
                <a:cs typeface="Arial" charset="0"/>
              </a:rPr>
              <a:t>meds, </a:t>
            </a:r>
            <a:r>
              <a:rPr lang="en-CA" sz="2400" dirty="0" err="1" smtClean="0">
                <a:latin typeface="Myriad Pro Bold"/>
                <a:ea typeface="MS PGothic" charset="0"/>
                <a:cs typeface="Arial" charset="0"/>
              </a:rPr>
              <a:t>antihypertensives</a:t>
            </a:r>
            <a:endParaRPr lang="en-CA" sz="2400" dirty="0">
              <a:latin typeface="Myriad Pro Bold"/>
              <a:ea typeface="MS PGothic" charset="0"/>
              <a:cs typeface="Arial" charset="0"/>
            </a:endParaRPr>
          </a:p>
          <a:p>
            <a:pPr lvl="2">
              <a:lnSpc>
                <a:spcPct val="120000"/>
              </a:lnSpc>
              <a:spcBef>
                <a:spcPts val="0"/>
              </a:spcBef>
            </a:pPr>
            <a:endParaRPr lang="en-CA" sz="1300" dirty="0">
              <a:latin typeface="Myriad Pro Bold"/>
              <a:ea typeface="MS PGothic" charset="0"/>
              <a:cs typeface="Arial" charset="0"/>
            </a:endParaRPr>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29</a:t>
            </a:fld>
            <a:endParaRPr lang="en-US">
              <a:solidFill>
                <a:srgbClr val="000000"/>
              </a:solidFill>
            </a:endParaRPr>
          </a:p>
        </p:txBody>
      </p:sp>
    </p:spTree>
    <p:extLst>
      <p:ext uri="{BB962C8B-B14F-4D97-AF65-F5344CB8AC3E}">
        <p14:creationId xmlns:p14="http://schemas.microsoft.com/office/powerpoint/2010/main" val="629440803"/>
      </p:ext>
    </p:extLst>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Objectives/Focus</a:t>
            </a:r>
            <a:endParaRPr lang="en-US" dirty="0"/>
          </a:p>
        </p:txBody>
      </p:sp>
      <p:sp>
        <p:nvSpPr>
          <p:cNvPr id="3" name="Content Placeholder 2"/>
          <p:cNvSpPr>
            <a:spLocks noGrp="1"/>
          </p:cNvSpPr>
          <p:nvPr>
            <p:ph idx="1"/>
          </p:nvPr>
        </p:nvSpPr>
        <p:spPr/>
        <p:txBody>
          <a:bodyPr/>
          <a:lstStyle/>
          <a:p>
            <a:r>
              <a:rPr lang="en-US" dirty="0" smtClean="0"/>
              <a:t>Understand the basics of </a:t>
            </a:r>
            <a:r>
              <a:rPr lang="en-US" dirty="0" err="1" smtClean="0"/>
              <a:t>Polypharmacy</a:t>
            </a:r>
            <a:r>
              <a:rPr lang="en-US" dirty="0" smtClean="0"/>
              <a:t> Risk Reduction (PRR)-What, Why</a:t>
            </a:r>
          </a:p>
          <a:p>
            <a:r>
              <a:rPr lang="en-US" dirty="0" smtClean="0"/>
              <a:t>Understand moving from a focus on decisions about medications in general to making clinical decisions in the context of resident complexity, frailty and end of life as an intro to today’s session</a:t>
            </a:r>
          </a:p>
          <a:p>
            <a:endParaRPr lang="en-US" dirty="0"/>
          </a:p>
          <a:p>
            <a:r>
              <a:rPr lang="en-US" dirty="0" smtClean="0"/>
              <a:t>Disclaimer- no conflicts of interest, although I am getting paid to be here as the Clinical Lead for the Shared Care </a:t>
            </a:r>
            <a:r>
              <a:rPr lang="en-US" dirty="0" err="1" smtClean="0"/>
              <a:t>PPh</a:t>
            </a:r>
            <a:r>
              <a:rPr lang="en-US" dirty="0" smtClean="0"/>
              <a:t> initiative</a:t>
            </a:r>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2022162094"/>
      </p:ext>
    </p:extLst>
  </p:cSld>
  <p:clrMapOvr>
    <a:masterClrMapping/>
  </p:clrMapOvr>
  <p:transition xmlns:p14="http://schemas.microsoft.com/office/powerpoint/2010/mai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ea typeface="MS PGothic" charset="0"/>
                <a:cs typeface="Arial" charset="0"/>
              </a:rPr>
              <a:t>Supports For Drug Review Decisions</a:t>
            </a:r>
            <a:endParaRPr lang="en-CA" dirty="0"/>
          </a:p>
        </p:txBody>
      </p:sp>
      <p:sp>
        <p:nvSpPr>
          <p:cNvPr id="3" name="Content Placeholder 2"/>
          <p:cNvSpPr>
            <a:spLocks noGrp="1"/>
          </p:cNvSpPr>
          <p:nvPr>
            <p:ph idx="1"/>
          </p:nvPr>
        </p:nvSpPr>
        <p:spPr>
          <a:xfrm>
            <a:off x="187890" y="1600200"/>
            <a:ext cx="8730642" cy="4876800"/>
          </a:xfrm>
        </p:spPr>
        <p:txBody>
          <a:bodyPr>
            <a:normAutofit/>
          </a:bodyPr>
          <a:lstStyle/>
          <a:p>
            <a:pPr>
              <a:lnSpc>
                <a:spcPct val="120000"/>
              </a:lnSpc>
              <a:spcBef>
                <a:spcPts val="0"/>
              </a:spcBef>
            </a:pPr>
            <a:r>
              <a:rPr lang="en-CA" sz="2200" dirty="0">
                <a:ea typeface="MS PGothic" charset="0"/>
                <a:cs typeface="Arial" charset="0"/>
              </a:rPr>
              <a:t>Guide individualized consideration of patient-at-hand</a:t>
            </a:r>
          </a:p>
          <a:p>
            <a:pPr lvl="1">
              <a:lnSpc>
                <a:spcPct val="120000"/>
              </a:lnSpc>
              <a:spcBef>
                <a:spcPts val="0"/>
              </a:spcBef>
            </a:pPr>
            <a:r>
              <a:rPr lang="en-CA" sz="1600" u="sng" dirty="0">
                <a:ea typeface="MS PGothic" charset="0"/>
                <a:cs typeface="Arial" charset="0"/>
              </a:rPr>
              <a:t>Drug Advisory Sheets</a:t>
            </a:r>
            <a:r>
              <a:rPr lang="en-CA" sz="1600" dirty="0">
                <a:ea typeface="MS PGothic" charset="0"/>
                <a:cs typeface="Arial" charset="0"/>
              </a:rPr>
              <a:t> [drafts] + </a:t>
            </a:r>
            <a:r>
              <a:rPr lang="en-CA" sz="1600" u="sng" dirty="0">
                <a:ea typeface="MS PGothic" charset="0"/>
                <a:cs typeface="Arial" charset="0"/>
              </a:rPr>
              <a:t>One-page: “You Decide”**</a:t>
            </a:r>
            <a:endParaRPr lang="en-CA" sz="1600" dirty="0">
              <a:ea typeface="MS PGothic" charset="0"/>
              <a:cs typeface="Arial" charset="0"/>
            </a:endParaRPr>
          </a:p>
          <a:p>
            <a:pPr marL="822960" lvl="2" indent="0">
              <a:lnSpc>
                <a:spcPct val="120000"/>
              </a:lnSpc>
              <a:spcBef>
                <a:spcPts val="0"/>
              </a:spcBef>
              <a:buNone/>
            </a:pPr>
            <a:r>
              <a:rPr lang="en-CA" sz="1600" dirty="0">
                <a:ea typeface="MS PGothic" charset="0"/>
                <a:cs typeface="Arial" charset="0"/>
              </a:rPr>
              <a:t>PPIs ANTIPSYCHOTICS	STATINS HYPNOTICS ANTIHYPERTENSIVES ANTIDEPRESSANTS BISPHOSPHONATES VITAMIN D &amp; CALCIUM SUPPLEMENTS</a:t>
            </a:r>
          </a:p>
          <a:p>
            <a:pPr lvl="1">
              <a:lnSpc>
                <a:spcPct val="120000"/>
              </a:lnSpc>
              <a:spcBef>
                <a:spcPts val="0"/>
              </a:spcBef>
            </a:pPr>
            <a:r>
              <a:rPr lang="en-CA" sz="1600" u="sng" dirty="0">
                <a:ea typeface="MS PGothic" charset="0"/>
                <a:cs typeface="Arial" charset="0"/>
              </a:rPr>
              <a:t>Drug Brief</a:t>
            </a:r>
            <a:r>
              <a:rPr lang="en-CA" sz="1600" dirty="0">
                <a:ea typeface="MS PGothic" charset="0"/>
                <a:cs typeface="Arial" charset="0"/>
              </a:rPr>
              <a:t>: Calcium</a:t>
            </a:r>
          </a:p>
          <a:p>
            <a:pPr marL="0" indent="0">
              <a:lnSpc>
                <a:spcPct val="120000"/>
              </a:lnSpc>
              <a:spcBef>
                <a:spcPts val="0"/>
              </a:spcBef>
              <a:buNone/>
            </a:pPr>
            <a:endParaRPr lang="en-CA" sz="2200" dirty="0">
              <a:ea typeface="MS PGothic" charset="0"/>
              <a:cs typeface="Arial" charset="0"/>
            </a:endParaRPr>
          </a:p>
          <a:p>
            <a:pPr>
              <a:lnSpc>
                <a:spcPct val="120000"/>
              </a:lnSpc>
              <a:spcBef>
                <a:spcPts val="0"/>
              </a:spcBef>
            </a:pPr>
            <a:r>
              <a:rPr lang="en-CA" sz="2200" dirty="0">
                <a:ea typeface="MS PGothic" charset="0"/>
                <a:cs typeface="Arial" charset="0"/>
              </a:rPr>
              <a:t>Understanding of clinical condition</a:t>
            </a:r>
          </a:p>
          <a:p>
            <a:pPr lvl="1">
              <a:lnSpc>
                <a:spcPct val="120000"/>
              </a:lnSpc>
              <a:spcBef>
                <a:spcPts val="0"/>
              </a:spcBef>
            </a:pPr>
            <a:r>
              <a:rPr lang="en-CA" sz="1600" u="sng" dirty="0">
                <a:ea typeface="MS PGothic" charset="0"/>
                <a:cs typeface="Arial" charset="0"/>
              </a:rPr>
              <a:t>Condition Advisory Sheets</a:t>
            </a:r>
          </a:p>
          <a:p>
            <a:pPr marL="822960" lvl="2" indent="0">
              <a:lnSpc>
                <a:spcPct val="120000"/>
              </a:lnSpc>
              <a:spcBef>
                <a:spcPts val="0"/>
              </a:spcBef>
              <a:buNone/>
            </a:pPr>
            <a:r>
              <a:rPr lang="en-CA" sz="1600" dirty="0">
                <a:ea typeface="MS PGothic" charset="0"/>
                <a:cs typeface="Arial" charset="0"/>
              </a:rPr>
              <a:t>STROKE PREVENTION IN THE ELDERLY (DRAFT)</a:t>
            </a:r>
          </a:p>
          <a:p>
            <a:pPr marL="822960" lvl="2" indent="0">
              <a:lnSpc>
                <a:spcPct val="120000"/>
              </a:lnSpc>
              <a:spcBef>
                <a:spcPts val="0"/>
              </a:spcBef>
              <a:buNone/>
            </a:pPr>
            <a:r>
              <a:rPr lang="en-CA" sz="1600" dirty="0">
                <a:ea typeface="MS PGothic" charset="0"/>
                <a:cs typeface="Arial" charset="0"/>
              </a:rPr>
              <a:t>DEPRESSION IN THE ELDERLY (DRAFT)</a:t>
            </a:r>
          </a:p>
          <a:p>
            <a:pPr marL="822960" lvl="2" indent="0">
              <a:lnSpc>
                <a:spcPct val="120000"/>
              </a:lnSpc>
              <a:spcBef>
                <a:spcPts val="0"/>
              </a:spcBef>
              <a:buNone/>
            </a:pPr>
            <a:r>
              <a:rPr lang="en-CA" sz="1600" dirty="0">
                <a:ea typeface="MS PGothic" charset="0"/>
                <a:cs typeface="Arial" charset="0"/>
              </a:rPr>
              <a:t>TREATING DIABETES IN THE FRAIL ELDERLY (FORTHCOMING)</a:t>
            </a:r>
          </a:p>
          <a:p>
            <a:pPr lvl="4">
              <a:lnSpc>
                <a:spcPct val="120000"/>
              </a:lnSpc>
              <a:spcBef>
                <a:spcPts val="0"/>
              </a:spcBef>
            </a:pPr>
            <a:endParaRPr lang="en-CA" sz="1800" dirty="0">
              <a:ea typeface="MS PGothic" charset="0"/>
              <a:cs typeface="Arial" charset="0"/>
            </a:endParaRPr>
          </a:p>
          <a:p>
            <a:pPr algn="ctr">
              <a:lnSpc>
                <a:spcPct val="120000"/>
              </a:lnSpc>
              <a:spcBef>
                <a:spcPts val="0"/>
              </a:spcBef>
              <a:buNone/>
            </a:pPr>
            <a:r>
              <a:rPr lang="en-CA" sz="1600" i="1" dirty="0">
                <a:ea typeface="MS PGothic" charset="0"/>
                <a:cs typeface="Arial" charset="0"/>
              </a:rPr>
              <a:t>Materials are aligned with GPAC and OPUS materials – and will be reviewed by a Clinical Advisory Team</a:t>
            </a:r>
          </a:p>
        </p:txBody>
      </p:sp>
    </p:spTree>
    <p:extLst>
      <p:ext uri="{BB962C8B-B14F-4D97-AF65-F5344CB8AC3E}">
        <p14:creationId xmlns:p14="http://schemas.microsoft.com/office/powerpoint/2010/main" val="3413295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1"/>
          <p:cNvSpPr>
            <a:spLocks/>
          </p:cNvSpPr>
          <p:nvPr/>
        </p:nvSpPr>
        <p:spPr bwMode="auto">
          <a:xfrm>
            <a:off x="727075" y="6137275"/>
            <a:ext cx="228600" cy="279400"/>
          </a:xfrm>
          <a:custGeom>
            <a:avLst/>
            <a:gdLst>
              <a:gd name="T0" fmla="*/ 114300 w 21600"/>
              <a:gd name="T1" fmla="*/ 139700 h 21600"/>
              <a:gd name="T2" fmla="*/ 114300 w 21600"/>
              <a:gd name="T3" fmla="*/ 139700 h 21600"/>
              <a:gd name="T4" fmla="*/ 114300 w 21600"/>
              <a:gd name="T5" fmla="*/ 139700 h 21600"/>
              <a:gd name="T6" fmla="*/ 114300 w 21600"/>
              <a:gd name="T7" fmla="*/ 1397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1125" tIns="41125" rIns="41125" bIns="41125"/>
          <a:lstStyle/>
          <a:p>
            <a:endParaRPr lang="en-US" dirty="0"/>
          </a:p>
        </p:txBody>
      </p:sp>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3050027"/>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endParaRPr lang="en-US" sz="3600" dirty="0">
              <a:solidFill>
                <a:srgbClr val="040A0C"/>
              </a:solidFill>
              <a:latin typeface="PT Sans" charset="0"/>
              <a:sym typeface="PT Sans" charset="0"/>
            </a:endParaRPr>
          </a:p>
          <a:p>
            <a:pPr marL="203200" algn="ctr">
              <a:lnSpc>
                <a:spcPct val="150000"/>
              </a:lnSpc>
            </a:pPr>
            <a:r>
              <a:rPr lang="en-US" sz="3600" dirty="0" smtClean="0">
                <a:solidFill>
                  <a:srgbClr val="040A0C"/>
                </a:solidFill>
                <a:latin typeface="PT Sans" charset="0"/>
                <a:sym typeface="PT Sans" charset="0"/>
              </a:rPr>
              <a:t>What Statistical Tools Will Help With With Clinical Decision-Making?</a:t>
            </a:r>
            <a:endParaRPr lang="en-US" dirty="0"/>
          </a:p>
        </p:txBody>
      </p:sp>
    </p:spTree>
    <p:extLst>
      <p:ext uri="{BB962C8B-B14F-4D97-AF65-F5344CB8AC3E}">
        <p14:creationId xmlns:p14="http://schemas.microsoft.com/office/powerpoint/2010/main" val="59492334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Stats</a:t>
            </a:r>
            <a:endParaRPr lang="en-US" dirty="0"/>
          </a:p>
        </p:txBody>
      </p:sp>
      <p:sp>
        <p:nvSpPr>
          <p:cNvPr id="3" name="Content Placeholder 2"/>
          <p:cNvSpPr>
            <a:spLocks noGrp="1"/>
          </p:cNvSpPr>
          <p:nvPr>
            <p:ph idx="1"/>
          </p:nvPr>
        </p:nvSpPr>
        <p:spPr>
          <a:xfrm>
            <a:off x="457200" y="1269926"/>
            <a:ext cx="8229600" cy="4856554"/>
          </a:xfrm>
        </p:spPr>
        <p:txBody>
          <a:bodyPr/>
          <a:lstStyle/>
          <a:p>
            <a:r>
              <a:rPr lang="en-US" i="1" dirty="0" smtClean="0"/>
              <a:t>Distinguish by drugs for symptom control versus drugs for preventing a future event</a:t>
            </a:r>
            <a:endParaRPr lang="en-US" dirty="0" smtClean="0"/>
          </a:p>
          <a:p>
            <a:r>
              <a:rPr lang="en-US" dirty="0" smtClean="0"/>
              <a:t>Event rates- </a:t>
            </a:r>
            <a:r>
              <a:rPr lang="en-US" dirty="0"/>
              <a:t>The proportion of patients in a group in whom the event is </a:t>
            </a:r>
            <a:r>
              <a:rPr lang="en-US" dirty="0" smtClean="0"/>
              <a:t>observed</a:t>
            </a:r>
          </a:p>
          <a:p>
            <a:r>
              <a:rPr lang="en-US" dirty="0" smtClean="0"/>
              <a:t>NOT Relative Risk Reduction- Used </a:t>
            </a:r>
            <a:r>
              <a:rPr lang="en-US" dirty="0"/>
              <a:t>to compare the risk </a:t>
            </a:r>
            <a:r>
              <a:rPr lang="en-US" dirty="0" smtClean="0"/>
              <a:t>of an event happening in </a:t>
            </a:r>
            <a:r>
              <a:rPr lang="en-US" dirty="0"/>
              <a:t>two different groups of </a:t>
            </a:r>
            <a:r>
              <a:rPr lang="en-US" dirty="0" smtClean="0"/>
              <a:t>people</a:t>
            </a:r>
          </a:p>
          <a:p>
            <a:r>
              <a:rPr lang="en-US" dirty="0" smtClean="0"/>
              <a:t>Absolute Risk Reduction- Risk </a:t>
            </a:r>
            <a:r>
              <a:rPr lang="en-US" dirty="0"/>
              <a:t>of developing </a:t>
            </a:r>
            <a:r>
              <a:rPr lang="en-US" dirty="0" smtClean="0"/>
              <a:t>an event </a:t>
            </a:r>
            <a:r>
              <a:rPr lang="en-US" dirty="0"/>
              <a:t>over a time period</a:t>
            </a:r>
            <a:endParaRPr lang="en-US" dirty="0" smtClean="0"/>
          </a:p>
          <a:p>
            <a:r>
              <a:rPr lang="en-US" dirty="0" smtClean="0"/>
              <a:t>Number Needed To Treat (NNT)/Number Needed To Harm (NNH)</a:t>
            </a:r>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32</a:t>
            </a:fld>
            <a:endParaRPr lang="en-US">
              <a:solidFill>
                <a:srgbClr val="000000"/>
              </a:solidFill>
            </a:endParaRPr>
          </a:p>
        </p:txBody>
      </p:sp>
    </p:spTree>
    <p:extLst>
      <p:ext uri="{BB962C8B-B14F-4D97-AF65-F5344CB8AC3E}">
        <p14:creationId xmlns:p14="http://schemas.microsoft.com/office/powerpoint/2010/main" val="1929878089"/>
      </p:ext>
    </p:extLst>
  </p:cSld>
  <p:clrMapOvr>
    <a:masterClrMapping/>
  </p:clrMapOvr>
  <p:transition xmlns:p14="http://schemas.microsoft.com/office/powerpoint/2010/mai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Stats</a:t>
            </a:r>
          </a:p>
        </p:txBody>
      </p:sp>
      <p:sp>
        <p:nvSpPr>
          <p:cNvPr id="3" name="Content Placeholder 2"/>
          <p:cNvSpPr>
            <a:spLocks noGrp="1"/>
          </p:cNvSpPr>
          <p:nvPr>
            <p:ph idx="1"/>
          </p:nvPr>
        </p:nvSpPr>
        <p:spPr/>
        <p:txBody>
          <a:bodyPr/>
          <a:lstStyle/>
          <a:p>
            <a:endParaRPr lang="en-US" dirty="0" smtClean="0"/>
          </a:p>
          <a:p>
            <a:r>
              <a:rPr lang="en-US" dirty="0" smtClean="0"/>
              <a:t>Time to Benefit (TTB)/Time to Harm (TTH)</a:t>
            </a:r>
          </a:p>
          <a:p>
            <a:r>
              <a:rPr lang="en-US" dirty="0" smtClean="0"/>
              <a:t>Time to Lose Benefit (TLB)/Time to Reduce Harm (TRH)</a:t>
            </a:r>
            <a:endParaRPr lang="en-US" dirty="0"/>
          </a:p>
          <a:p>
            <a:endParaRPr lang="en-US" dirty="0" smtClean="0"/>
          </a:p>
          <a:p>
            <a:r>
              <a:rPr lang="en-US" dirty="0" smtClean="0"/>
              <a:t>Statistical </a:t>
            </a:r>
            <a:r>
              <a:rPr lang="en-US" dirty="0"/>
              <a:t>benefit </a:t>
            </a:r>
            <a:r>
              <a:rPr lang="en-US" dirty="0" err="1"/>
              <a:t>vs</a:t>
            </a:r>
            <a:r>
              <a:rPr lang="en-US" dirty="0"/>
              <a:t> clinical benefit (harm)</a:t>
            </a:r>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33</a:t>
            </a:fld>
            <a:endParaRPr lang="en-US">
              <a:solidFill>
                <a:srgbClr val="000000"/>
              </a:solidFill>
            </a:endParaRPr>
          </a:p>
        </p:txBody>
      </p:sp>
    </p:spTree>
    <p:extLst>
      <p:ext uri="{BB962C8B-B14F-4D97-AF65-F5344CB8AC3E}">
        <p14:creationId xmlns:p14="http://schemas.microsoft.com/office/powerpoint/2010/main" val="865939471"/>
      </p:ext>
    </p:extLst>
  </p:cSld>
  <p:clrMapOvr>
    <a:masterClrMapping/>
  </p:clrMapOvr>
  <p:transition xmlns:p14="http://schemas.microsoft.com/office/powerpoint/2010/mai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Number Needed To Treat</a:t>
            </a:r>
            <a:r>
              <a:rPr lang="en-US" dirty="0"/>
              <a:t>-NNT</a:t>
            </a:r>
            <a:br>
              <a:rPr lang="en-US" dirty="0"/>
            </a:br>
            <a:r>
              <a:rPr lang="en-US" dirty="0" err="1" smtClean="0"/>
              <a:t>www.thennt.com</a:t>
            </a:r>
            <a:endParaRPr lang="en-US" dirty="0"/>
          </a:p>
        </p:txBody>
      </p:sp>
      <p:sp>
        <p:nvSpPr>
          <p:cNvPr id="3" name="Content Placeholder 2"/>
          <p:cNvSpPr>
            <a:spLocks noGrp="1"/>
          </p:cNvSpPr>
          <p:nvPr>
            <p:ph idx="1"/>
          </p:nvPr>
        </p:nvSpPr>
        <p:spPr/>
        <p:txBody>
          <a:bodyPr>
            <a:normAutofit/>
          </a:bodyPr>
          <a:lstStyle/>
          <a:p>
            <a:r>
              <a:rPr lang="en-US" dirty="0" smtClean="0"/>
              <a:t>Estimating </a:t>
            </a:r>
            <a:r>
              <a:rPr lang="en-US" dirty="0"/>
              <a:t>the </a:t>
            </a:r>
            <a:r>
              <a:rPr lang="en-US" u="sng" dirty="0"/>
              <a:t>number</a:t>
            </a:r>
            <a:r>
              <a:rPr lang="en-US" dirty="0"/>
              <a:t> of patients that need to be treated in order to have an </a:t>
            </a:r>
            <a:r>
              <a:rPr lang="en-US" u="sng" dirty="0"/>
              <a:t>impact on one person</a:t>
            </a:r>
            <a:r>
              <a:rPr lang="en-US" dirty="0"/>
              <a:t>. </a:t>
            </a:r>
            <a:endParaRPr lang="en-US" dirty="0" smtClean="0"/>
          </a:p>
          <a:p>
            <a:r>
              <a:rPr lang="en-US" dirty="0" smtClean="0"/>
              <a:t>The </a:t>
            </a:r>
            <a:r>
              <a:rPr lang="en-US" dirty="0"/>
              <a:t>concept is statistical, but intuitive, for we know that not everyone is helped by a medicine or intervention — some </a:t>
            </a:r>
            <a:r>
              <a:rPr lang="en-US" u="sng" dirty="0"/>
              <a:t>benefit</a:t>
            </a:r>
            <a:r>
              <a:rPr lang="en-US" dirty="0"/>
              <a:t>, some are </a:t>
            </a:r>
            <a:r>
              <a:rPr lang="en-US" u="sng" dirty="0"/>
              <a:t>harmed</a:t>
            </a:r>
            <a:r>
              <a:rPr lang="en-US" dirty="0"/>
              <a:t>, and some are </a:t>
            </a:r>
            <a:r>
              <a:rPr lang="en-US" u="sng" dirty="0"/>
              <a:t>unaffected</a:t>
            </a:r>
            <a:r>
              <a:rPr lang="en-US" dirty="0"/>
              <a:t>. The NNT tells us how many of each.</a:t>
            </a: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r>
              <a:rPr lang="en-CA" smtClean="0"/>
              <a:t>Addressing Polypharmacy in the Elderly</a:t>
            </a:r>
            <a:endParaRPr lang="en-US" dirty="0"/>
          </a:p>
        </p:txBody>
      </p:sp>
    </p:spTree>
    <p:extLst>
      <p:ext uri="{BB962C8B-B14F-4D97-AF65-F5344CB8AC3E}">
        <p14:creationId xmlns:p14="http://schemas.microsoft.com/office/powerpoint/2010/main" val="2441488012"/>
      </p:ext>
    </p:extLst>
  </p:cSld>
  <p:clrMapOvr>
    <a:masterClrMapping/>
  </p:clrMapOvr>
  <p:transition xmlns:p14="http://schemas.microsoft.com/office/powerpoint/2010/mai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sp>
        <p:nvSpPr>
          <p:cNvPr id="7" name="Picture Placeholder 6"/>
          <p:cNvSpPr>
            <a:spLocks noGrp="1"/>
          </p:cNvSpPr>
          <p:nvPr>
            <p:ph type="pic" idx="1"/>
          </p:nvPr>
        </p:nvSpPr>
        <p:spPr/>
      </p:sp>
      <p:sp>
        <p:nvSpPr>
          <p:cNvPr id="8" name="Text Placeholder 7"/>
          <p:cNvSpPr>
            <a:spLocks noGrp="1"/>
          </p:cNvSpPr>
          <p:nvPr>
            <p:ph type="body" sz="half" idx="2"/>
          </p:nvPr>
        </p:nvSpPr>
        <p:spPr>
          <a:xfrm>
            <a:off x="1792288" y="5367338"/>
            <a:ext cx="5486400" cy="804862"/>
          </a:xfrm>
        </p:spPr>
        <p:txBody>
          <a:bodyPr>
            <a:normAutofit fontScale="55000" lnSpcReduction="20000"/>
          </a:bodyPr>
          <a:lstStyle/>
          <a:p>
            <a:r>
              <a:rPr lang="en-US" dirty="0" smtClean="0"/>
              <a:t>Deaths reduced 10% to 8%= 2% Absolute Risk Reduction</a:t>
            </a:r>
          </a:p>
          <a:p>
            <a:r>
              <a:rPr lang="en-US" dirty="0"/>
              <a:t>RRT (relative risk reduction)= 2%/10%=20</a:t>
            </a:r>
            <a:r>
              <a:rPr lang="en-US" dirty="0" smtClean="0"/>
              <a:t>%</a:t>
            </a:r>
          </a:p>
          <a:p>
            <a:r>
              <a:rPr lang="en-US" dirty="0" smtClean="0"/>
              <a:t>NNT= 1/ARR=1/2=100/2=50=Treat 50, avoid 1 death</a:t>
            </a:r>
          </a:p>
          <a:p>
            <a:r>
              <a:rPr lang="en-US" dirty="0" smtClean="0"/>
              <a:t>NNH-2% Additional Bleeds, Treat 50, 1 bleeds </a:t>
            </a:r>
          </a:p>
          <a:p>
            <a:endParaRPr lang="en-US" dirty="0"/>
          </a:p>
        </p:txBody>
      </p:sp>
      <p:sp>
        <p:nvSpPr>
          <p:cNvPr id="4" name="Footer Placeholder 3"/>
          <p:cNvSpPr>
            <a:spLocks noGrp="1"/>
          </p:cNvSpPr>
          <p:nvPr>
            <p:ph type="ftr" sz="quarter" idx="11"/>
          </p:nvPr>
        </p:nvSpPr>
        <p:spPr/>
        <p:txBody>
          <a:bodyPr/>
          <a:lstStyle/>
          <a:p>
            <a:r>
              <a:rPr lang="en-CA" smtClean="0"/>
              <a:t>Addressing Polypharmacy in the Elderly</a:t>
            </a:r>
            <a:endParaRPr lang="en-US" dirty="0"/>
          </a:p>
        </p:txBody>
      </p:sp>
      <p:pic>
        <p:nvPicPr>
          <p:cNvPr id="5" name="Picture 4"/>
          <p:cNvPicPr>
            <a:picLocks noChangeAspect="1"/>
          </p:cNvPicPr>
          <p:nvPr/>
        </p:nvPicPr>
        <p:blipFill>
          <a:blip r:embed="rId2"/>
          <a:stretch>
            <a:fillRect/>
          </a:stretch>
        </p:blipFill>
        <p:spPr>
          <a:xfrm>
            <a:off x="521368" y="334211"/>
            <a:ext cx="7713579" cy="5033127"/>
          </a:xfrm>
          <a:prstGeom prst="rect">
            <a:avLst/>
          </a:prstGeom>
        </p:spPr>
      </p:pic>
    </p:spTree>
    <p:extLst>
      <p:ext uri="{BB962C8B-B14F-4D97-AF65-F5344CB8AC3E}">
        <p14:creationId xmlns:p14="http://schemas.microsoft.com/office/powerpoint/2010/main" val="21789096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Statins- </a:t>
            </a:r>
            <a:r>
              <a:rPr lang="en-US" dirty="0" smtClean="0"/>
              <a:t>Before ‘You </a:t>
            </a:r>
            <a:r>
              <a:rPr lang="en-US" dirty="0"/>
              <a:t>Decide’</a:t>
            </a:r>
            <a:endParaRPr lang="en-CA" dirty="0"/>
          </a:p>
        </p:txBody>
      </p:sp>
      <p:sp>
        <p:nvSpPr>
          <p:cNvPr id="3" name="Content Placeholder 2"/>
          <p:cNvSpPr>
            <a:spLocks noGrp="1"/>
          </p:cNvSpPr>
          <p:nvPr>
            <p:ph idx="1"/>
          </p:nvPr>
        </p:nvSpPr>
        <p:spPr/>
        <p:txBody>
          <a:bodyPr/>
          <a:lstStyle/>
          <a:p>
            <a:r>
              <a:rPr lang="en-CA" sz="3200" b="1" dirty="0"/>
              <a:t>Discontinue if for primary prevention; if for secondary prevention, apply risk-benefit analysis </a:t>
            </a:r>
            <a:r>
              <a:rPr lang="en-CA" sz="3200" dirty="0"/>
              <a:t>and continue treatment only for demonstrated significant vascular risk: past MI/stroke</a:t>
            </a:r>
          </a:p>
        </p:txBody>
      </p:sp>
      <p:sp>
        <p:nvSpPr>
          <p:cNvPr id="4" name="Slide Number Placeholder 3"/>
          <p:cNvSpPr>
            <a:spLocks noGrp="1"/>
          </p:cNvSpPr>
          <p:nvPr>
            <p:ph type="sldNum" sz="quarter" idx="10"/>
          </p:nvPr>
        </p:nvSpPr>
        <p:spPr/>
        <p:txBody>
          <a:bodyPr/>
          <a:lstStyle/>
          <a:p>
            <a:fld id="{21E50452-7361-4592-BC0C-5E8CDA5CCE78}" type="slidenum">
              <a:rPr lang="en-US" smtClean="0"/>
              <a:pPr/>
              <a:t>36</a:t>
            </a:fld>
            <a:endParaRPr lang="en-US"/>
          </a:p>
        </p:txBody>
      </p:sp>
    </p:spTree>
    <p:extLst>
      <p:ext uri="{BB962C8B-B14F-4D97-AF65-F5344CB8AC3E}">
        <p14:creationId xmlns:p14="http://schemas.microsoft.com/office/powerpoint/2010/main" val="2156896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1E50452-7361-4592-BC0C-5E8CDA5CCE78}" type="slidenum">
              <a:rPr lang="en-US" smtClean="0"/>
              <a:pPr/>
              <a:t>37</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701859674"/>
              </p:ext>
            </p:extLst>
          </p:nvPr>
        </p:nvGraphicFramePr>
        <p:xfrm>
          <a:off x="251461" y="342900"/>
          <a:ext cx="8555552" cy="5616416"/>
        </p:xfrm>
        <a:graphic>
          <a:graphicData uri="http://schemas.openxmlformats.org/presentationml/2006/ole">
            <mc:AlternateContent xmlns:mc="http://schemas.openxmlformats.org/markup-compatibility/2006">
              <mc:Choice xmlns:v="urn:schemas-microsoft-com:vml" Requires="v">
                <p:oleObj spid="_x0000_s1047" name="Document" r:id="rId4" imgW="6692654" imgH="2920892" progId="Word.Document.12">
                  <p:embed/>
                </p:oleObj>
              </mc:Choice>
              <mc:Fallback>
                <p:oleObj name="Document" r:id="rId4" imgW="6692654" imgH="2920892" progId="Word.Document.1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1" y="342900"/>
                        <a:ext cx="8555552" cy="56164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20272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Statins- ‘You Decide’</a:t>
            </a:r>
            <a:endParaRPr lang="en-CA" dirty="0"/>
          </a:p>
        </p:txBody>
      </p:sp>
      <p:sp>
        <p:nvSpPr>
          <p:cNvPr id="3" name="Content Placeholder 2"/>
          <p:cNvSpPr>
            <a:spLocks noGrp="1"/>
          </p:cNvSpPr>
          <p:nvPr>
            <p:ph idx="1"/>
          </p:nvPr>
        </p:nvSpPr>
        <p:spPr/>
        <p:txBody>
          <a:bodyPr/>
          <a:lstStyle/>
          <a:p>
            <a:r>
              <a:rPr lang="en-US" dirty="0"/>
              <a:t>Harms- Major Uncommon:</a:t>
            </a:r>
          </a:p>
          <a:p>
            <a:pPr lvl="1"/>
            <a:r>
              <a:rPr lang="en-US" dirty="0"/>
              <a:t>Asymptomatic liver enzyme elevations by 0.4%; </a:t>
            </a:r>
            <a:r>
              <a:rPr lang="en-US" dirty="0" err="1"/>
              <a:t>Rhabdomyalysis</a:t>
            </a:r>
            <a:r>
              <a:rPr lang="en-US" dirty="0"/>
              <a:t>: ?</a:t>
            </a:r>
          </a:p>
          <a:p>
            <a:pPr lvl="1"/>
            <a:r>
              <a:rPr lang="en-US" dirty="0"/>
              <a:t> Risk of type2 diabetes by 0.5%, in ‘pre-disposed’, &lt; CV risk in many people</a:t>
            </a:r>
          </a:p>
          <a:p>
            <a:pPr lvl="1"/>
            <a:r>
              <a:rPr lang="en-US" dirty="0"/>
              <a:t>Memory loss/’confusion’-?</a:t>
            </a:r>
          </a:p>
          <a:p>
            <a:r>
              <a:rPr lang="en-US" dirty="0"/>
              <a:t>Harms- ‘Minor’ side effects</a:t>
            </a:r>
          </a:p>
          <a:p>
            <a:pPr lvl="1"/>
            <a:r>
              <a:rPr lang="en-US" dirty="0"/>
              <a:t>Muscle-related symptoms-10-50%?, residents cumulative causes aches and pains</a:t>
            </a:r>
          </a:p>
          <a:p>
            <a:pPr lvl="1"/>
            <a:r>
              <a:rPr lang="en-US" dirty="0"/>
              <a:t> Nausea, gas, diarrhea or constipation </a:t>
            </a:r>
          </a:p>
        </p:txBody>
      </p:sp>
      <p:sp>
        <p:nvSpPr>
          <p:cNvPr id="4" name="Slide Number Placeholder 3"/>
          <p:cNvSpPr>
            <a:spLocks noGrp="1"/>
          </p:cNvSpPr>
          <p:nvPr>
            <p:ph type="sldNum" sz="quarter" idx="10"/>
          </p:nvPr>
        </p:nvSpPr>
        <p:spPr/>
        <p:txBody>
          <a:bodyPr/>
          <a:lstStyle/>
          <a:p>
            <a:fld id="{21E50452-7361-4592-BC0C-5E8CDA5CCE78}" type="slidenum">
              <a:rPr lang="en-US" smtClean="0"/>
              <a:pPr/>
              <a:t>38</a:t>
            </a:fld>
            <a:endParaRPr lang="en-US"/>
          </a:p>
        </p:txBody>
      </p:sp>
    </p:spTree>
    <p:extLst>
      <p:ext uri="{BB962C8B-B14F-4D97-AF65-F5344CB8AC3E}">
        <p14:creationId xmlns:p14="http://schemas.microsoft.com/office/powerpoint/2010/main" val="2342845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Statins- ‘You Decide’</a:t>
            </a:r>
          </a:p>
        </p:txBody>
      </p:sp>
      <p:sp>
        <p:nvSpPr>
          <p:cNvPr id="3" name="Content Placeholder 2"/>
          <p:cNvSpPr>
            <a:spLocks noGrp="1"/>
          </p:cNvSpPr>
          <p:nvPr>
            <p:ph idx="1"/>
          </p:nvPr>
        </p:nvSpPr>
        <p:spPr/>
        <p:txBody>
          <a:bodyPr/>
          <a:lstStyle/>
          <a:p>
            <a:endParaRPr lang="en-US" dirty="0" smtClean="0"/>
          </a:p>
          <a:p>
            <a:r>
              <a:rPr lang="en-US" sz="3200" dirty="0" smtClean="0"/>
              <a:t>Review </a:t>
            </a:r>
            <a:r>
              <a:rPr lang="en-US" sz="3200" dirty="0"/>
              <a:t>the use of a statin in the residential care environment in the context of life expectancy and goals of care, as well as from the perspective of the potential aggregation of adverse effects from multiple meds that may affect mobility/function and quality of life. Is </a:t>
            </a:r>
            <a:r>
              <a:rPr lang="en-US" sz="3200" dirty="0" smtClean="0"/>
              <a:t>the </a:t>
            </a:r>
            <a:r>
              <a:rPr lang="en-US" sz="3200" dirty="0"/>
              <a:t>benefit greater than the potential harm? </a:t>
            </a:r>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39</a:t>
            </a:fld>
            <a:endParaRPr lang="en-US">
              <a:solidFill>
                <a:srgbClr val="000000"/>
              </a:solidFill>
            </a:endParaRPr>
          </a:p>
        </p:txBody>
      </p:sp>
    </p:spTree>
    <p:extLst>
      <p:ext uri="{BB962C8B-B14F-4D97-AF65-F5344CB8AC3E}">
        <p14:creationId xmlns:p14="http://schemas.microsoft.com/office/powerpoint/2010/main" val="490458201"/>
      </p:ext>
    </p:extLst>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What Exactly is </a:t>
            </a:r>
            <a:r>
              <a:rPr lang="en-US" dirty="0" err="1" smtClean="0"/>
              <a:t>Polypharmacy</a:t>
            </a:r>
            <a:r>
              <a:rPr lang="en-US" dirty="0" smtClean="0"/>
              <a:t>?</a:t>
            </a:r>
            <a:endParaRPr lang="en-CA"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4</a:t>
            </a:fld>
            <a:endParaRPr lang="en-US">
              <a:solidFill>
                <a:srgbClr val="000000"/>
              </a:solidFill>
            </a:endParaRPr>
          </a:p>
        </p:txBody>
      </p:sp>
    </p:spTree>
    <p:extLst>
      <p:ext uri="{BB962C8B-B14F-4D97-AF65-F5344CB8AC3E}">
        <p14:creationId xmlns:p14="http://schemas.microsoft.com/office/powerpoint/2010/main" val="1337590134"/>
      </p:ext>
    </p:extLst>
  </p:cSld>
  <p:clrMapOvr>
    <a:masterClrMapping/>
  </p:clrMapOvr>
  <p:transition xmlns:p14="http://schemas.microsoft.com/office/powerpoint/2010/mai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PPIs- You Decide</a:t>
            </a:r>
            <a:endParaRPr lang="en-US" dirty="0"/>
          </a:p>
        </p:txBody>
      </p:sp>
      <p:sp>
        <p:nvSpPr>
          <p:cNvPr id="3" name="Content Placeholder 2"/>
          <p:cNvSpPr>
            <a:spLocks noGrp="1"/>
          </p:cNvSpPr>
          <p:nvPr>
            <p:ph idx="1"/>
          </p:nvPr>
        </p:nvSpPr>
        <p:spPr/>
        <p:txBody>
          <a:bodyPr/>
          <a:lstStyle/>
          <a:p>
            <a:r>
              <a:rPr lang="en-US" dirty="0" smtClean="0"/>
              <a:t>Symptomatic control- Stats not as helpful: PPIs somewhat more effective than H2RA</a:t>
            </a:r>
          </a:p>
          <a:p>
            <a:r>
              <a:rPr lang="en-US" dirty="0" smtClean="0"/>
              <a:t>Many </a:t>
            </a:r>
            <a:r>
              <a:rPr lang="en-US" dirty="0"/>
              <a:t>patients are on long term PPIs without clear ongoing indication/benefit, and the more drugs, the more potential for side effects/adverse events and time taken to administer: </a:t>
            </a:r>
            <a:endParaRPr lang="en-US" dirty="0" smtClean="0"/>
          </a:p>
          <a:p>
            <a:pPr lvl="1"/>
            <a:r>
              <a:rPr lang="en-US" dirty="0" smtClean="0"/>
              <a:t> For GERD- Use 4-8 weeks then trial discontinuation</a:t>
            </a:r>
          </a:p>
          <a:p>
            <a:pPr lvl="1"/>
            <a:r>
              <a:rPr lang="en-US" dirty="0" smtClean="0"/>
              <a:t>May </a:t>
            </a:r>
            <a:r>
              <a:rPr lang="en-US" dirty="0"/>
              <a:t>have been started for ‘stress ulcers’ in hospital but can stop when discharged, unless major ongoing bleeding risk </a:t>
            </a:r>
          </a:p>
          <a:p>
            <a:pPr lvl="1"/>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40</a:t>
            </a:fld>
            <a:endParaRPr lang="en-US">
              <a:solidFill>
                <a:srgbClr val="000000"/>
              </a:solidFill>
            </a:endParaRPr>
          </a:p>
        </p:txBody>
      </p:sp>
    </p:spTree>
    <p:extLst>
      <p:ext uri="{BB962C8B-B14F-4D97-AF65-F5344CB8AC3E}">
        <p14:creationId xmlns:p14="http://schemas.microsoft.com/office/powerpoint/2010/main" val="381677736"/>
      </p:ext>
    </p:extLst>
  </p:cSld>
  <p:clrMapOvr>
    <a:masterClrMapping/>
  </p:clrMapOvr>
  <p:transition xmlns:p14="http://schemas.microsoft.com/office/powerpoint/2010/mai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1"/>
          <p:cNvSpPr>
            <a:spLocks/>
          </p:cNvSpPr>
          <p:nvPr/>
        </p:nvSpPr>
        <p:spPr bwMode="auto">
          <a:xfrm>
            <a:off x="727075" y="6137275"/>
            <a:ext cx="228600" cy="279400"/>
          </a:xfrm>
          <a:custGeom>
            <a:avLst/>
            <a:gdLst>
              <a:gd name="T0" fmla="*/ 114300 w 21600"/>
              <a:gd name="T1" fmla="*/ 139700 h 21600"/>
              <a:gd name="T2" fmla="*/ 114300 w 21600"/>
              <a:gd name="T3" fmla="*/ 139700 h 21600"/>
              <a:gd name="T4" fmla="*/ 114300 w 21600"/>
              <a:gd name="T5" fmla="*/ 139700 h 21600"/>
              <a:gd name="T6" fmla="*/ 114300 w 21600"/>
              <a:gd name="T7" fmla="*/ 1397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1125" tIns="41125" rIns="41125" bIns="41125"/>
          <a:lstStyle/>
          <a:p>
            <a:endParaRPr lang="en-US" dirty="0"/>
          </a:p>
        </p:txBody>
      </p:sp>
      <p:grpSp>
        <p:nvGrpSpPr>
          <p:cNvPr id="23555" name="Group 2"/>
          <p:cNvGrpSpPr>
            <a:grpSpLocks/>
          </p:cNvGrpSpPr>
          <p:nvPr/>
        </p:nvGrpSpPr>
        <p:grpSpPr bwMode="auto">
          <a:xfrm>
            <a:off x="-11113" y="6708775"/>
            <a:ext cx="9153526" cy="160338"/>
            <a:chOff x="-1" y="-1"/>
            <a:chExt cx="9155430" cy="160022"/>
          </a:xfrm>
        </p:grpSpPr>
        <p:sp>
          <p:nvSpPr>
            <p:cNvPr id="23561" name="AutoShape 3"/>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2" name="AutoShape 4"/>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23556" name="Group 5"/>
          <p:cNvGrpSpPr>
            <a:grpSpLocks/>
          </p:cNvGrpSpPr>
          <p:nvPr/>
        </p:nvGrpSpPr>
        <p:grpSpPr bwMode="auto">
          <a:xfrm>
            <a:off x="-11113" y="-22225"/>
            <a:ext cx="9153526" cy="158750"/>
            <a:chOff x="-1" y="-1"/>
            <a:chExt cx="9155430" cy="160022"/>
          </a:xfrm>
        </p:grpSpPr>
        <p:sp>
          <p:nvSpPr>
            <p:cNvPr id="23559" name="AutoShape 6"/>
            <p:cNvSpPr>
              <a:spLocks/>
            </p:cNvSpPr>
            <p:nvPr/>
          </p:nvSpPr>
          <p:spPr bwMode="auto">
            <a:xfrm>
              <a:off x="1747633" y="-1"/>
              <a:ext cx="7407796" cy="160022"/>
            </a:xfrm>
            <a:custGeom>
              <a:avLst/>
              <a:gdLst>
                <a:gd name="T0" fmla="*/ 3703898 w 21600"/>
                <a:gd name="T1" fmla="*/ 80011 h 21600"/>
                <a:gd name="T2" fmla="*/ 3703898 w 21600"/>
                <a:gd name="T3" fmla="*/ 80011 h 21600"/>
                <a:gd name="T4" fmla="*/ 3703898 w 21600"/>
                <a:gd name="T5" fmla="*/ 80011 h 21600"/>
                <a:gd name="T6" fmla="*/ 3703898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solidFill>
              <a:srgbClr val="7D7972"/>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0" name="AutoShape 7"/>
            <p:cNvSpPr>
              <a:spLocks/>
            </p:cNvSpPr>
            <p:nvPr/>
          </p:nvSpPr>
          <p:spPr bwMode="auto">
            <a:xfrm>
              <a:off x="-1" y="-1"/>
              <a:ext cx="1724772" cy="160022"/>
            </a:xfrm>
            <a:custGeom>
              <a:avLst/>
              <a:gdLst>
                <a:gd name="T0" fmla="*/ 862386 w 21600"/>
                <a:gd name="T1" fmla="*/ 80011 h 21600"/>
                <a:gd name="T2" fmla="*/ 862386 w 21600"/>
                <a:gd name="T3" fmla="*/ 80011 h 21600"/>
                <a:gd name="T4" fmla="*/ 862386 w 21600"/>
                <a:gd name="T5" fmla="*/ 80011 h 21600"/>
                <a:gd name="T6" fmla="*/ 862386 w 21600"/>
                <a:gd name="T7" fmla="*/ 8001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D56F40"/>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pic>
        <p:nvPicPr>
          <p:cNvPr id="23557" name="Picture 8" descr="image03.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88100" y="5680075"/>
            <a:ext cx="2236788"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6873" name="AutoShape 9"/>
          <p:cNvSpPr>
            <a:spLocks/>
          </p:cNvSpPr>
          <p:nvPr/>
        </p:nvSpPr>
        <p:spPr bwMode="auto">
          <a:xfrm>
            <a:off x="319088" y="1450975"/>
            <a:ext cx="8229600" cy="4229100"/>
          </a:xfrm>
          <a:custGeom>
            <a:avLst/>
            <a:gdLst>
              <a:gd name="T0" fmla="*/ 4114800 w 21600"/>
              <a:gd name="T1" fmla="*/ 1113632 h 21600"/>
              <a:gd name="T2" fmla="*/ 4114800 w 21600"/>
              <a:gd name="T3" fmla="*/ 1113632 h 21600"/>
              <a:gd name="T4" fmla="*/ 4114800 w 21600"/>
              <a:gd name="T5" fmla="*/ 1113632 h 21600"/>
              <a:gd name="T6" fmla="*/ 4114800 w 21600"/>
              <a:gd name="T7" fmla="*/ 111363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marL="203200" algn="ctr">
              <a:lnSpc>
                <a:spcPct val="150000"/>
              </a:lnSpc>
            </a:pPr>
            <a:r>
              <a:rPr lang="en-US" sz="3600" dirty="0" smtClean="0">
                <a:solidFill>
                  <a:srgbClr val="040A0C"/>
                </a:solidFill>
                <a:latin typeface="PT Sans" charset="0"/>
                <a:sym typeface="PT Sans" charset="0"/>
              </a:rPr>
              <a:t>Moving From Focus on Single Drugs/Drug Classes to</a:t>
            </a:r>
          </a:p>
          <a:p>
            <a:pPr marL="203200" algn="ctr">
              <a:lnSpc>
                <a:spcPct val="150000"/>
              </a:lnSpc>
            </a:pPr>
            <a:r>
              <a:rPr lang="en-US" sz="3600" dirty="0" smtClean="0">
                <a:solidFill>
                  <a:srgbClr val="040A0C"/>
                </a:solidFill>
                <a:latin typeface="PT Sans" charset="0"/>
                <a:sym typeface="PT Sans" charset="0"/>
              </a:rPr>
              <a:t>Whole Drug Profile</a:t>
            </a:r>
          </a:p>
          <a:p>
            <a:pPr marL="203200" algn="ctr">
              <a:lnSpc>
                <a:spcPct val="150000"/>
              </a:lnSpc>
            </a:pPr>
            <a:r>
              <a:rPr lang="en-US" sz="3600" dirty="0" smtClean="0">
                <a:solidFill>
                  <a:srgbClr val="040A0C"/>
                </a:solidFill>
                <a:latin typeface="PT Sans" charset="0"/>
                <a:sym typeface="PT Sans" charset="0"/>
              </a:rPr>
              <a:t>In Complex Residents</a:t>
            </a:r>
            <a:endParaRPr lang="en-US" dirty="0"/>
          </a:p>
        </p:txBody>
      </p:sp>
    </p:spTree>
    <p:extLst>
      <p:ext uri="{BB962C8B-B14F-4D97-AF65-F5344CB8AC3E}">
        <p14:creationId xmlns:p14="http://schemas.microsoft.com/office/powerpoint/2010/main" val="59492334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562304" presetClass="entr" presetSubtype="158765096" fill="hold" grpId="0" nodeType="afterEffect">
                                  <p:stCondLst>
                                    <p:cond delay="0"/>
                                  </p:stCondLst>
                                  <p:childTnLst>
                                    <p:set>
                                      <p:cBhvr>
                                        <p:cTn id="6"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313150" y="2059838"/>
            <a:ext cx="8617907" cy="4516326"/>
          </a:xfrm>
          <a:prstGeom prst="rect">
            <a:avLst/>
          </a:prstGeom>
          <a:noFill/>
          <a:ln w="9525">
            <a:noFill/>
            <a:miter lim="800000"/>
            <a:headEnd/>
            <a:tailEnd/>
          </a:ln>
          <a:effectLst/>
        </p:spPr>
      </p:pic>
      <p:sp>
        <p:nvSpPr>
          <p:cNvPr id="3" name="Title 2"/>
          <p:cNvSpPr>
            <a:spLocks noGrp="1"/>
          </p:cNvSpPr>
          <p:nvPr>
            <p:ph type="ctrTitle"/>
          </p:nvPr>
        </p:nvSpPr>
        <p:spPr>
          <a:xfrm>
            <a:off x="560540" y="892762"/>
            <a:ext cx="7772400" cy="1167076"/>
          </a:xfrm>
        </p:spPr>
        <p:txBody>
          <a:bodyPr>
            <a:normAutofit/>
          </a:bodyPr>
          <a:lstStyle/>
          <a:p>
            <a:r>
              <a:rPr lang="en-US" sz="3200" dirty="0" smtClean="0"/>
              <a:t>Fraser Health Guide To Person-Centered Medication Decisions</a:t>
            </a:r>
            <a:endParaRPr lang="en-US" sz="3200" dirty="0"/>
          </a:p>
        </p:txBody>
      </p:sp>
    </p:spTree>
    <p:extLst>
      <p:ext uri="{BB962C8B-B14F-4D97-AF65-F5344CB8AC3E}">
        <p14:creationId xmlns:p14="http://schemas.microsoft.com/office/powerpoint/2010/main" val="148204288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1E50452-7361-4592-BC0C-5E8CDA5CCE78}" type="slidenum">
              <a:rPr lang="en-US" smtClean="0">
                <a:solidFill>
                  <a:srgbClr val="000000"/>
                </a:solidFill>
              </a:rPr>
              <a:pPr/>
              <a:t>43</a:t>
            </a:fld>
            <a:endParaRPr lang="en-US">
              <a:solidFill>
                <a:srgbClr val="000000"/>
              </a:solidFill>
            </a:endParaRPr>
          </a:p>
        </p:txBody>
      </p:sp>
      <p:sp>
        <p:nvSpPr>
          <p:cNvPr id="3" name="Content Placeholder 2"/>
          <p:cNvSpPr>
            <a:spLocks noGrp="1"/>
          </p:cNvSpPr>
          <p:nvPr>
            <p:ph idx="4294967295"/>
          </p:nvPr>
        </p:nvSpPr>
        <p:spPr>
          <a:xfrm>
            <a:off x="0" y="1600200"/>
            <a:ext cx="8229600" cy="4525963"/>
          </a:xfrm>
          <a:prstGeom prst="rect">
            <a:avLst/>
          </a:prstGeom>
        </p:spPr>
        <p:txBody>
          <a:bodyPr/>
          <a:lstStyle/>
          <a:p>
            <a:r>
              <a:rPr lang="en-US" dirty="0" smtClean="0"/>
              <a:t>Starts with your own goals (beliefs, values)- for meds:</a:t>
            </a:r>
          </a:p>
          <a:p>
            <a:pPr lvl="1"/>
            <a:r>
              <a:rPr lang="en-US" dirty="0" smtClean="0"/>
              <a:t>only those ‘warranted’, quality of life (active symptoms), function</a:t>
            </a:r>
          </a:p>
          <a:p>
            <a:pPr lvl="1"/>
            <a:r>
              <a:rPr lang="en-US" dirty="0" smtClean="0"/>
              <a:t>Management- Not always or only with meds: non-pharmacologic approaches- pain, constipation, mild depression, BPSD etc.</a:t>
            </a:r>
            <a:endParaRPr lang="en-US" dirty="0"/>
          </a:p>
        </p:txBody>
      </p:sp>
    </p:spTree>
    <p:extLst>
      <p:ext uri="{BB962C8B-B14F-4D97-AF65-F5344CB8AC3E}">
        <p14:creationId xmlns:p14="http://schemas.microsoft.com/office/powerpoint/2010/main" val="1354422583"/>
      </p:ext>
    </p:extLst>
  </p:cSld>
  <p:clrMapOvr>
    <a:masterClrMapping/>
  </p:clrMapOvr>
  <p:transition xmlns:p14="http://schemas.microsoft.com/office/powerpoint/2010/mai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1E50452-7361-4592-BC0C-5E8CDA5CCE78}" type="slidenum">
              <a:rPr lang="en-US" smtClean="0">
                <a:solidFill>
                  <a:srgbClr val="000000"/>
                </a:solidFill>
              </a:rPr>
              <a:pPr/>
              <a:t>44</a:t>
            </a:fld>
            <a:endParaRPr lang="en-US">
              <a:solidFill>
                <a:srgbClr val="000000"/>
              </a:solidFill>
            </a:endParaRPr>
          </a:p>
        </p:txBody>
      </p:sp>
      <p:sp>
        <p:nvSpPr>
          <p:cNvPr id="3" name="Content Placeholder 2"/>
          <p:cNvSpPr>
            <a:spLocks noGrp="1"/>
          </p:cNvSpPr>
          <p:nvPr>
            <p:ph idx="4294967295"/>
          </p:nvPr>
        </p:nvSpPr>
        <p:spPr>
          <a:xfrm>
            <a:off x="0" y="1600200"/>
            <a:ext cx="8229600" cy="4525963"/>
          </a:xfrm>
          <a:prstGeom prst="rect">
            <a:avLst/>
          </a:prstGeom>
        </p:spPr>
        <p:txBody>
          <a:bodyPr/>
          <a:lstStyle/>
          <a:p>
            <a:r>
              <a:rPr lang="en-CA" sz="2800" dirty="0"/>
              <a:t>Utilize </a:t>
            </a:r>
            <a:r>
              <a:rPr lang="en-CA" sz="2800" b="1" dirty="0">
                <a:solidFill>
                  <a:srgbClr val="C00000"/>
                </a:solidFill>
              </a:rPr>
              <a:t>Comprehensive Geriatric Assessment </a:t>
            </a:r>
            <a:r>
              <a:rPr lang="en-CA" sz="2800" dirty="0"/>
              <a:t>and  (Repeatedly) </a:t>
            </a:r>
            <a:r>
              <a:rPr lang="en-CA" sz="2800" b="1" dirty="0">
                <a:solidFill>
                  <a:srgbClr val="C00000"/>
                </a:solidFill>
              </a:rPr>
              <a:t>Communicate</a:t>
            </a:r>
            <a:r>
              <a:rPr lang="en-CA" sz="2800" dirty="0">
                <a:solidFill>
                  <a:srgbClr val="C00000"/>
                </a:solidFill>
              </a:rPr>
              <a:t> </a:t>
            </a:r>
            <a:r>
              <a:rPr lang="en-CA" sz="2800" b="1" dirty="0">
                <a:solidFill>
                  <a:srgbClr val="C00000"/>
                </a:solidFill>
              </a:rPr>
              <a:t>Prognosis</a:t>
            </a:r>
            <a:r>
              <a:rPr lang="en-CA" sz="2800" dirty="0">
                <a:solidFill>
                  <a:srgbClr val="C00000"/>
                </a:solidFill>
              </a:rPr>
              <a:t> </a:t>
            </a:r>
            <a:r>
              <a:rPr lang="en-CA" sz="2800" dirty="0"/>
              <a:t> with patients families and community workers</a:t>
            </a:r>
            <a:endParaRPr lang="en-US" dirty="0"/>
          </a:p>
        </p:txBody>
      </p:sp>
    </p:spTree>
    <p:extLst>
      <p:ext uri="{BB962C8B-B14F-4D97-AF65-F5344CB8AC3E}">
        <p14:creationId xmlns:p14="http://schemas.microsoft.com/office/powerpoint/2010/main" val="23267617"/>
      </p:ext>
    </p:extLst>
  </p:cSld>
  <p:clrMapOvr>
    <a:masterClrMapping/>
  </p:clrMapOvr>
  <p:transition xmlns:p14="http://schemas.microsoft.com/office/powerpoint/2010/mai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1E50452-7361-4592-BC0C-5E8CDA5CCE78}" type="slidenum">
              <a:rPr lang="en-US" smtClean="0">
                <a:solidFill>
                  <a:srgbClr val="000000"/>
                </a:solidFill>
              </a:rPr>
              <a:pPr/>
              <a:t>45</a:t>
            </a:fld>
            <a:endParaRPr lang="en-US">
              <a:solidFill>
                <a:srgbClr val="000000"/>
              </a:solidFill>
            </a:endParaRPr>
          </a:p>
        </p:txBody>
      </p:sp>
      <p:sp>
        <p:nvSpPr>
          <p:cNvPr id="3" name="Content Placeholder 2"/>
          <p:cNvSpPr>
            <a:spLocks noGrp="1"/>
          </p:cNvSpPr>
          <p:nvPr>
            <p:ph idx="4294967295"/>
          </p:nvPr>
        </p:nvSpPr>
        <p:spPr>
          <a:xfrm>
            <a:off x="0" y="466176"/>
            <a:ext cx="8229600" cy="5659988"/>
          </a:xfrm>
          <a:prstGeom prst="rect">
            <a:avLst/>
          </a:prstGeom>
        </p:spPr>
        <p:txBody>
          <a:bodyPr/>
          <a:lstStyle/>
          <a:p>
            <a:r>
              <a:rPr lang="en-US" dirty="0" smtClean="0"/>
              <a:t>Estimate Remaining Lifespan- Life-limiting conditions</a:t>
            </a:r>
          </a:p>
          <a:p>
            <a:pPr lvl="1"/>
            <a:r>
              <a:rPr lang="en-US" dirty="0"/>
              <a:t>Interested in prognosis, trajectory of decline to set context for goals of care and decision-making</a:t>
            </a:r>
          </a:p>
          <a:p>
            <a:pPr lvl="1"/>
            <a:r>
              <a:rPr lang="en-US" dirty="0"/>
              <a:t>In most will be dementia as an end of life </a:t>
            </a:r>
            <a:r>
              <a:rPr lang="en-US" dirty="0" smtClean="0"/>
              <a:t>condition (Dr. Rosenberg: ‘Palliation for Advanced Dementia’</a:t>
            </a:r>
            <a:endParaRPr lang="en-US" dirty="0"/>
          </a:p>
          <a:p>
            <a:pPr lvl="1"/>
            <a:r>
              <a:rPr lang="en-US" dirty="0"/>
              <a:t>In some may (also) be chronic-exacerbating conditions- CHF, COPD, neurologic-</a:t>
            </a:r>
            <a:r>
              <a:rPr lang="en-US" dirty="0" smtClean="0"/>
              <a:t>Parkinson’s, MS etc.</a:t>
            </a:r>
          </a:p>
          <a:p>
            <a:r>
              <a:rPr lang="en-US" dirty="0" smtClean="0"/>
              <a:t>‘Surprise question’- ‘would you be surprised if this person is still alive in 6 months’: </a:t>
            </a:r>
            <a:r>
              <a:rPr lang="en-US" i="1" dirty="0" smtClean="0"/>
              <a:t>Frailty</a:t>
            </a:r>
            <a:r>
              <a:rPr lang="en-US" dirty="0" smtClean="0"/>
              <a:t>, triggers-reduced nutritional intake, febrile illness, pneumonia, repeat ‘exacerbations’, progressive CRF, low BP, low Na</a:t>
            </a:r>
          </a:p>
        </p:txBody>
      </p:sp>
    </p:spTree>
    <p:extLst>
      <p:ext uri="{BB962C8B-B14F-4D97-AF65-F5344CB8AC3E}">
        <p14:creationId xmlns:p14="http://schemas.microsoft.com/office/powerpoint/2010/main" val="3099443174"/>
      </p:ext>
    </p:extLst>
  </p:cSld>
  <p:clrMapOvr>
    <a:masterClrMapping/>
  </p:clrMapOvr>
  <p:transition xmlns:p14="http://schemas.microsoft.com/office/powerpoint/2010/mai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200" dirty="0" smtClean="0"/>
              <a:t>Use of Medications of Questionable Benefit in Advanced Dementia</a:t>
            </a:r>
            <a:br>
              <a:rPr lang="en-CA" sz="3200" dirty="0" smtClean="0"/>
            </a:br>
            <a:r>
              <a:rPr lang="en-CA" sz="1800" dirty="0" err="1"/>
              <a:t>Tjia</a:t>
            </a:r>
            <a:r>
              <a:rPr lang="en-CA" sz="1800" dirty="0"/>
              <a:t> et al </a:t>
            </a:r>
            <a:r>
              <a:rPr lang="en-CA" sz="1800" dirty="0" smtClean="0"/>
              <a:t>JAMA Int. Medicine Sep. 8</a:t>
            </a:r>
            <a:r>
              <a:rPr lang="en-CA" sz="1800" baseline="30000" dirty="0" smtClean="0"/>
              <a:t>th</a:t>
            </a:r>
            <a:r>
              <a:rPr lang="en-CA" sz="1800" dirty="0" smtClean="0"/>
              <a:t> 2014</a:t>
            </a:r>
            <a:endParaRPr lang="en-CA" sz="1800" dirty="0"/>
          </a:p>
        </p:txBody>
      </p:sp>
      <p:sp>
        <p:nvSpPr>
          <p:cNvPr id="3" name="Content Placeholder 2"/>
          <p:cNvSpPr>
            <a:spLocks noGrp="1"/>
          </p:cNvSpPr>
          <p:nvPr>
            <p:ph idx="1"/>
          </p:nvPr>
        </p:nvSpPr>
        <p:spPr/>
        <p:txBody>
          <a:bodyPr>
            <a:normAutofit lnSpcReduction="10000"/>
          </a:bodyPr>
          <a:lstStyle/>
          <a:p>
            <a:r>
              <a:rPr lang="en-CA" b="1" dirty="0">
                <a:solidFill>
                  <a:srgbClr val="C00000"/>
                </a:solidFill>
              </a:rPr>
              <a:t>N= 5406 </a:t>
            </a:r>
            <a:r>
              <a:rPr lang="en-CA" dirty="0" smtClean="0"/>
              <a:t>nursing home residents with advanced dementia  (MMSE-5)</a:t>
            </a:r>
          </a:p>
          <a:p>
            <a:r>
              <a:rPr lang="en-CA" b="1" dirty="0" smtClean="0">
                <a:solidFill>
                  <a:srgbClr val="C00000"/>
                </a:solidFill>
              </a:rPr>
              <a:t>54%</a:t>
            </a:r>
            <a:r>
              <a:rPr lang="en-CA" dirty="0" smtClean="0"/>
              <a:t> were on medications with questionable benefit</a:t>
            </a:r>
          </a:p>
          <a:p>
            <a:pPr lvl="1"/>
            <a:r>
              <a:rPr lang="en-CA" b="1" dirty="0" smtClean="0">
                <a:solidFill>
                  <a:srgbClr val="C00000"/>
                </a:solidFill>
              </a:rPr>
              <a:t>22.4%</a:t>
            </a:r>
            <a:r>
              <a:rPr lang="en-CA" dirty="0" smtClean="0"/>
              <a:t> statin drugs</a:t>
            </a:r>
          </a:p>
          <a:p>
            <a:pPr lvl="1"/>
            <a:r>
              <a:rPr lang="en-CA" dirty="0" smtClean="0"/>
              <a:t>Lower likelihood</a:t>
            </a:r>
          </a:p>
          <a:p>
            <a:pPr lvl="2"/>
            <a:r>
              <a:rPr lang="en-CA" dirty="0" smtClean="0"/>
              <a:t>Not having an Eating problem</a:t>
            </a:r>
          </a:p>
          <a:p>
            <a:pPr lvl="2"/>
            <a:r>
              <a:rPr lang="en-CA" dirty="0" smtClean="0"/>
              <a:t>DNR</a:t>
            </a:r>
          </a:p>
          <a:p>
            <a:pPr lvl="2"/>
            <a:r>
              <a:rPr lang="en-CA" dirty="0" smtClean="0"/>
              <a:t>Enrollment in Hospice</a:t>
            </a:r>
          </a:p>
          <a:p>
            <a:r>
              <a:rPr lang="en-CA" b="1" dirty="0">
                <a:solidFill>
                  <a:srgbClr val="C00000"/>
                </a:solidFill>
              </a:rPr>
              <a:t>35%</a:t>
            </a:r>
            <a:r>
              <a:rPr lang="en-CA" dirty="0" smtClean="0"/>
              <a:t> of all medication expenditures were for medications of questionable benefit </a:t>
            </a:r>
          </a:p>
          <a:p>
            <a:pPr lvl="1"/>
            <a:r>
              <a:rPr lang="en-CA" dirty="0" smtClean="0"/>
              <a:t>Cost $553/$816/90 days</a:t>
            </a:r>
            <a:endParaRPr lang="en-CA" dirty="0"/>
          </a:p>
        </p:txBody>
      </p:sp>
    </p:spTree>
    <p:extLst>
      <p:ext uri="{BB962C8B-B14F-4D97-AF65-F5344CB8AC3E}">
        <p14:creationId xmlns:p14="http://schemas.microsoft.com/office/powerpoint/2010/main" val="3149436899"/>
      </p:ext>
    </p:extLst>
  </p:cSld>
  <p:clrMapOvr>
    <a:masterClrMapping/>
  </p:clrMapOvr>
  <p:transition xmlns:p14="http://schemas.microsoft.com/office/powerpoint/2010/mai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1E50452-7361-4592-BC0C-5E8CDA5CCE78}" type="slidenum">
              <a:rPr lang="en-US" smtClean="0">
                <a:solidFill>
                  <a:srgbClr val="000000"/>
                </a:solidFill>
              </a:rPr>
              <a:pPr/>
              <a:t>47</a:t>
            </a:fld>
            <a:endParaRPr lang="en-US">
              <a:solidFill>
                <a:srgbClr val="000000"/>
              </a:solidFill>
            </a:endParaRPr>
          </a:p>
        </p:txBody>
      </p:sp>
      <p:sp>
        <p:nvSpPr>
          <p:cNvPr id="3" name="Content Placeholder 2"/>
          <p:cNvSpPr>
            <a:spLocks noGrp="1"/>
          </p:cNvSpPr>
          <p:nvPr>
            <p:ph idx="4294967295"/>
          </p:nvPr>
        </p:nvSpPr>
        <p:spPr>
          <a:xfrm>
            <a:off x="0" y="643000"/>
            <a:ext cx="8229600" cy="5483163"/>
          </a:xfrm>
          <a:prstGeom prst="rect">
            <a:avLst/>
          </a:prstGeom>
        </p:spPr>
        <p:txBody>
          <a:bodyPr/>
          <a:lstStyle/>
          <a:p>
            <a:r>
              <a:rPr lang="en-US" dirty="0"/>
              <a:t>Determine what impacts quality of life and function</a:t>
            </a:r>
          </a:p>
          <a:p>
            <a:pPr lvl="1"/>
            <a:r>
              <a:rPr lang="en-US" dirty="0"/>
              <a:t>This will usually be the main focus of the care </a:t>
            </a:r>
            <a:r>
              <a:rPr lang="en-US" dirty="0" smtClean="0"/>
              <a:t>plan</a:t>
            </a:r>
          </a:p>
          <a:p>
            <a:pPr lvl="1"/>
            <a:r>
              <a:rPr lang="en-US" dirty="0" smtClean="0"/>
              <a:t>May be ‘hidden’ and require </a:t>
            </a:r>
            <a:r>
              <a:rPr lang="en-US" dirty="0" err="1" smtClean="0"/>
              <a:t>Tx</a:t>
            </a:r>
            <a:r>
              <a:rPr lang="en-US" dirty="0" smtClean="0"/>
              <a:t> (not always or only with drugs)- pain, constipation, depression</a:t>
            </a:r>
          </a:p>
          <a:p>
            <a:pPr lvl="1"/>
            <a:r>
              <a:rPr lang="en-US" dirty="0" smtClean="0"/>
              <a:t>BPSD </a:t>
            </a:r>
            <a:r>
              <a:rPr lang="en-US" dirty="0"/>
              <a:t>with Dementia (http://</a:t>
            </a:r>
            <a:r>
              <a:rPr lang="en-US" dirty="0" err="1" smtClean="0"/>
              <a:t>www.bcbpsd.ca</a:t>
            </a:r>
            <a:r>
              <a:rPr lang="en-US" dirty="0" smtClean="0"/>
              <a:t>)</a:t>
            </a:r>
            <a:endParaRPr lang="en-US" dirty="0"/>
          </a:p>
          <a:p>
            <a:pPr lvl="1"/>
            <a:r>
              <a:rPr lang="en-US" dirty="0"/>
              <a:t>Current</a:t>
            </a:r>
          </a:p>
          <a:p>
            <a:pPr lvl="1"/>
            <a:r>
              <a:rPr lang="en-US" dirty="0" smtClean="0"/>
              <a:t>Potential</a:t>
            </a:r>
          </a:p>
          <a:p>
            <a:pPr lvl="2"/>
            <a:r>
              <a:rPr lang="en-US" dirty="0" smtClean="0"/>
              <a:t>Exacerbating conditions, neurologic-Parkinson’s, etc.</a:t>
            </a:r>
          </a:p>
          <a:p>
            <a:pPr lvl="1"/>
            <a:r>
              <a:rPr lang="en-US" dirty="0" smtClean="0"/>
              <a:t>Broader- Emotional, social, activities</a:t>
            </a:r>
            <a:endParaRPr lang="en-US" dirty="0"/>
          </a:p>
          <a:p>
            <a:endParaRPr lang="en-US" dirty="0"/>
          </a:p>
        </p:txBody>
      </p:sp>
    </p:spTree>
    <p:extLst>
      <p:ext uri="{BB962C8B-B14F-4D97-AF65-F5344CB8AC3E}">
        <p14:creationId xmlns:p14="http://schemas.microsoft.com/office/powerpoint/2010/main" val="1391409229"/>
      </p:ext>
    </p:extLst>
  </p:cSld>
  <p:clrMapOvr>
    <a:masterClrMapping/>
  </p:clrMapOvr>
  <p:transition xmlns:p14="http://schemas.microsoft.com/office/powerpoint/2010/mai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Care</a:t>
            </a:r>
            <a:endParaRPr lang="en-US" dirty="0"/>
          </a:p>
        </p:txBody>
      </p:sp>
      <p:sp>
        <p:nvSpPr>
          <p:cNvPr id="3" name="Content Placeholder 2"/>
          <p:cNvSpPr>
            <a:spLocks noGrp="1"/>
          </p:cNvSpPr>
          <p:nvPr>
            <p:ph idx="1"/>
          </p:nvPr>
        </p:nvSpPr>
        <p:spPr>
          <a:xfrm>
            <a:off x="457200" y="1237776"/>
            <a:ext cx="8229600" cy="4888704"/>
          </a:xfrm>
        </p:spPr>
        <p:txBody>
          <a:bodyPr/>
          <a:lstStyle/>
          <a:p>
            <a:r>
              <a:rPr lang="en-US" dirty="0" smtClean="0"/>
              <a:t>With that background/context, apply a ‘goals of care’ approach: Drs. Christine Jones and Ted Rosenberg</a:t>
            </a:r>
          </a:p>
          <a:p>
            <a:r>
              <a:rPr lang="en-US" b="1" dirty="0"/>
              <a:t>Document conversation in the following categories:</a:t>
            </a:r>
            <a:endParaRPr lang="en-CA" dirty="0"/>
          </a:p>
          <a:p>
            <a:pPr lvl="0"/>
            <a:r>
              <a:rPr lang="en-US" dirty="0"/>
              <a:t>Function improvement/maintenance</a:t>
            </a:r>
            <a:endParaRPr lang="en-CA" dirty="0"/>
          </a:p>
          <a:p>
            <a:pPr lvl="0"/>
            <a:r>
              <a:rPr lang="en-US" dirty="0"/>
              <a:t>Symptom reduction </a:t>
            </a:r>
            <a:endParaRPr lang="en-CA" dirty="0"/>
          </a:p>
          <a:p>
            <a:pPr lvl="0"/>
            <a:r>
              <a:rPr lang="en-US" dirty="0"/>
              <a:t>Place of care</a:t>
            </a:r>
            <a:endParaRPr lang="en-CA" dirty="0"/>
          </a:p>
          <a:p>
            <a:pPr lvl="0"/>
            <a:r>
              <a:rPr lang="en-US" dirty="0"/>
              <a:t>Caregiver burden</a:t>
            </a:r>
            <a:endParaRPr lang="en-CA" dirty="0"/>
          </a:p>
          <a:p>
            <a:pPr lvl="0"/>
            <a:r>
              <a:rPr lang="en-US" dirty="0"/>
              <a:t>Transfer to acute care</a:t>
            </a:r>
            <a:endParaRPr lang="en-CA" dirty="0"/>
          </a:p>
          <a:p>
            <a:r>
              <a:rPr lang="en-US" dirty="0"/>
              <a:t>Wishes for survival (long as possible, or not, CPR, Antibiotics, </a:t>
            </a:r>
            <a:r>
              <a:rPr lang="en-US" dirty="0" err="1"/>
              <a:t>etc</a:t>
            </a:r>
            <a:r>
              <a:rPr lang="en-US" dirty="0"/>
              <a:t>)</a:t>
            </a:r>
            <a:r>
              <a:rPr lang="en-CA" dirty="0"/>
              <a:t> </a:t>
            </a:r>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48</a:t>
            </a:fld>
            <a:endParaRPr lang="en-US">
              <a:solidFill>
                <a:srgbClr val="000000"/>
              </a:solidFill>
            </a:endParaRPr>
          </a:p>
        </p:txBody>
      </p:sp>
    </p:spTree>
    <p:extLst>
      <p:ext uri="{BB962C8B-B14F-4D97-AF65-F5344CB8AC3E}">
        <p14:creationId xmlns:p14="http://schemas.microsoft.com/office/powerpoint/2010/main" val="3366794860"/>
      </p:ext>
    </p:extLst>
  </p:cSld>
  <p:clrMapOvr>
    <a:masterClrMapping/>
  </p:clrMapOvr>
  <p:transition xmlns:p14="http://schemas.microsoft.com/office/powerpoint/2010/mai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of </a:t>
            </a:r>
            <a:r>
              <a:rPr lang="en-US" dirty="0" smtClean="0"/>
              <a:t>Care</a:t>
            </a:r>
            <a:endParaRPr lang="en-US" dirty="0"/>
          </a:p>
        </p:txBody>
      </p:sp>
      <p:sp>
        <p:nvSpPr>
          <p:cNvPr id="3" name="Content Placeholder 2"/>
          <p:cNvSpPr>
            <a:spLocks noGrp="1"/>
          </p:cNvSpPr>
          <p:nvPr>
            <p:ph idx="1"/>
          </p:nvPr>
        </p:nvSpPr>
        <p:spPr/>
        <p:txBody>
          <a:bodyPr/>
          <a:lstStyle/>
          <a:p>
            <a:r>
              <a:rPr lang="en-US" dirty="0" smtClean="0"/>
              <a:t>Get direction on medication use from the goals of care discussion</a:t>
            </a:r>
          </a:p>
          <a:p>
            <a:pPr lvl="1"/>
            <a:r>
              <a:rPr lang="en-US" dirty="0" smtClean="0"/>
              <a:t>Survival</a:t>
            </a:r>
          </a:p>
          <a:p>
            <a:pPr lvl="1"/>
            <a:r>
              <a:rPr lang="en-US" dirty="0" err="1" smtClean="0"/>
              <a:t>Qof</a:t>
            </a:r>
            <a:r>
              <a:rPr lang="en-US" dirty="0" smtClean="0"/>
              <a:t> L and Function and Symptom control</a:t>
            </a:r>
          </a:p>
          <a:p>
            <a:pPr lvl="1"/>
            <a:r>
              <a:rPr lang="en-US" dirty="0" smtClean="0"/>
              <a:t>Transfer to acute care- </a:t>
            </a:r>
            <a:r>
              <a:rPr lang="en-US" dirty="0" err="1" smtClean="0"/>
              <a:t>Tx</a:t>
            </a:r>
            <a:r>
              <a:rPr lang="en-US" dirty="0" smtClean="0"/>
              <a:t> in facility, coming back on more meds</a:t>
            </a:r>
          </a:p>
          <a:p>
            <a:r>
              <a:rPr lang="en-US" dirty="0" smtClean="0"/>
              <a:t>Trade-offs- benefit versus harm-particularly important for medications discussions/decisions</a:t>
            </a:r>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49</a:t>
            </a:fld>
            <a:endParaRPr lang="en-US">
              <a:solidFill>
                <a:srgbClr val="000000"/>
              </a:solidFill>
            </a:endParaRPr>
          </a:p>
        </p:txBody>
      </p:sp>
    </p:spTree>
    <p:extLst>
      <p:ext uri="{BB962C8B-B14F-4D97-AF65-F5344CB8AC3E}">
        <p14:creationId xmlns:p14="http://schemas.microsoft.com/office/powerpoint/2010/main" val="4196759166"/>
      </p:ext>
    </p:extLst>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exactly is </a:t>
            </a:r>
            <a:r>
              <a:rPr lang="en-US" dirty="0" err="1"/>
              <a:t>polypharmacy</a:t>
            </a:r>
            <a:r>
              <a:rPr lang="en-US" dirty="0"/>
              <a:t>?</a:t>
            </a:r>
          </a:p>
        </p:txBody>
      </p:sp>
      <p:sp>
        <p:nvSpPr>
          <p:cNvPr id="3" name="Content Placeholder 2"/>
          <p:cNvSpPr>
            <a:spLocks noGrp="1"/>
          </p:cNvSpPr>
          <p:nvPr>
            <p:ph idx="1"/>
          </p:nvPr>
        </p:nvSpPr>
        <p:spPr>
          <a:xfrm>
            <a:off x="457200" y="1417320"/>
            <a:ext cx="8229600" cy="4709160"/>
          </a:xfrm>
        </p:spPr>
        <p:txBody>
          <a:bodyPr/>
          <a:lstStyle/>
          <a:p>
            <a:r>
              <a:rPr lang="en-US" dirty="0" smtClean="0"/>
              <a:t>If not defined by number of medications, then:</a:t>
            </a:r>
          </a:p>
          <a:p>
            <a:r>
              <a:rPr lang="en-US" dirty="0" smtClean="0"/>
              <a:t>Clinically indicated: proven benefit or benefit&gt;harm</a:t>
            </a:r>
          </a:p>
          <a:p>
            <a:r>
              <a:rPr lang="en-US" dirty="0" smtClean="0"/>
              <a:t>(Clinically) Warranted- Justification for an action or a belief </a:t>
            </a:r>
            <a:r>
              <a:rPr lang="en-US" dirty="0" smtClean="0">
                <a:sym typeface="Wingdings"/>
              </a:rPr>
              <a:t> Bring in </a:t>
            </a:r>
            <a:r>
              <a:rPr lang="en-US" dirty="0"/>
              <a:t>patient/resident/family perspective</a:t>
            </a:r>
            <a:endParaRPr lang="en-US" dirty="0" smtClean="0"/>
          </a:p>
          <a:p>
            <a:r>
              <a:rPr lang="en-US" dirty="0" err="1"/>
              <a:t>Polypharmacy</a:t>
            </a:r>
            <a:r>
              <a:rPr lang="en-US" dirty="0"/>
              <a:t> Risk </a:t>
            </a:r>
            <a:r>
              <a:rPr lang="en-US" dirty="0" smtClean="0"/>
              <a:t>Reduction</a:t>
            </a:r>
          </a:p>
          <a:p>
            <a:pPr lvl="1"/>
            <a:r>
              <a:rPr lang="en-US" dirty="0"/>
              <a:t>More than looking at individual drugs or drug </a:t>
            </a:r>
            <a:r>
              <a:rPr lang="en-US" dirty="0" smtClean="0"/>
              <a:t>classes-Balance</a:t>
            </a:r>
            <a:endParaRPr lang="en-US" dirty="0"/>
          </a:p>
          <a:p>
            <a:pPr lvl="1"/>
            <a:r>
              <a:rPr lang="en-US" dirty="0"/>
              <a:t>More than stopping meds</a:t>
            </a:r>
          </a:p>
          <a:p>
            <a:pPr lvl="1"/>
            <a:r>
              <a:rPr lang="en-US" dirty="0"/>
              <a:t>Starting meds</a:t>
            </a:r>
          </a:p>
          <a:p>
            <a:pPr lvl="1"/>
            <a:r>
              <a:rPr lang="en-US" dirty="0"/>
              <a:t>Reducing </a:t>
            </a:r>
            <a:r>
              <a:rPr lang="en-US" dirty="0" smtClean="0"/>
              <a:t>dose</a:t>
            </a:r>
          </a:p>
          <a:p>
            <a:r>
              <a:rPr lang="en-US" dirty="0" smtClean="0"/>
              <a:t>What is ‘appropriate’ for this resident?</a:t>
            </a:r>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3355050984"/>
      </p:ext>
    </p:extLst>
  </p:cSld>
  <p:clrMapOvr>
    <a:masterClrMapping/>
  </p:clrMapOvr>
  <p:transition xmlns:p14="http://schemas.microsoft.com/office/powerpoint/2010/mai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Decision-Making in Complex Health Situations</a:t>
            </a:r>
            <a:endParaRPr lang="en-US" dirty="0"/>
          </a:p>
        </p:txBody>
      </p:sp>
      <p:sp>
        <p:nvSpPr>
          <p:cNvPr id="3" name="Content Placeholder 2"/>
          <p:cNvSpPr>
            <a:spLocks noGrp="1"/>
          </p:cNvSpPr>
          <p:nvPr>
            <p:ph idx="1"/>
          </p:nvPr>
        </p:nvSpPr>
        <p:spPr>
          <a:xfrm>
            <a:off x="457200" y="1417320"/>
            <a:ext cx="8229600" cy="4709160"/>
          </a:xfrm>
        </p:spPr>
        <p:txBody>
          <a:bodyPr/>
          <a:lstStyle/>
          <a:p>
            <a:r>
              <a:rPr lang="en-US" dirty="0" smtClean="0"/>
              <a:t>No direction from the literature as ‘multi-morbidity’ is a new area of study-SO Let’s discuss with the cases and analyze how we are making those decisions</a:t>
            </a:r>
          </a:p>
          <a:p>
            <a:r>
              <a:rPr lang="en-US" dirty="0" smtClean="0"/>
              <a:t>Starts with medication reconciliation identifying ‘indication’ for each medication</a:t>
            </a:r>
            <a:endParaRPr lang="en-US" dirty="0"/>
          </a:p>
          <a:p>
            <a:r>
              <a:rPr lang="en-US" dirty="0" smtClean="0"/>
              <a:t>For med review-Can go medication by medication but more likely to be ‘on balance’ thinking within the context of lifespan/prognosis/goals of care</a:t>
            </a:r>
          </a:p>
          <a:p>
            <a:r>
              <a:rPr lang="en-US" dirty="0" smtClean="0"/>
              <a:t>Be aware of changing drug tolerability with aging/frailty</a:t>
            </a:r>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50</a:t>
            </a:fld>
            <a:endParaRPr lang="en-US">
              <a:solidFill>
                <a:srgbClr val="000000"/>
              </a:solidFill>
            </a:endParaRPr>
          </a:p>
        </p:txBody>
      </p:sp>
    </p:spTree>
    <p:extLst>
      <p:ext uri="{BB962C8B-B14F-4D97-AF65-F5344CB8AC3E}">
        <p14:creationId xmlns:p14="http://schemas.microsoft.com/office/powerpoint/2010/main" val="1806141303"/>
      </p:ext>
    </p:extLst>
  </p:cSld>
  <p:clrMapOvr>
    <a:masterClrMapping/>
  </p:clrMapOvr>
  <p:transition xmlns:p14="http://schemas.microsoft.com/office/powerpoint/2010/mai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Medication Decision-Making in Complex Health Situations</a:t>
            </a:r>
          </a:p>
        </p:txBody>
      </p:sp>
      <p:sp>
        <p:nvSpPr>
          <p:cNvPr id="3" name="Content Placeholder 2"/>
          <p:cNvSpPr>
            <a:spLocks noGrp="1"/>
          </p:cNvSpPr>
          <p:nvPr>
            <p:ph idx="1"/>
          </p:nvPr>
        </p:nvSpPr>
        <p:spPr/>
        <p:txBody>
          <a:bodyPr/>
          <a:lstStyle/>
          <a:p>
            <a:r>
              <a:rPr lang="en-US" dirty="0"/>
              <a:t>Often start with the drugs used to ‘prevent’ a future event, incorporating the individual risk of having such an event (primary versus recent secondary): Time to Benefit/</a:t>
            </a:r>
            <a:r>
              <a:rPr lang="en-US" dirty="0" smtClean="0"/>
              <a:t>Harm</a:t>
            </a:r>
          </a:p>
          <a:p>
            <a:endParaRPr lang="en-US" dirty="0"/>
          </a:p>
          <a:p>
            <a:r>
              <a:rPr lang="en-US" dirty="0"/>
              <a:t>Be more careful with drugs for ‘exacerbating’ conditions (CHF, COPD) and neurologic control</a:t>
            </a:r>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51</a:t>
            </a:fld>
            <a:endParaRPr lang="en-US">
              <a:solidFill>
                <a:srgbClr val="000000"/>
              </a:solidFill>
            </a:endParaRPr>
          </a:p>
        </p:txBody>
      </p:sp>
    </p:spTree>
    <p:extLst>
      <p:ext uri="{BB962C8B-B14F-4D97-AF65-F5344CB8AC3E}">
        <p14:creationId xmlns:p14="http://schemas.microsoft.com/office/powerpoint/2010/main" val="3015674027"/>
      </p:ext>
    </p:extLst>
  </p:cSld>
  <p:clrMapOvr>
    <a:masterClrMapping/>
  </p:clrMapOvr>
  <p:transition xmlns:p14="http://schemas.microsoft.com/office/powerpoint/2010/mai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 Planning</a:t>
            </a:r>
            <a:endParaRPr lang="en-US" dirty="0"/>
          </a:p>
        </p:txBody>
      </p:sp>
      <p:sp>
        <p:nvSpPr>
          <p:cNvPr id="3" name="Content Placeholder 2"/>
          <p:cNvSpPr>
            <a:spLocks noGrp="1"/>
          </p:cNvSpPr>
          <p:nvPr>
            <p:ph idx="1"/>
          </p:nvPr>
        </p:nvSpPr>
        <p:spPr/>
        <p:txBody>
          <a:bodyPr/>
          <a:lstStyle/>
          <a:p>
            <a:r>
              <a:rPr lang="en-US" dirty="0" smtClean="0"/>
              <a:t>Set the medication plan into the overall care plan-Collaborative care</a:t>
            </a:r>
          </a:p>
          <a:p>
            <a:endParaRPr lang="en-US" dirty="0" smtClean="0"/>
          </a:p>
          <a:p>
            <a:r>
              <a:rPr lang="en-US" dirty="0" smtClean="0"/>
              <a:t>Tapering and monitoring with review are important to specifically include-involving staff (care aids), family (resident directly or by observation)</a:t>
            </a:r>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52</a:t>
            </a:fld>
            <a:endParaRPr lang="en-US">
              <a:solidFill>
                <a:srgbClr val="000000"/>
              </a:solidFill>
            </a:endParaRPr>
          </a:p>
        </p:txBody>
      </p:sp>
    </p:spTree>
    <p:extLst>
      <p:ext uri="{BB962C8B-B14F-4D97-AF65-F5344CB8AC3E}">
        <p14:creationId xmlns:p14="http://schemas.microsoft.com/office/powerpoint/2010/main" val="4217509311"/>
      </p:ext>
    </p:extLst>
  </p:cSld>
  <p:clrMapOvr>
    <a:masterClrMapping/>
  </p:clrMapOvr>
  <p:transition xmlns:p14="http://schemas.microsoft.com/office/powerpoint/2010/mai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Goals of Care</a:t>
            </a:r>
            <a:endParaRPr lang="en-CA" dirty="0"/>
          </a:p>
        </p:txBody>
      </p:sp>
      <p:sp>
        <p:nvSpPr>
          <p:cNvPr id="3" name="Content Placeholder 2"/>
          <p:cNvSpPr>
            <a:spLocks noGrp="1"/>
          </p:cNvSpPr>
          <p:nvPr>
            <p:ph idx="1"/>
          </p:nvPr>
        </p:nvSpPr>
        <p:spPr>
          <a:xfrm>
            <a:off x="467544" y="1196752"/>
            <a:ext cx="8229600" cy="5361851"/>
          </a:xfrm>
        </p:spPr>
        <p:txBody>
          <a:bodyPr>
            <a:noAutofit/>
          </a:bodyPr>
          <a:lstStyle/>
          <a:p>
            <a:r>
              <a:rPr lang="en-CA" sz="2400" dirty="0" smtClean="0"/>
              <a:t> </a:t>
            </a:r>
            <a:r>
              <a:rPr lang="en-CA" sz="2400" b="1" dirty="0" smtClean="0">
                <a:solidFill>
                  <a:srgbClr val="0070C0"/>
                </a:solidFill>
              </a:rPr>
              <a:t>His Goals (82 </a:t>
            </a:r>
            <a:r>
              <a:rPr lang="en-CA" sz="2400" b="1" dirty="0" err="1" smtClean="0">
                <a:solidFill>
                  <a:srgbClr val="0070C0"/>
                </a:solidFill>
              </a:rPr>
              <a:t>y.o</a:t>
            </a:r>
            <a:r>
              <a:rPr lang="en-CA" sz="2400" b="1" dirty="0" smtClean="0">
                <a:solidFill>
                  <a:srgbClr val="0070C0"/>
                </a:solidFill>
              </a:rPr>
              <a:t>. </a:t>
            </a:r>
            <a:r>
              <a:rPr lang="en-CA" sz="2400" b="1" dirty="0" err="1" smtClean="0">
                <a:solidFill>
                  <a:srgbClr val="0070C0"/>
                </a:solidFill>
              </a:rPr>
              <a:t>commmercial</a:t>
            </a:r>
            <a:r>
              <a:rPr lang="en-CA" sz="2400" b="1" dirty="0" smtClean="0">
                <a:solidFill>
                  <a:srgbClr val="0070C0"/>
                </a:solidFill>
              </a:rPr>
              <a:t> pilot; Dr. Rosenberg)</a:t>
            </a:r>
          </a:p>
          <a:p>
            <a:pPr lvl="2"/>
            <a:r>
              <a:rPr lang="en-CA" dirty="0" smtClean="0"/>
              <a:t> </a:t>
            </a:r>
            <a:r>
              <a:rPr lang="en-CA" b="1" dirty="0" smtClean="0">
                <a:solidFill>
                  <a:srgbClr val="C00000"/>
                </a:solidFill>
              </a:rPr>
              <a:t>Symptom Control</a:t>
            </a:r>
          </a:p>
          <a:p>
            <a:pPr lvl="3"/>
            <a:r>
              <a:rPr lang="en-CA" dirty="0" smtClean="0"/>
              <a:t>Less dopey</a:t>
            </a:r>
          </a:p>
          <a:p>
            <a:pPr lvl="3"/>
            <a:r>
              <a:rPr lang="en-CA" dirty="0" smtClean="0"/>
              <a:t>Stronger  - sit up longer and read paper, talk with family</a:t>
            </a:r>
          </a:p>
          <a:p>
            <a:pPr lvl="3"/>
            <a:r>
              <a:rPr lang="en-CA" dirty="0" smtClean="0"/>
              <a:t>-Less Dizzy</a:t>
            </a:r>
          </a:p>
          <a:p>
            <a:pPr lvl="3"/>
            <a:r>
              <a:rPr lang="en-CA" dirty="0"/>
              <a:t> </a:t>
            </a:r>
            <a:r>
              <a:rPr lang="en-CA" dirty="0" smtClean="0"/>
              <a:t>alleviate pain in legs and back</a:t>
            </a:r>
          </a:p>
          <a:p>
            <a:pPr lvl="3"/>
            <a:r>
              <a:rPr lang="en-CA" dirty="0" smtClean="0"/>
              <a:t>Improve Appetite</a:t>
            </a:r>
          </a:p>
          <a:p>
            <a:pPr lvl="3"/>
            <a:r>
              <a:rPr lang="en-CA" dirty="0" smtClean="0"/>
              <a:t>Relieve constipation</a:t>
            </a:r>
          </a:p>
          <a:p>
            <a:pPr lvl="3"/>
            <a:r>
              <a:rPr lang="en-CA" dirty="0" smtClean="0"/>
              <a:t>Nocturia hourly</a:t>
            </a:r>
          </a:p>
          <a:p>
            <a:pPr lvl="3"/>
            <a:r>
              <a:rPr lang="en-CA" dirty="0" smtClean="0"/>
              <a:t>-relieve uncomfortable edema.</a:t>
            </a:r>
          </a:p>
          <a:p>
            <a:pPr lvl="2"/>
            <a:r>
              <a:rPr lang="en-CA" b="1" dirty="0" smtClean="0">
                <a:solidFill>
                  <a:srgbClr val="C00000"/>
                </a:solidFill>
              </a:rPr>
              <a:t>Function</a:t>
            </a:r>
          </a:p>
          <a:p>
            <a:pPr lvl="3"/>
            <a:r>
              <a:rPr lang="en-CA" dirty="0" smtClean="0"/>
              <a:t> ADL-Alleviate Tremor – can feed self and brush teeth/AM Care; get out of diapers</a:t>
            </a:r>
          </a:p>
          <a:p>
            <a:pPr lvl="3"/>
            <a:r>
              <a:rPr lang="en-CA" dirty="0" smtClean="0"/>
              <a:t>Social: Stay up long enough to visit with Daughter without severe fatigue</a:t>
            </a:r>
          </a:p>
          <a:p>
            <a:pPr lvl="3"/>
            <a:r>
              <a:rPr lang="en-CA" dirty="0" smtClean="0"/>
              <a:t> not be so  dependent on wife</a:t>
            </a: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692696"/>
            <a:ext cx="1493837"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162925"/>
      </p:ext>
    </p:extLst>
  </p:cSld>
  <p:clrMapOvr>
    <a:masterClrMapping/>
  </p:clrMapOvr>
  <p:transition xmlns:p14="http://schemas.microsoft.com/office/powerpoint/2010/mai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Goals of Care</a:t>
            </a:r>
            <a:endParaRPr lang="en-US" dirty="0"/>
          </a:p>
        </p:txBody>
      </p:sp>
      <p:sp>
        <p:nvSpPr>
          <p:cNvPr id="3" name="Content Placeholder 2"/>
          <p:cNvSpPr>
            <a:spLocks noGrp="1"/>
          </p:cNvSpPr>
          <p:nvPr>
            <p:ph idx="1"/>
          </p:nvPr>
        </p:nvSpPr>
        <p:spPr/>
        <p:txBody>
          <a:bodyPr/>
          <a:lstStyle/>
          <a:p>
            <a:pPr lvl="2"/>
            <a:r>
              <a:rPr lang="en-CA" sz="1200" dirty="0"/>
              <a:t> </a:t>
            </a:r>
            <a:r>
              <a:rPr lang="en-CA" sz="2400" b="1" dirty="0">
                <a:solidFill>
                  <a:srgbClr val="C00000"/>
                </a:solidFill>
              </a:rPr>
              <a:t>Medical Interventions</a:t>
            </a:r>
            <a:r>
              <a:rPr lang="en-CA" sz="2400" dirty="0"/>
              <a:t>: </a:t>
            </a:r>
          </a:p>
          <a:p>
            <a:pPr lvl="3"/>
            <a:r>
              <a:rPr lang="en-CA" sz="2000" dirty="0"/>
              <a:t>No CPR</a:t>
            </a:r>
            <a:r>
              <a:rPr lang="en-CA" sz="2000" dirty="0" smtClean="0"/>
              <a:t>, Not </a:t>
            </a:r>
            <a:r>
              <a:rPr lang="en-CA" sz="2000" dirty="0"/>
              <a:t>go to hospital, No tubes etc….</a:t>
            </a:r>
          </a:p>
          <a:p>
            <a:pPr lvl="3"/>
            <a:r>
              <a:rPr lang="en-CA" sz="2000" dirty="0"/>
              <a:t>Doesn’t want to go out for medical appointments</a:t>
            </a:r>
          </a:p>
          <a:p>
            <a:pPr lvl="3"/>
            <a:r>
              <a:rPr lang="en-CA" sz="2000" dirty="0"/>
              <a:t>Blood tests OK if done at home.</a:t>
            </a:r>
          </a:p>
          <a:p>
            <a:pPr lvl="3"/>
            <a:r>
              <a:rPr lang="en-CA" sz="2000" dirty="0"/>
              <a:t> Antibiotics OK if I will feel better</a:t>
            </a:r>
          </a:p>
          <a:p>
            <a:pPr lvl="2"/>
            <a:r>
              <a:rPr lang="en-CA" b="1" dirty="0">
                <a:solidFill>
                  <a:srgbClr val="C00000"/>
                </a:solidFill>
              </a:rPr>
              <a:t>Survival / Residence </a:t>
            </a:r>
            <a:r>
              <a:rPr lang="en-CA" dirty="0"/>
              <a:t>- Die at home – “I am ready to go”, </a:t>
            </a:r>
          </a:p>
          <a:p>
            <a:pPr lvl="2"/>
            <a:r>
              <a:rPr lang="en-CA" b="1" dirty="0">
                <a:solidFill>
                  <a:srgbClr val="C00000"/>
                </a:solidFill>
              </a:rPr>
              <a:t>Caregiver Burden- </a:t>
            </a:r>
            <a:r>
              <a:rPr lang="en-CA" dirty="0"/>
              <a:t>Reduce Strain on his wife</a:t>
            </a:r>
          </a:p>
          <a:p>
            <a:pPr lvl="1"/>
            <a:r>
              <a:rPr lang="en-CA" sz="2400" b="1" dirty="0">
                <a:solidFill>
                  <a:srgbClr val="0070C0"/>
                </a:solidFill>
              </a:rPr>
              <a:t>Wife’s Goals</a:t>
            </a:r>
          </a:p>
          <a:p>
            <a:pPr lvl="2"/>
            <a:r>
              <a:rPr lang="en-CA" dirty="0"/>
              <a:t> Delay his death as long as possible</a:t>
            </a:r>
          </a:p>
          <a:p>
            <a:pPr lvl="2"/>
            <a:r>
              <a:rPr lang="en-CA" dirty="0"/>
              <a:t>Improve his comfort</a:t>
            </a:r>
          </a:p>
          <a:p>
            <a:pPr lvl="2"/>
            <a:r>
              <a:rPr lang="en-CA" dirty="0"/>
              <a:t>Care for him at home</a:t>
            </a:r>
          </a:p>
          <a:p>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54</a:t>
            </a:fld>
            <a:endParaRPr lang="en-US">
              <a:solidFill>
                <a:srgbClr val="000000"/>
              </a:solidFill>
            </a:endParaRPr>
          </a:p>
        </p:txBody>
      </p:sp>
    </p:spTree>
    <p:extLst>
      <p:ext uri="{BB962C8B-B14F-4D97-AF65-F5344CB8AC3E}">
        <p14:creationId xmlns:p14="http://schemas.microsoft.com/office/powerpoint/2010/main" val="1061114860"/>
      </p:ext>
    </p:extLst>
  </p:cSld>
  <p:clrMapOvr>
    <a:masterClrMapping/>
  </p:clrMapOvr>
  <p:transition xmlns:p14="http://schemas.microsoft.com/office/powerpoint/2010/mai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066800" y="0"/>
            <a:ext cx="7543800" cy="609600"/>
          </a:xfrm>
        </p:spPr>
        <p:txBody>
          <a:bodyPr>
            <a:noAutofit/>
          </a:bodyPr>
          <a:lstStyle/>
          <a:p>
            <a:pPr eaLnBrk="1" hangingPunct="1"/>
            <a:r>
              <a:rPr lang="en-CA" altLang="en-US" sz="1800" b="1" dirty="0" smtClean="0"/>
              <a:t>GOC Outcomes- </a:t>
            </a:r>
            <a:r>
              <a:rPr lang="en-CA" altLang="en-US" sz="1800" dirty="0" smtClean="0">
                <a:solidFill>
                  <a:srgbClr val="FF0000"/>
                </a:solidFill>
              </a:rPr>
              <a:t>Symptoms, </a:t>
            </a:r>
            <a:r>
              <a:rPr lang="en-CA" altLang="en-US" sz="1800" b="1" dirty="0">
                <a:solidFill>
                  <a:srgbClr val="00B050"/>
                </a:solidFill>
              </a:rPr>
              <a:t>F</a:t>
            </a:r>
            <a:r>
              <a:rPr lang="en-CA" altLang="en-US" sz="1800" b="1" dirty="0" smtClean="0">
                <a:solidFill>
                  <a:srgbClr val="00B050"/>
                </a:solidFill>
              </a:rPr>
              <a:t>unction</a:t>
            </a:r>
            <a:r>
              <a:rPr lang="en-CA" altLang="en-US" sz="1800" b="1" dirty="0" smtClean="0">
                <a:solidFill>
                  <a:srgbClr val="92D050"/>
                </a:solidFill>
              </a:rPr>
              <a:t> </a:t>
            </a:r>
            <a:r>
              <a:rPr lang="en-CA" altLang="en-US" sz="1800" b="1" dirty="0" smtClean="0">
                <a:solidFill>
                  <a:srgbClr val="0066CC"/>
                </a:solidFill>
              </a:rPr>
              <a:t> Health Care CG burden</a:t>
            </a:r>
            <a:endParaRPr lang="en-CA" altLang="en-US" sz="2400" b="1" dirty="0" smtClean="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52347855"/>
              </p:ext>
            </p:extLst>
          </p:nvPr>
        </p:nvGraphicFramePr>
        <p:xfrm>
          <a:off x="1043608" y="476672"/>
          <a:ext cx="7772400" cy="7231187"/>
        </p:xfrm>
        <a:graphic>
          <a:graphicData uri="http://schemas.openxmlformats.org/drawingml/2006/table">
            <a:tbl>
              <a:tblPr firstRow="1" bandRow="1">
                <a:tableStyleId>{5C22544A-7EE6-4342-B048-85BDC9FD1C3A}</a:tableStyleId>
              </a:tblPr>
              <a:tblGrid>
                <a:gridCol w="2088232"/>
                <a:gridCol w="2026568"/>
                <a:gridCol w="1714500"/>
                <a:gridCol w="1943100"/>
              </a:tblGrid>
              <a:tr h="376010">
                <a:tc>
                  <a:txBody>
                    <a:bodyPr/>
                    <a:lstStyle/>
                    <a:p>
                      <a:r>
                        <a:rPr lang="en-CA" sz="1400" dirty="0" smtClean="0">
                          <a:solidFill>
                            <a:schemeClr val="bg1"/>
                          </a:solidFill>
                        </a:rPr>
                        <a:t>Goals</a:t>
                      </a:r>
                      <a:endParaRPr lang="en-CA" sz="1400" dirty="0">
                        <a:solidFill>
                          <a:schemeClr val="bg1"/>
                        </a:solidFill>
                      </a:endParaRPr>
                    </a:p>
                  </a:txBody>
                  <a:tcPr marT="45737" marB="45737"/>
                </a:tc>
                <a:tc>
                  <a:txBody>
                    <a:bodyPr/>
                    <a:lstStyle/>
                    <a:p>
                      <a:r>
                        <a:rPr lang="en-CA" sz="1400" dirty="0" smtClean="0">
                          <a:solidFill>
                            <a:schemeClr val="tx1"/>
                          </a:solidFill>
                        </a:rPr>
                        <a:t> </a:t>
                      </a:r>
                      <a:r>
                        <a:rPr lang="en-CA" sz="1400" b="1" dirty="0" smtClean="0">
                          <a:solidFill>
                            <a:schemeClr val="bg1"/>
                          </a:solidFill>
                        </a:rPr>
                        <a:t>Agents</a:t>
                      </a:r>
                      <a:endParaRPr lang="en-CA" sz="1400" b="1" dirty="0">
                        <a:solidFill>
                          <a:schemeClr val="bg1"/>
                        </a:solidFill>
                      </a:endParaRPr>
                    </a:p>
                  </a:txBody>
                  <a:tcPr marT="45737" marB="45737"/>
                </a:tc>
                <a:tc>
                  <a:txBody>
                    <a:bodyPr/>
                    <a:lstStyle/>
                    <a:p>
                      <a:pPr marL="0" algn="l" defTabSz="914400" rtl="0" eaLnBrk="1" latinLnBrk="0" hangingPunct="1"/>
                      <a:r>
                        <a:rPr lang="en-CA" sz="1400" b="1" kern="1200" dirty="0" smtClean="0">
                          <a:solidFill>
                            <a:schemeClr val="bg1"/>
                          </a:solidFill>
                          <a:latin typeface="+mn-lt"/>
                          <a:ea typeface="+mn-ea"/>
                          <a:cs typeface="+mn-cs"/>
                        </a:rPr>
                        <a:t>Actions</a:t>
                      </a:r>
                      <a:endParaRPr lang="en-CA" sz="1400" b="1" kern="1200" dirty="0">
                        <a:solidFill>
                          <a:schemeClr val="bg1"/>
                        </a:solidFill>
                        <a:latin typeface="+mn-lt"/>
                        <a:ea typeface="+mn-ea"/>
                        <a:cs typeface="+mn-cs"/>
                      </a:endParaRPr>
                    </a:p>
                  </a:txBody>
                  <a:tcPr marT="45737" marB="45737"/>
                </a:tc>
                <a:tc>
                  <a:txBody>
                    <a:bodyPr/>
                    <a:lstStyle/>
                    <a:p>
                      <a:pPr marL="0" algn="l" defTabSz="914400" rtl="0" eaLnBrk="1" latinLnBrk="0" hangingPunct="1"/>
                      <a:r>
                        <a:rPr lang="en-CA" sz="1400" b="1" kern="1200" dirty="0" smtClean="0">
                          <a:solidFill>
                            <a:schemeClr val="bg1"/>
                          </a:solidFill>
                          <a:latin typeface="+mn-lt"/>
                          <a:ea typeface="+mn-ea"/>
                          <a:cs typeface="+mn-cs"/>
                        </a:rPr>
                        <a:t>Impact of Change/Goal</a:t>
                      </a:r>
                      <a:endParaRPr lang="en-CA" sz="1400" b="1" kern="1200" dirty="0">
                        <a:solidFill>
                          <a:schemeClr val="bg1"/>
                        </a:solidFill>
                        <a:latin typeface="+mn-lt"/>
                        <a:ea typeface="+mn-ea"/>
                        <a:cs typeface="+mn-cs"/>
                      </a:endParaRPr>
                    </a:p>
                  </a:txBody>
                  <a:tcPr marT="45737" marB="45737"/>
                </a:tc>
              </a:tr>
              <a:tr h="731572">
                <a:tc>
                  <a:txBody>
                    <a:bodyPr/>
                    <a:lstStyle/>
                    <a:p>
                      <a:r>
                        <a:rPr lang="en-CA" sz="1400" b="1" dirty="0" smtClean="0">
                          <a:solidFill>
                            <a:schemeClr val="accent2"/>
                          </a:solidFill>
                        </a:rPr>
                        <a:t>Fatigue/Dopey/weak</a:t>
                      </a:r>
                      <a:endParaRPr lang="en-CA" sz="1400" b="1" dirty="0">
                        <a:solidFill>
                          <a:schemeClr val="accent2"/>
                        </a:solidFill>
                      </a:endParaRPr>
                    </a:p>
                  </a:txBody>
                  <a:tcPr marT="45737" marB="45737"/>
                </a:tc>
                <a:tc>
                  <a:txBody>
                    <a:bodyPr/>
                    <a:lstStyle/>
                    <a:p>
                      <a:r>
                        <a:rPr lang="en-CA" sz="1400" dirty="0" smtClean="0"/>
                        <a:t>Hypotension</a:t>
                      </a:r>
                    </a:p>
                    <a:p>
                      <a:r>
                        <a:rPr lang="en-CA" sz="1400" dirty="0" smtClean="0"/>
                        <a:t>Sedation</a:t>
                      </a:r>
                      <a:endParaRPr lang="en-CA" sz="1400" dirty="0"/>
                    </a:p>
                  </a:txBody>
                  <a:tcPr marT="45737" marB="45737"/>
                </a:tc>
                <a:tc>
                  <a:txBody>
                    <a:bodyPr/>
                    <a:lstStyle/>
                    <a:p>
                      <a:r>
                        <a:rPr lang="en-CA" sz="1200" dirty="0" smtClean="0"/>
                        <a:t>Taper</a:t>
                      </a:r>
                      <a:r>
                        <a:rPr lang="en-CA" sz="1200" baseline="0" dirty="0" smtClean="0"/>
                        <a:t> off zoplicone</a:t>
                      </a:r>
                    </a:p>
                    <a:p>
                      <a:r>
                        <a:rPr lang="en-CA" sz="1200" baseline="0" dirty="0" smtClean="0"/>
                        <a:t>Taper off </a:t>
                      </a:r>
                      <a:r>
                        <a:rPr lang="en-CA" sz="1200" baseline="0" dirty="0" err="1" smtClean="0"/>
                        <a:t>dilantin</a:t>
                      </a:r>
                      <a:endParaRPr lang="en-CA" sz="1200" baseline="0" dirty="0" smtClean="0"/>
                    </a:p>
                    <a:p>
                      <a:r>
                        <a:rPr lang="en-CA" sz="1200" baseline="0" dirty="0" smtClean="0"/>
                        <a:t>Taper off all BP pills/</a:t>
                      </a:r>
                      <a:r>
                        <a:rPr lang="en-CA" sz="1200" baseline="0" dirty="0" err="1" smtClean="0"/>
                        <a:t>nitrodur</a:t>
                      </a:r>
                      <a:endParaRPr lang="en-CA" sz="1200" baseline="0" dirty="0" smtClean="0"/>
                    </a:p>
                    <a:p>
                      <a:r>
                        <a:rPr lang="en-CA" sz="1200" baseline="0" dirty="0" smtClean="0"/>
                        <a:t>Stop </a:t>
                      </a:r>
                      <a:r>
                        <a:rPr lang="en-CA" sz="1200" baseline="0" dirty="0" err="1" smtClean="0"/>
                        <a:t>Zoladex</a:t>
                      </a:r>
                      <a:r>
                        <a:rPr lang="en-CA" sz="1200" baseline="0" dirty="0" smtClean="0"/>
                        <a:t>/</a:t>
                      </a:r>
                      <a:r>
                        <a:rPr lang="en-CA" sz="1200" baseline="0" dirty="0" err="1" smtClean="0"/>
                        <a:t>bicalut</a:t>
                      </a:r>
                      <a:r>
                        <a:rPr lang="en-CA" sz="1200" baseline="0" dirty="0" smtClean="0"/>
                        <a:t>.</a:t>
                      </a:r>
                    </a:p>
                    <a:p>
                      <a:r>
                        <a:rPr lang="en-CA" sz="1200" baseline="0" dirty="0" smtClean="0"/>
                        <a:t>Treat Thyrotoxicosis</a:t>
                      </a:r>
                      <a:endParaRPr lang="en-CA" sz="1200" dirty="0"/>
                    </a:p>
                  </a:txBody>
                  <a:tcPr marT="45737" marB="4573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smtClean="0"/>
                        <a:t>Sleep OK</a:t>
                      </a:r>
                    </a:p>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smtClean="0"/>
                        <a:t>Can stay up 3 hours </a:t>
                      </a:r>
                    </a:p>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smtClean="0"/>
                        <a:t>Ramipril 5mg od </a:t>
                      </a:r>
                    </a:p>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smtClean="0"/>
                        <a:t>FU BP 142</a:t>
                      </a:r>
                    </a:p>
                  </a:txBody>
                  <a:tcPr marT="45737" marB="45737"/>
                </a:tc>
              </a:tr>
              <a:tr h="525384">
                <a:tc>
                  <a:txBody>
                    <a:bodyPr/>
                    <a:lstStyle/>
                    <a:p>
                      <a:r>
                        <a:rPr lang="en-CA" sz="1400" b="1" dirty="0" smtClean="0">
                          <a:solidFill>
                            <a:schemeClr val="accent2"/>
                          </a:solidFill>
                        </a:rPr>
                        <a:t>Less</a:t>
                      </a:r>
                      <a:r>
                        <a:rPr lang="en-CA" sz="1400" b="1" baseline="0" dirty="0" smtClean="0">
                          <a:solidFill>
                            <a:schemeClr val="accent2"/>
                          </a:solidFill>
                        </a:rPr>
                        <a:t> Dizzy</a:t>
                      </a:r>
                      <a:endParaRPr lang="en-CA" sz="1400" b="1" dirty="0">
                        <a:solidFill>
                          <a:schemeClr val="accent2"/>
                        </a:solidFill>
                      </a:endParaRPr>
                    </a:p>
                  </a:txBody>
                  <a:tcPr marT="45737" marB="4573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smtClean="0">
                          <a:solidFill>
                            <a:schemeClr val="accent2"/>
                          </a:solidFill>
                        </a:rPr>
                        <a:t>BP</a:t>
                      </a:r>
                      <a:r>
                        <a:rPr lang="en-CA" sz="1400" baseline="0" dirty="0" smtClean="0">
                          <a:solidFill>
                            <a:schemeClr val="accent2"/>
                          </a:solidFill>
                        </a:rPr>
                        <a:t> </a:t>
                      </a:r>
                      <a:endParaRPr lang="en-CA" sz="1400" dirty="0" smtClean="0">
                        <a:solidFill>
                          <a:schemeClr val="accent2"/>
                        </a:solidFill>
                      </a:endParaRPr>
                    </a:p>
                    <a:p>
                      <a:r>
                        <a:rPr lang="en-CA" sz="1400" baseline="0" dirty="0" smtClean="0">
                          <a:solidFill>
                            <a:schemeClr val="accent2"/>
                          </a:solidFill>
                        </a:rPr>
                        <a:t>Psychoactive meds </a:t>
                      </a:r>
                      <a:endParaRPr lang="en-CA" sz="1400" dirty="0">
                        <a:solidFill>
                          <a:schemeClr val="accent2"/>
                        </a:solidFill>
                      </a:endParaRPr>
                    </a:p>
                  </a:txBody>
                  <a:tcPr marT="45737" marB="45737"/>
                </a:tc>
                <a:tc>
                  <a:txBody>
                    <a:bodyPr/>
                    <a:lstStyle/>
                    <a:p>
                      <a:r>
                        <a:rPr lang="en-CA" sz="1400" dirty="0" smtClean="0">
                          <a:solidFill>
                            <a:schemeClr val="accent2"/>
                          </a:solidFill>
                        </a:rPr>
                        <a:t>“ “ </a:t>
                      </a:r>
                      <a:endParaRPr lang="en-CA" sz="1400" dirty="0">
                        <a:solidFill>
                          <a:schemeClr val="accent2"/>
                        </a:solidFill>
                      </a:endParaRPr>
                    </a:p>
                  </a:txBody>
                  <a:tcPr marT="45737" marB="45737"/>
                </a:tc>
                <a:tc>
                  <a:txBody>
                    <a:bodyPr/>
                    <a:lstStyle/>
                    <a:p>
                      <a:r>
                        <a:rPr lang="en-CA" sz="1400" b="1" dirty="0" smtClean="0">
                          <a:solidFill>
                            <a:schemeClr val="accent2"/>
                          </a:solidFill>
                        </a:rPr>
                        <a:t>Gone</a:t>
                      </a:r>
                      <a:r>
                        <a:rPr lang="en-CA" sz="1400" b="1" baseline="0" dirty="0" smtClean="0">
                          <a:solidFill>
                            <a:schemeClr val="accent2"/>
                          </a:solidFill>
                        </a:rPr>
                        <a:t> </a:t>
                      </a:r>
                      <a:endParaRPr lang="en-CA" sz="1400" b="1" dirty="0">
                        <a:solidFill>
                          <a:schemeClr val="accent2"/>
                        </a:solidFill>
                      </a:endParaRPr>
                    </a:p>
                  </a:txBody>
                  <a:tcPr marT="45737" marB="45737"/>
                </a:tc>
              </a:tr>
              <a:tr h="525384">
                <a:tc>
                  <a:txBody>
                    <a:bodyPr/>
                    <a:lstStyle/>
                    <a:p>
                      <a:r>
                        <a:rPr lang="en-CA" sz="1400" b="1" baseline="0" dirty="0" smtClean="0">
                          <a:solidFill>
                            <a:schemeClr val="accent2"/>
                          </a:solidFill>
                        </a:rPr>
                        <a:t> Back and Leg Pain</a:t>
                      </a:r>
                      <a:endParaRPr lang="en-CA" sz="1400" b="1" dirty="0">
                        <a:solidFill>
                          <a:schemeClr val="accent2"/>
                        </a:solidFill>
                      </a:endParaRPr>
                    </a:p>
                  </a:txBody>
                  <a:tcPr marT="45737" marB="45737"/>
                </a:tc>
                <a:tc>
                  <a:txBody>
                    <a:bodyPr/>
                    <a:lstStyle/>
                    <a:p>
                      <a:r>
                        <a:rPr lang="en-CA" sz="1400" b="1" dirty="0" smtClean="0">
                          <a:solidFill>
                            <a:schemeClr val="accent2"/>
                          </a:solidFill>
                        </a:rPr>
                        <a:t>Statin</a:t>
                      </a:r>
                    </a:p>
                    <a:p>
                      <a:r>
                        <a:rPr lang="en-CA" sz="1400" b="1" dirty="0" smtClean="0">
                          <a:solidFill>
                            <a:schemeClr val="accent2"/>
                          </a:solidFill>
                        </a:rPr>
                        <a:t>Sertraline RLS?</a:t>
                      </a:r>
                    </a:p>
                    <a:p>
                      <a:r>
                        <a:rPr lang="en-CA" sz="1400" b="1" dirty="0" smtClean="0">
                          <a:solidFill>
                            <a:schemeClr val="accent2"/>
                          </a:solidFill>
                        </a:rPr>
                        <a:t>Chair</a:t>
                      </a:r>
                      <a:r>
                        <a:rPr lang="en-CA" sz="1400" b="1" baseline="0" dirty="0" smtClean="0">
                          <a:solidFill>
                            <a:schemeClr val="accent2"/>
                          </a:solidFill>
                        </a:rPr>
                        <a:t> and Bed</a:t>
                      </a:r>
                      <a:endParaRPr lang="en-CA" sz="1400" b="1" dirty="0">
                        <a:solidFill>
                          <a:schemeClr val="accent2"/>
                        </a:solidFill>
                      </a:endParaRPr>
                    </a:p>
                  </a:txBody>
                  <a:tcPr marT="45737" marB="45737"/>
                </a:tc>
                <a:tc>
                  <a:txBody>
                    <a:bodyPr/>
                    <a:lstStyle/>
                    <a:p>
                      <a:r>
                        <a:rPr lang="en-CA" sz="1400" b="1" dirty="0" smtClean="0">
                          <a:solidFill>
                            <a:schemeClr val="accent2"/>
                          </a:solidFill>
                        </a:rPr>
                        <a:t> Stop</a:t>
                      </a:r>
                      <a:r>
                        <a:rPr lang="en-CA" sz="1400" b="1" baseline="0" dirty="0" smtClean="0">
                          <a:solidFill>
                            <a:schemeClr val="accent2"/>
                          </a:solidFill>
                        </a:rPr>
                        <a:t> Statin</a:t>
                      </a:r>
                      <a:r>
                        <a:rPr lang="en-CA" sz="1400" b="1" dirty="0" smtClean="0">
                          <a:solidFill>
                            <a:schemeClr val="accent2"/>
                          </a:solidFill>
                        </a:rPr>
                        <a:t> </a:t>
                      </a:r>
                      <a:r>
                        <a:rPr lang="en-CA" sz="1400" b="1" baseline="0" dirty="0" smtClean="0">
                          <a:solidFill>
                            <a:schemeClr val="accent2"/>
                          </a:solidFill>
                        </a:rPr>
                        <a:t> </a:t>
                      </a:r>
                    </a:p>
                    <a:p>
                      <a:r>
                        <a:rPr lang="en-CA" sz="1400" b="1" baseline="0" dirty="0" smtClean="0">
                          <a:solidFill>
                            <a:schemeClr val="accent2"/>
                          </a:solidFill>
                        </a:rPr>
                        <a:t>Stop Sertraline</a:t>
                      </a:r>
                    </a:p>
                    <a:p>
                      <a:r>
                        <a:rPr lang="en-CA" sz="1400" b="1" baseline="0" dirty="0" smtClean="0">
                          <a:solidFill>
                            <a:schemeClr val="accent2"/>
                          </a:solidFill>
                        </a:rPr>
                        <a:t> Add </a:t>
                      </a:r>
                      <a:r>
                        <a:rPr lang="en-CA" sz="1400" b="1" baseline="0" dirty="0" err="1" smtClean="0">
                          <a:solidFill>
                            <a:schemeClr val="accent2"/>
                          </a:solidFill>
                        </a:rPr>
                        <a:t>Reg</a:t>
                      </a:r>
                      <a:r>
                        <a:rPr lang="en-CA" sz="1400" b="1" baseline="0" dirty="0" smtClean="0">
                          <a:solidFill>
                            <a:schemeClr val="accent2"/>
                          </a:solidFill>
                        </a:rPr>
                        <a:t> TES</a:t>
                      </a:r>
                    </a:p>
                    <a:p>
                      <a:r>
                        <a:rPr lang="en-CA" sz="1400" b="1" baseline="0" dirty="0" smtClean="0">
                          <a:solidFill>
                            <a:schemeClr val="accent2"/>
                          </a:solidFill>
                        </a:rPr>
                        <a:t>PT- ROHO Cushion</a:t>
                      </a:r>
                      <a:endParaRPr lang="en-CA" sz="1400" b="1" dirty="0">
                        <a:solidFill>
                          <a:schemeClr val="accent2"/>
                        </a:solidFill>
                      </a:endParaRPr>
                    </a:p>
                  </a:txBody>
                  <a:tcPr marT="45737" marB="45737"/>
                </a:tc>
                <a:tc>
                  <a:txBody>
                    <a:bodyPr/>
                    <a:lstStyle/>
                    <a:p>
                      <a:r>
                        <a:rPr lang="en-CA" sz="1400" b="1" dirty="0" smtClean="0">
                          <a:solidFill>
                            <a:schemeClr val="accent2"/>
                          </a:solidFill>
                        </a:rPr>
                        <a:t>Leg</a:t>
                      </a:r>
                      <a:r>
                        <a:rPr lang="en-CA" sz="1400" b="1" baseline="0" dirty="0" smtClean="0">
                          <a:solidFill>
                            <a:schemeClr val="accent2"/>
                          </a:solidFill>
                        </a:rPr>
                        <a:t> Pain gone</a:t>
                      </a:r>
                    </a:p>
                    <a:p>
                      <a:r>
                        <a:rPr lang="en-CA" sz="1400" b="1" baseline="0" dirty="0" smtClean="0">
                          <a:solidFill>
                            <a:schemeClr val="accent2"/>
                          </a:solidFill>
                        </a:rPr>
                        <a:t>Back pain manageable</a:t>
                      </a:r>
                      <a:endParaRPr lang="en-CA" sz="1400" b="1" dirty="0" smtClean="0">
                        <a:solidFill>
                          <a:schemeClr val="accent2"/>
                        </a:solidFill>
                      </a:endParaRPr>
                    </a:p>
                  </a:txBody>
                  <a:tcPr marT="45737" marB="45737"/>
                </a:tc>
              </a:tr>
              <a:tr h="820226">
                <a:tc>
                  <a:txBody>
                    <a:bodyPr/>
                    <a:lstStyle/>
                    <a:p>
                      <a:pPr marL="0" algn="l" defTabSz="914400" rtl="0" eaLnBrk="1" latinLnBrk="0" hangingPunct="1"/>
                      <a:r>
                        <a:rPr lang="en-CA" sz="1400" b="1" kern="1200" dirty="0" smtClean="0">
                          <a:solidFill>
                            <a:schemeClr val="accent2"/>
                          </a:solidFill>
                          <a:latin typeface="+mn-lt"/>
                          <a:ea typeface="+mn-ea"/>
                          <a:cs typeface="+mn-cs"/>
                        </a:rPr>
                        <a:t>Anorexia</a:t>
                      </a:r>
                    </a:p>
                    <a:p>
                      <a:pPr marL="0" algn="l" defTabSz="914400" rtl="0" eaLnBrk="1" latinLnBrk="0" hangingPunct="1"/>
                      <a:r>
                        <a:rPr lang="en-CA" sz="1400" b="1" kern="1200" dirty="0" smtClean="0">
                          <a:solidFill>
                            <a:schemeClr val="accent2"/>
                          </a:solidFill>
                          <a:latin typeface="+mn-lt"/>
                          <a:ea typeface="+mn-ea"/>
                          <a:cs typeface="+mn-cs"/>
                        </a:rPr>
                        <a:t>Constipation</a:t>
                      </a:r>
                    </a:p>
                    <a:p>
                      <a:pPr marL="0" algn="l" defTabSz="914400" rtl="0" eaLnBrk="1" latinLnBrk="0" hangingPunct="1"/>
                      <a:endParaRPr lang="en-CA" sz="1400" b="1" kern="1200" dirty="0" smtClean="0">
                        <a:solidFill>
                          <a:schemeClr val="accent2"/>
                        </a:solidFill>
                        <a:latin typeface="+mn-lt"/>
                        <a:ea typeface="+mn-ea"/>
                        <a:cs typeface="+mn-cs"/>
                      </a:endParaRPr>
                    </a:p>
                    <a:p>
                      <a:pPr marL="0" algn="l" defTabSz="914400" rtl="0" eaLnBrk="1" latinLnBrk="0" hangingPunct="1"/>
                      <a:r>
                        <a:rPr lang="en-CA" sz="1400" b="1" kern="1200" dirty="0" smtClean="0">
                          <a:solidFill>
                            <a:schemeClr val="accent2"/>
                          </a:solidFill>
                          <a:latin typeface="+mn-lt"/>
                          <a:ea typeface="+mn-ea"/>
                          <a:cs typeface="+mn-cs"/>
                        </a:rPr>
                        <a:t>Edema and Nocturia</a:t>
                      </a:r>
                      <a:endParaRPr lang="en-CA" sz="1400" b="1" kern="1200" dirty="0">
                        <a:solidFill>
                          <a:schemeClr val="accent2"/>
                        </a:solidFill>
                        <a:latin typeface="+mn-lt"/>
                        <a:ea typeface="+mn-ea"/>
                        <a:cs typeface="+mn-cs"/>
                      </a:endParaRPr>
                    </a:p>
                  </a:txBody>
                  <a:tcPr marT="45737" marB="45737"/>
                </a:tc>
                <a:tc>
                  <a:txBody>
                    <a:bodyPr/>
                    <a:lstStyle/>
                    <a:p>
                      <a:r>
                        <a:rPr lang="en-CA" sz="1400" dirty="0" smtClean="0">
                          <a:solidFill>
                            <a:schemeClr val="tx1"/>
                          </a:solidFill>
                        </a:rPr>
                        <a:t>Meds</a:t>
                      </a:r>
                    </a:p>
                    <a:p>
                      <a:r>
                        <a:rPr lang="en-CA" sz="1400" dirty="0" smtClean="0">
                          <a:solidFill>
                            <a:schemeClr val="tx1"/>
                          </a:solidFill>
                        </a:rPr>
                        <a:t>Hydration</a:t>
                      </a:r>
                      <a:r>
                        <a:rPr lang="en-CA" sz="1400" baseline="0" dirty="0" smtClean="0">
                          <a:solidFill>
                            <a:schemeClr val="tx1"/>
                          </a:solidFill>
                        </a:rPr>
                        <a:t> </a:t>
                      </a:r>
                    </a:p>
                    <a:p>
                      <a:endParaRPr lang="en-CA" sz="1400" baseline="0" dirty="0" smtClean="0">
                        <a:solidFill>
                          <a:schemeClr val="tx1"/>
                        </a:solidFill>
                      </a:endParaRPr>
                    </a:p>
                    <a:p>
                      <a:r>
                        <a:rPr lang="en-CA" sz="1400" baseline="0" dirty="0" smtClean="0">
                          <a:solidFill>
                            <a:schemeClr val="tx1"/>
                          </a:solidFill>
                        </a:rPr>
                        <a:t>Meds</a:t>
                      </a:r>
                      <a:endParaRPr lang="en-CA" sz="1400" dirty="0">
                        <a:solidFill>
                          <a:schemeClr val="tx1"/>
                        </a:solidFill>
                      </a:endParaRPr>
                    </a:p>
                  </a:txBody>
                  <a:tcPr marT="45737" marB="45737"/>
                </a:tc>
                <a:tc>
                  <a:txBody>
                    <a:bodyPr/>
                    <a:lstStyle/>
                    <a:p>
                      <a:r>
                        <a:rPr lang="en-CA" sz="1400" dirty="0" smtClean="0">
                          <a:solidFill>
                            <a:schemeClr val="tx1"/>
                          </a:solidFill>
                        </a:rPr>
                        <a:t>Stop</a:t>
                      </a:r>
                      <a:r>
                        <a:rPr lang="en-CA" sz="1400" baseline="0" dirty="0" smtClean="0">
                          <a:solidFill>
                            <a:schemeClr val="tx1"/>
                          </a:solidFill>
                        </a:rPr>
                        <a:t> OTC, ca  Iron, ASA, </a:t>
                      </a:r>
                      <a:r>
                        <a:rPr lang="en-CA" sz="1400" baseline="0" dirty="0" err="1" smtClean="0">
                          <a:solidFill>
                            <a:schemeClr val="tx1"/>
                          </a:solidFill>
                        </a:rPr>
                        <a:t>Alend</a:t>
                      </a:r>
                      <a:r>
                        <a:rPr lang="en-CA" sz="1400" baseline="0" dirty="0" smtClean="0">
                          <a:solidFill>
                            <a:schemeClr val="tx1"/>
                          </a:solidFill>
                        </a:rPr>
                        <a:t> , etc</a:t>
                      </a:r>
                    </a:p>
                    <a:p>
                      <a:r>
                        <a:rPr lang="en-CA" sz="1400" baseline="0" dirty="0" smtClean="0">
                          <a:solidFill>
                            <a:schemeClr val="tx1"/>
                          </a:solidFill>
                        </a:rPr>
                        <a:t>Dietician</a:t>
                      </a:r>
                      <a:endParaRPr lang="en-CA" sz="1400" dirty="0" smtClean="0">
                        <a:solidFill>
                          <a:schemeClr val="tx1"/>
                        </a:solidFill>
                      </a:endParaRPr>
                    </a:p>
                    <a:p>
                      <a:r>
                        <a:rPr lang="en-CA" sz="1400" dirty="0" smtClean="0">
                          <a:solidFill>
                            <a:schemeClr val="tx1"/>
                          </a:solidFill>
                        </a:rPr>
                        <a:t>Stop </a:t>
                      </a:r>
                      <a:r>
                        <a:rPr lang="en-CA" sz="1400" dirty="0" err="1" smtClean="0">
                          <a:solidFill>
                            <a:schemeClr val="tx1"/>
                          </a:solidFill>
                        </a:rPr>
                        <a:t>amlod</a:t>
                      </a:r>
                      <a:r>
                        <a:rPr lang="en-CA" sz="1400" dirty="0" smtClean="0">
                          <a:solidFill>
                            <a:schemeClr val="tx1"/>
                          </a:solidFill>
                        </a:rPr>
                        <a:t>. + </a:t>
                      </a:r>
                      <a:r>
                        <a:rPr lang="en-CA" sz="1400" dirty="0" err="1" smtClean="0">
                          <a:solidFill>
                            <a:schemeClr val="tx1"/>
                          </a:solidFill>
                        </a:rPr>
                        <a:t>lasix</a:t>
                      </a:r>
                      <a:endParaRPr lang="en-CA" sz="1400" dirty="0">
                        <a:solidFill>
                          <a:schemeClr val="tx1"/>
                        </a:solidFill>
                      </a:endParaRPr>
                    </a:p>
                  </a:txBody>
                  <a:tcPr marT="45737" marB="45737"/>
                </a:tc>
                <a:tc>
                  <a:txBody>
                    <a:bodyPr/>
                    <a:lstStyle/>
                    <a:p>
                      <a:r>
                        <a:rPr lang="en-CA" sz="1400" dirty="0" smtClean="0">
                          <a:solidFill>
                            <a:schemeClr val="tx1"/>
                          </a:solidFill>
                        </a:rPr>
                        <a:t>Enjoys food again</a:t>
                      </a:r>
                    </a:p>
                    <a:p>
                      <a:endParaRPr lang="en-CA" sz="1400" dirty="0" smtClean="0">
                        <a:solidFill>
                          <a:schemeClr val="tx1"/>
                        </a:solidFill>
                      </a:endParaRPr>
                    </a:p>
                    <a:p>
                      <a:r>
                        <a:rPr lang="en-CA" sz="1400" dirty="0" smtClean="0">
                          <a:solidFill>
                            <a:schemeClr val="tx1"/>
                          </a:solidFill>
                        </a:rPr>
                        <a:t>Edema +1</a:t>
                      </a:r>
                      <a:r>
                        <a:rPr lang="en-CA" sz="1400" baseline="0" dirty="0" smtClean="0">
                          <a:solidFill>
                            <a:schemeClr val="tx1"/>
                          </a:solidFill>
                        </a:rPr>
                        <a:t> </a:t>
                      </a:r>
                    </a:p>
                    <a:p>
                      <a:r>
                        <a:rPr lang="en-CA" sz="1400" baseline="0" dirty="0" smtClean="0">
                          <a:solidFill>
                            <a:schemeClr val="tx1"/>
                          </a:solidFill>
                        </a:rPr>
                        <a:t>Nocturia x2 </a:t>
                      </a:r>
                      <a:endParaRPr lang="en-CA" sz="1400" dirty="0" smtClean="0">
                        <a:solidFill>
                          <a:schemeClr val="tx1"/>
                        </a:solidFill>
                      </a:endParaRPr>
                    </a:p>
                  </a:txBody>
                  <a:tcPr marT="45737" marB="45737"/>
                </a:tc>
              </a:tr>
              <a:tr h="1204600">
                <a:tc>
                  <a:txBody>
                    <a:bodyPr/>
                    <a:lstStyle/>
                    <a:p>
                      <a:r>
                        <a:rPr lang="en-CA" sz="1400" b="1" kern="1200" dirty="0" smtClean="0">
                          <a:solidFill>
                            <a:srgbClr val="00B050"/>
                          </a:solidFill>
                          <a:latin typeface="+mj-lt"/>
                          <a:ea typeface="+mj-ea"/>
                          <a:cs typeface="+mj-cs"/>
                        </a:rPr>
                        <a:t>Social : visit</a:t>
                      </a:r>
                      <a:r>
                        <a:rPr lang="en-CA" sz="1400" b="1" kern="1200" baseline="0" dirty="0" smtClean="0">
                          <a:solidFill>
                            <a:srgbClr val="00B050"/>
                          </a:solidFill>
                          <a:latin typeface="+mj-lt"/>
                          <a:ea typeface="+mj-ea"/>
                          <a:cs typeface="+mj-cs"/>
                        </a:rPr>
                        <a:t> with family</a:t>
                      </a:r>
                      <a:r>
                        <a:rPr lang="en-CA" sz="1400" b="1" kern="1200" dirty="0" smtClean="0">
                          <a:solidFill>
                            <a:srgbClr val="00B050"/>
                          </a:solidFill>
                          <a:latin typeface="+mj-lt"/>
                          <a:ea typeface="+mj-ea"/>
                          <a:cs typeface="+mj-cs"/>
                        </a:rPr>
                        <a:t> </a:t>
                      </a:r>
                    </a:p>
                    <a:p>
                      <a:r>
                        <a:rPr lang="en-CA" sz="1400" b="1" kern="1200" dirty="0" smtClean="0">
                          <a:solidFill>
                            <a:srgbClr val="00B050"/>
                          </a:solidFill>
                          <a:latin typeface="+mj-lt"/>
                          <a:ea typeface="+mj-ea"/>
                          <a:cs typeface="+mj-cs"/>
                        </a:rPr>
                        <a:t>Read</a:t>
                      </a:r>
                      <a:r>
                        <a:rPr lang="en-CA" sz="1400" b="1" kern="1200" baseline="0" dirty="0" smtClean="0">
                          <a:solidFill>
                            <a:srgbClr val="00B050"/>
                          </a:solidFill>
                          <a:latin typeface="+mj-lt"/>
                          <a:ea typeface="+mj-ea"/>
                          <a:cs typeface="+mj-cs"/>
                        </a:rPr>
                        <a:t> Paper </a:t>
                      </a:r>
                      <a:endParaRPr lang="en-CA" sz="1400" b="1" kern="1200" dirty="0" smtClean="0">
                        <a:solidFill>
                          <a:srgbClr val="00B050"/>
                        </a:solidFill>
                        <a:latin typeface="+mj-lt"/>
                        <a:ea typeface="+mj-ea"/>
                        <a:cs typeface="+mj-cs"/>
                      </a:endParaRPr>
                    </a:p>
                    <a:p>
                      <a:r>
                        <a:rPr lang="en-CA" sz="1400" b="1" kern="1200" dirty="0" smtClean="0">
                          <a:solidFill>
                            <a:srgbClr val="00B050"/>
                          </a:solidFill>
                          <a:latin typeface="+mj-lt"/>
                          <a:ea typeface="+mj-ea"/>
                          <a:cs typeface="+mj-cs"/>
                        </a:rPr>
                        <a:t>ADL: Feed Self, A.m. Care</a:t>
                      </a:r>
                      <a:r>
                        <a:rPr lang="en-CA" sz="1400" b="1" kern="1200" baseline="0" dirty="0" smtClean="0">
                          <a:solidFill>
                            <a:srgbClr val="00B050"/>
                          </a:solidFill>
                          <a:latin typeface="+mj-lt"/>
                          <a:ea typeface="+mj-ea"/>
                          <a:cs typeface="+mj-cs"/>
                        </a:rPr>
                        <a:t> </a:t>
                      </a:r>
                    </a:p>
                    <a:p>
                      <a:r>
                        <a:rPr lang="en-CA" sz="1400" b="1" kern="1200" dirty="0" smtClean="0">
                          <a:solidFill>
                            <a:srgbClr val="00B050"/>
                          </a:solidFill>
                          <a:latin typeface="+mj-lt"/>
                          <a:ea typeface="+mj-ea"/>
                          <a:cs typeface="+mj-cs"/>
                        </a:rPr>
                        <a:t>Get out of pads</a:t>
                      </a:r>
                    </a:p>
                    <a:p>
                      <a:r>
                        <a:rPr lang="en-CA" sz="1200" b="1" kern="1200" dirty="0" smtClean="0">
                          <a:solidFill>
                            <a:srgbClr val="00B050"/>
                          </a:solidFill>
                          <a:latin typeface="+mj-lt"/>
                          <a:ea typeface="+mj-ea"/>
                          <a:cs typeface="+mj-cs"/>
                        </a:rPr>
                        <a:t>Not be dependant on wife</a:t>
                      </a:r>
                      <a:endParaRPr lang="en-CA" sz="1200" b="1" kern="1200" dirty="0">
                        <a:solidFill>
                          <a:srgbClr val="00B050"/>
                        </a:solidFill>
                        <a:latin typeface="+mj-lt"/>
                        <a:ea typeface="+mj-ea"/>
                        <a:cs typeface="+mj-cs"/>
                      </a:endParaRPr>
                    </a:p>
                  </a:txBody>
                  <a:tcPr marT="45737" marB="45737"/>
                </a:tc>
                <a:tc>
                  <a:txBody>
                    <a:bodyPr/>
                    <a:lstStyle/>
                    <a:p>
                      <a:r>
                        <a:rPr lang="en-CA" sz="1400" baseline="30000" dirty="0" smtClean="0"/>
                        <a:t>Tremor</a:t>
                      </a:r>
                    </a:p>
                    <a:p>
                      <a:r>
                        <a:rPr lang="en-CA" sz="1400" baseline="30000" dirty="0" smtClean="0"/>
                        <a:t>Fatigue</a:t>
                      </a:r>
                      <a:endParaRPr lang="en-CA" sz="1400" baseline="30000" dirty="0"/>
                    </a:p>
                  </a:txBody>
                  <a:tcPr marT="45737" marB="45737"/>
                </a:tc>
                <a:tc>
                  <a:txBody>
                    <a:bodyPr/>
                    <a:lstStyle/>
                    <a:p>
                      <a:r>
                        <a:rPr lang="en-CA" sz="1400" dirty="0" smtClean="0"/>
                        <a:t>“ “ </a:t>
                      </a:r>
                    </a:p>
                    <a:p>
                      <a:r>
                        <a:rPr lang="en-CA" sz="1400" dirty="0" smtClean="0"/>
                        <a:t>Taper off Sertraline</a:t>
                      </a:r>
                    </a:p>
                    <a:p>
                      <a:r>
                        <a:rPr lang="en-CA" sz="1400" dirty="0" smtClean="0"/>
                        <a:t>Rx</a:t>
                      </a:r>
                      <a:r>
                        <a:rPr lang="en-CA" sz="1400" baseline="0" dirty="0" smtClean="0"/>
                        <a:t> Thyrotoxicosis  </a:t>
                      </a:r>
                      <a:r>
                        <a:rPr lang="en-CA" sz="1400" baseline="0" dirty="0" err="1" smtClean="0"/>
                        <a:t>tapazole</a:t>
                      </a:r>
                      <a:endParaRPr lang="en-CA" sz="1400" dirty="0"/>
                    </a:p>
                  </a:txBody>
                  <a:tcPr marT="45737" marB="45737"/>
                </a:tc>
                <a:tc>
                  <a:txBody>
                    <a:bodyPr/>
                    <a:lstStyle/>
                    <a:p>
                      <a:r>
                        <a:rPr lang="en-CA" sz="1400" dirty="0" smtClean="0"/>
                        <a:t>Can</a:t>
                      </a:r>
                      <a:r>
                        <a:rPr lang="en-CA" sz="1400" baseline="0" dirty="0" smtClean="0"/>
                        <a:t> eat with left hand, brush teeth</a:t>
                      </a:r>
                    </a:p>
                    <a:p>
                      <a:r>
                        <a:rPr lang="en-CA" sz="1400" baseline="0" dirty="0" smtClean="0"/>
                        <a:t>Visits with Daughter in PM, reads paper</a:t>
                      </a:r>
                    </a:p>
                    <a:p>
                      <a:r>
                        <a:rPr lang="en-CA" sz="1400" baseline="0" dirty="0" smtClean="0"/>
                        <a:t>Still in pads</a:t>
                      </a:r>
                    </a:p>
                    <a:p>
                      <a:r>
                        <a:rPr lang="en-CA" sz="1400" baseline="0" dirty="0" smtClean="0"/>
                        <a:t>GDS 0, sleep better</a:t>
                      </a:r>
                      <a:endParaRPr lang="en-CA" sz="1400" dirty="0"/>
                    </a:p>
                  </a:txBody>
                  <a:tcPr marT="45737" marB="45737"/>
                </a:tc>
              </a:tr>
              <a:tr h="525384">
                <a:tc>
                  <a:txBody>
                    <a:bodyPr/>
                    <a:lstStyle/>
                    <a:p>
                      <a:r>
                        <a:rPr lang="en-CA" sz="1400" b="1" dirty="0" smtClean="0">
                          <a:solidFill>
                            <a:srgbClr val="0066CC"/>
                          </a:solidFill>
                        </a:rPr>
                        <a:t>Health Care burden-</a:t>
                      </a:r>
                    </a:p>
                    <a:p>
                      <a:endParaRPr lang="en-CA" sz="1400" b="1" dirty="0" smtClean="0">
                        <a:solidFill>
                          <a:srgbClr val="0066CC"/>
                        </a:solidFill>
                      </a:endParaRPr>
                    </a:p>
                    <a:p>
                      <a:r>
                        <a:rPr lang="en-CA" sz="1400" b="1" baseline="0" dirty="0" smtClean="0">
                          <a:solidFill>
                            <a:srgbClr val="0066CC"/>
                          </a:solidFill>
                        </a:rPr>
                        <a:t>Care giver burden</a:t>
                      </a:r>
                      <a:endParaRPr lang="en-CA" sz="1400" b="1" dirty="0" smtClean="0">
                        <a:solidFill>
                          <a:srgbClr val="0066CC"/>
                        </a:solidFill>
                      </a:endParaRPr>
                    </a:p>
                  </a:txBody>
                  <a:tcPr marT="45737" marB="45737"/>
                </a:tc>
                <a:tc>
                  <a:txBody>
                    <a:bodyPr/>
                    <a:lstStyle/>
                    <a:p>
                      <a:r>
                        <a:rPr lang="en-CA" sz="1400" b="1" dirty="0" smtClean="0">
                          <a:solidFill>
                            <a:srgbClr val="0066CC"/>
                          </a:solidFill>
                        </a:rPr>
                        <a:t> </a:t>
                      </a:r>
                      <a:r>
                        <a:rPr lang="en-CA" sz="1400" b="1" baseline="0" dirty="0" smtClean="0">
                          <a:solidFill>
                            <a:srgbClr val="0066CC"/>
                          </a:solidFill>
                        </a:rPr>
                        <a:t> Multiple specialists </a:t>
                      </a:r>
                      <a:endParaRPr lang="en-CA" sz="1400" b="1" dirty="0">
                        <a:solidFill>
                          <a:srgbClr val="0066CC"/>
                        </a:solidFill>
                      </a:endParaRPr>
                    </a:p>
                  </a:txBody>
                  <a:tcPr marT="45737" marB="45737"/>
                </a:tc>
                <a:tc>
                  <a:txBody>
                    <a:bodyPr/>
                    <a:lstStyle/>
                    <a:p>
                      <a:r>
                        <a:rPr lang="en-CA" sz="1400" b="1" dirty="0" smtClean="0">
                          <a:solidFill>
                            <a:srgbClr val="0066CC"/>
                          </a:solidFill>
                        </a:rPr>
                        <a:t>Call and cancel </a:t>
                      </a:r>
                      <a:r>
                        <a:rPr lang="en-CA" sz="1400" b="1" dirty="0" err="1" smtClean="0">
                          <a:solidFill>
                            <a:srgbClr val="0066CC"/>
                          </a:solidFill>
                        </a:rPr>
                        <a:t>appt</a:t>
                      </a:r>
                      <a:endParaRPr lang="en-CA" sz="1400" b="1" dirty="0" smtClean="0">
                        <a:solidFill>
                          <a:srgbClr val="0066CC"/>
                        </a:solidFill>
                      </a:endParaRPr>
                    </a:p>
                    <a:p>
                      <a:r>
                        <a:rPr lang="en-CA" sz="1400" b="1" dirty="0" smtClean="0">
                          <a:solidFill>
                            <a:srgbClr val="0066CC"/>
                          </a:solidFill>
                        </a:rPr>
                        <a:t>Lab in Home</a:t>
                      </a:r>
                    </a:p>
                    <a:p>
                      <a:r>
                        <a:rPr lang="en-CA" sz="1400" b="1" dirty="0" smtClean="0">
                          <a:solidFill>
                            <a:srgbClr val="0066CC"/>
                          </a:solidFill>
                        </a:rPr>
                        <a:t>Health Care Directive</a:t>
                      </a:r>
                      <a:endParaRPr lang="en-CA" sz="1400" b="1" dirty="0">
                        <a:solidFill>
                          <a:srgbClr val="0066CC"/>
                        </a:solidFill>
                      </a:endParaRPr>
                    </a:p>
                  </a:txBody>
                  <a:tcPr marT="45737" marB="45737"/>
                </a:tc>
                <a:tc>
                  <a:txBody>
                    <a:bodyPr/>
                    <a:lstStyle/>
                    <a:p>
                      <a:r>
                        <a:rPr lang="en-CA" sz="1400" b="1" dirty="0" smtClean="0">
                          <a:solidFill>
                            <a:srgbClr val="0066CC"/>
                          </a:solidFill>
                        </a:rPr>
                        <a:t> Wife</a:t>
                      </a:r>
                      <a:r>
                        <a:rPr lang="en-CA" sz="1400" b="1" baseline="0" dirty="0" smtClean="0">
                          <a:solidFill>
                            <a:srgbClr val="0066CC"/>
                          </a:solidFill>
                        </a:rPr>
                        <a:t> and him more relaxed</a:t>
                      </a:r>
                    </a:p>
                    <a:p>
                      <a:r>
                        <a:rPr lang="en-CA" sz="1400" b="1" baseline="0" dirty="0" smtClean="0">
                          <a:solidFill>
                            <a:srgbClr val="0066CC"/>
                          </a:solidFill>
                        </a:rPr>
                        <a:t>Home supports TID</a:t>
                      </a:r>
                      <a:endParaRPr lang="en-CA" sz="1400" b="1" dirty="0">
                        <a:solidFill>
                          <a:srgbClr val="0066CC"/>
                        </a:solidFill>
                      </a:endParaRPr>
                    </a:p>
                  </a:txBody>
                  <a:tcPr marT="45737" marB="45737"/>
                </a:tc>
              </a:tr>
            </a:tbl>
          </a:graphicData>
        </a:graphic>
      </p:graphicFrame>
    </p:spTree>
    <p:extLst>
      <p:ext uri="{BB962C8B-B14F-4D97-AF65-F5344CB8AC3E}">
        <p14:creationId xmlns:p14="http://schemas.microsoft.com/office/powerpoint/2010/main" val="377975323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will really know when…</a:t>
            </a:r>
            <a:endParaRPr lang="en-US" dirty="0"/>
          </a:p>
        </p:txBody>
      </p:sp>
      <p:sp>
        <p:nvSpPr>
          <p:cNvPr id="3" name="Content Placeholder 2"/>
          <p:cNvSpPr>
            <a:spLocks noGrp="1"/>
          </p:cNvSpPr>
          <p:nvPr>
            <p:ph idx="1"/>
          </p:nvPr>
        </p:nvSpPr>
        <p:spPr/>
        <p:txBody>
          <a:bodyPr/>
          <a:lstStyle/>
          <a:p>
            <a:r>
              <a:rPr lang="en-US" dirty="0" smtClean="0"/>
              <a:t>78 </a:t>
            </a:r>
            <a:r>
              <a:rPr lang="en-US" dirty="0" err="1" smtClean="0"/>
              <a:t>y.o</a:t>
            </a:r>
            <a:r>
              <a:rPr lang="en-US" dirty="0" smtClean="0"/>
              <a:t>. married man, 7 children,  mild Alzheimer dementia, 2 strokes in one month, hospital multiple complications, comfort care/no meds, to res care</a:t>
            </a:r>
          </a:p>
          <a:p>
            <a:r>
              <a:rPr lang="en-US" dirty="0" smtClean="0"/>
              <a:t>The  neurologic “As’-apraxia, </a:t>
            </a:r>
            <a:r>
              <a:rPr lang="en-US" dirty="0" err="1" smtClean="0"/>
              <a:t>agnosia</a:t>
            </a:r>
            <a:r>
              <a:rPr lang="en-US" dirty="0" smtClean="0"/>
              <a:t>, aphasia</a:t>
            </a:r>
          </a:p>
          <a:p>
            <a:r>
              <a:rPr lang="en-US" dirty="0" smtClean="0"/>
              <a:t>Psychotic-danger to self and others, distress</a:t>
            </a:r>
            <a:r>
              <a:rPr lang="en-US" dirty="0" smtClean="0">
                <a:sym typeface="Wingdings"/>
              </a:rPr>
              <a:t> antipsychotic, </a:t>
            </a:r>
            <a:r>
              <a:rPr lang="en-US" dirty="0" err="1" smtClean="0">
                <a:sym typeface="Wingdings"/>
              </a:rPr>
              <a:t>Trazodone</a:t>
            </a:r>
            <a:endParaRPr lang="en-US" dirty="0" smtClean="0">
              <a:sym typeface="Wingdings"/>
            </a:endParaRPr>
          </a:p>
          <a:p>
            <a:r>
              <a:rPr lang="en-US" dirty="0" smtClean="0">
                <a:sym typeface="Wingdings"/>
              </a:rPr>
              <a:t>Physically strong-live ‘years’ </a:t>
            </a:r>
          </a:p>
          <a:p>
            <a:r>
              <a:rPr lang="en-US" dirty="0" smtClean="0">
                <a:sym typeface="Wingdings"/>
              </a:rPr>
              <a:t>Family don’t want other meds (mild hyperglycemia and hypertension), care in facility only</a:t>
            </a:r>
          </a:p>
          <a:p>
            <a:r>
              <a:rPr lang="en-US" dirty="0" smtClean="0">
                <a:sym typeface="Wingdings"/>
              </a:rPr>
              <a:t>The decision-making journey…</a:t>
            </a:r>
            <a:endParaRPr lang="en-US"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56</a:t>
            </a:fld>
            <a:endParaRPr lang="en-US">
              <a:solidFill>
                <a:srgbClr val="000000"/>
              </a:solidFill>
            </a:endParaRPr>
          </a:p>
        </p:txBody>
      </p:sp>
    </p:spTree>
    <p:extLst>
      <p:ext uri="{BB962C8B-B14F-4D97-AF65-F5344CB8AC3E}">
        <p14:creationId xmlns:p14="http://schemas.microsoft.com/office/powerpoint/2010/main" val="1862110841"/>
      </p:ext>
    </p:extLst>
  </p:cSld>
  <p:clrMapOvr>
    <a:masterClrMapping/>
  </p:clrMapOvr>
  <p:transition xmlns:p14="http://schemas.microsoft.com/office/powerpoint/2010/mai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z="4400" dirty="0" smtClean="0"/>
              <a:t>Follow-up</a:t>
            </a:r>
            <a:endParaRPr lang="en-US" sz="4400" dirty="0"/>
          </a:p>
        </p:txBody>
      </p:sp>
      <p:sp>
        <p:nvSpPr>
          <p:cNvPr id="12" name="Content Placeholder 11"/>
          <p:cNvSpPr>
            <a:spLocks noGrp="1"/>
          </p:cNvSpPr>
          <p:nvPr>
            <p:ph idx="1"/>
          </p:nvPr>
        </p:nvSpPr>
        <p:spPr/>
        <p:txBody>
          <a:bodyPr/>
          <a:lstStyle/>
          <a:p>
            <a:pPr algn="ctr"/>
            <a:r>
              <a:rPr lang="en-US" sz="3200" dirty="0" smtClean="0"/>
              <a:t>Dr. Chris Rauscher: </a:t>
            </a:r>
            <a:r>
              <a:rPr lang="en-US" sz="3200" dirty="0" smtClean="0">
                <a:hlinkClick r:id="rId2"/>
              </a:rPr>
              <a:t>rauscherchris50@gmail.com</a:t>
            </a:r>
            <a:r>
              <a:rPr lang="en-US" sz="3200" dirty="0" smtClean="0"/>
              <a:t>, 604-908-2461</a:t>
            </a:r>
          </a:p>
          <a:p>
            <a:pPr algn="ctr"/>
            <a:endParaRPr lang="en-US" sz="3200" dirty="0"/>
          </a:p>
          <a:p>
            <a:pPr algn="ctr"/>
            <a:r>
              <a:rPr lang="en-US" sz="3200" dirty="0"/>
              <a:t>http://</a:t>
            </a:r>
            <a:r>
              <a:rPr lang="en-US" sz="3200" dirty="0" err="1"/>
              <a:t>www.sharedcarebc.ca</a:t>
            </a:r>
            <a:r>
              <a:rPr lang="en-US" sz="3200" dirty="0"/>
              <a:t>/initiatives/</a:t>
            </a:r>
            <a:r>
              <a:rPr lang="en-US" sz="3200" dirty="0" err="1"/>
              <a:t>polypharmacy</a:t>
            </a:r>
            <a:r>
              <a:rPr lang="en-US" sz="3200" dirty="0"/>
              <a:t>/Clinical%20Support</a:t>
            </a:r>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57</a:t>
            </a:fld>
            <a:endParaRPr lang="en-US">
              <a:solidFill>
                <a:srgbClr val="000000"/>
              </a:solidFill>
            </a:endParaRPr>
          </a:p>
        </p:txBody>
      </p:sp>
    </p:spTree>
    <p:extLst>
      <p:ext uri="{BB962C8B-B14F-4D97-AF65-F5344CB8AC3E}">
        <p14:creationId xmlns:p14="http://schemas.microsoft.com/office/powerpoint/2010/main" val="1733040136"/>
      </p:ext>
    </p:extLst>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Why is </a:t>
            </a:r>
            <a:r>
              <a:rPr lang="en-US" dirty="0" err="1" smtClean="0"/>
              <a:t>Polypharmacy</a:t>
            </a:r>
            <a:r>
              <a:rPr lang="en-US" dirty="0" smtClean="0"/>
              <a:t> Important?</a:t>
            </a:r>
            <a:endParaRPr lang="en-CA" dirty="0"/>
          </a:p>
        </p:txBody>
      </p:sp>
      <p:sp>
        <p:nvSpPr>
          <p:cNvPr id="4" name="Slide Number Placeholder 3"/>
          <p:cNvSpPr>
            <a:spLocks noGrp="1"/>
          </p:cNvSpPr>
          <p:nvPr>
            <p:ph type="sldNum" sz="quarter" idx="10"/>
          </p:nvPr>
        </p:nvSpPr>
        <p:spPr/>
        <p:txBody>
          <a:bodyPr/>
          <a:lstStyle/>
          <a:p>
            <a:fld id="{21E50452-7361-4592-BC0C-5E8CDA5CCE78}"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1077175689"/>
      </p:ext>
    </p:extLst>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26510" y="1744879"/>
            <a:ext cx="8229600" cy="4525963"/>
          </a:xfrm>
          <a:prstGeom prst="rect">
            <a:avLst/>
          </a:prstGeom>
        </p:spPr>
        <p:txBody>
          <a:bodyPr>
            <a:normAutofit fontScale="77500" lnSpcReduction="20000"/>
          </a:bodyPr>
          <a:lstStyle/>
          <a:p>
            <a:r>
              <a:rPr lang="en-US" sz="3200" dirty="0" smtClean="0"/>
              <a:t>There </a:t>
            </a:r>
            <a:r>
              <a:rPr lang="en-US" sz="3200" dirty="0"/>
              <a:t>is </a:t>
            </a:r>
            <a:r>
              <a:rPr lang="en-US" sz="3200" b="1" dirty="0"/>
              <a:t>No Magic </a:t>
            </a:r>
            <a:r>
              <a:rPr lang="en-US" sz="3200" b="1" dirty="0" smtClean="0"/>
              <a:t>Number </a:t>
            </a:r>
            <a:r>
              <a:rPr lang="en-US" sz="3200" dirty="0" smtClean="0"/>
              <a:t>To Define </a:t>
            </a:r>
            <a:r>
              <a:rPr lang="en-US" sz="3200" dirty="0" err="1" smtClean="0"/>
              <a:t>Polypharmacy</a:t>
            </a:r>
            <a:r>
              <a:rPr lang="en-US" sz="3200" dirty="0" smtClean="0"/>
              <a:t> </a:t>
            </a:r>
            <a:r>
              <a:rPr lang="en-US" sz="3200" dirty="0"/>
              <a:t>But Adverse Events Increase as Meds </a:t>
            </a:r>
            <a:r>
              <a:rPr lang="en-US" sz="3200" dirty="0" smtClean="0"/>
              <a:t>Increase</a:t>
            </a:r>
          </a:p>
          <a:p>
            <a:endParaRPr lang="en-US" sz="3600" dirty="0" smtClean="0">
              <a:latin typeface="Trebuchet MS" charset="0"/>
              <a:sym typeface="Trebuchet MS" charset="0"/>
            </a:endParaRPr>
          </a:p>
          <a:p>
            <a:r>
              <a:rPr lang="en-US" sz="3300" dirty="0" smtClean="0">
                <a:latin typeface="Trebuchet MS" charset="0"/>
                <a:sym typeface="Trebuchet MS" charset="0"/>
              </a:rPr>
              <a:t>Likelihood </a:t>
            </a:r>
            <a:r>
              <a:rPr lang="en-US" sz="3300" dirty="0">
                <a:latin typeface="Trebuchet MS" charset="0"/>
                <a:sym typeface="Trebuchet MS" charset="0"/>
              </a:rPr>
              <a:t>of an ADE</a:t>
            </a:r>
          </a:p>
          <a:p>
            <a:pPr marL="0" indent="0">
              <a:buNone/>
            </a:pPr>
            <a:r>
              <a:rPr lang="en-US" sz="1200" dirty="0"/>
              <a:t>						</a:t>
            </a:r>
          </a:p>
          <a:p>
            <a:r>
              <a:rPr lang="en-US" sz="4800" dirty="0">
                <a:latin typeface="Trebuchet MS" charset="0"/>
                <a:sym typeface="Trebuchet MS" charset="0"/>
              </a:rPr>
              <a:t>   </a:t>
            </a:r>
            <a:r>
              <a:rPr lang="en-US" sz="3200" dirty="0">
                <a:latin typeface="Trebuchet MS" charset="0"/>
                <a:sym typeface="Trebuchet MS" charset="0"/>
              </a:rPr>
              <a:t>2 pills.........................................13%</a:t>
            </a:r>
          </a:p>
          <a:p>
            <a:r>
              <a:rPr lang="en-US" sz="3200" dirty="0"/>
              <a:t>						</a:t>
            </a:r>
          </a:p>
          <a:p>
            <a:r>
              <a:rPr lang="en-US" sz="3200" dirty="0">
                <a:latin typeface="Trebuchet MS" charset="0"/>
                <a:sym typeface="Trebuchet MS" charset="0"/>
              </a:rPr>
              <a:t>     5 pills.........................................58%</a:t>
            </a:r>
          </a:p>
          <a:p>
            <a:r>
              <a:rPr lang="en-US" sz="3200" dirty="0"/>
              <a:t>						</a:t>
            </a:r>
          </a:p>
          <a:p>
            <a:r>
              <a:rPr lang="en-US" sz="3200" dirty="0">
                <a:latin typeface="Trebuchet MS" charset="0"/>
                <a:sym typeface="Trebuchet MS" charset="0"/>
              </a:rPr>
              <a:t>     7 or more………………………………………………..82% </a:t>
            </a:r>
          </a:p>
          <a:p>
            <a:endParaRPr lang="en-US" sz="3200" dirty="0"/>
          </a:p>
          <a:p>
            <a:endParaRPr lang="en-US" sz="3200" dirty="0"/>
          </a:p>
        </p:txBody>
      </p:sp>
      <p:sp>
        <p:nvSpPr>
          <p:cNvPr id="4" name="Slide Number Placeholder 3"/>
          <p:cNvSpPr>
            <a:spLocks noGrp="1"/>
          </p:cNvSpPr>
          <p:nvPr>
            <p:ph type="sldNum" sz="quarter" idx="4294967295"/>
          </p:nvPr>
        </p:nvSpPr>
        <p:spPr>
          <a:xfrm>
            <a:off x="0" y="6286500"/>
            <a:ext cx="228600" cy="228600"/>
          </a:xfrm>
        </p:spPr>
        <p:txBody>
          <a:bodyPr/>
          <a:lstStyle/>
          <a:p>
            <a:fld id="{21E50452-7361-4592-BC0C-5E8CDA5CCE78}" type="slidenum">
              <a:rPr lang="en-US" smtClean="0"/>
              <a:pPr/>
              <a:t>7</a:t>
            </a:fld>
            <a:endParaRPr lang="en-US"/>
          </a:p>
        </p:txBody>
      </p:sp>
    </p:spTree>
    <p:extLst>
      <p:ext uri="{BB962C8B-B14F-4D97-AF65-F5344CB8AC3E}">
        <p14:creationId xmlns:p14="http://schemas.microsoft.com/office/powerpoint/2010/main" val="367905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Adverse Drug Events</a:t>
            </a:r>
            <a:endParaRPr lang="en-US" dirty="0"/>
          </a:p>
        </p:txBody>
      </p:sp>
      <p:sp>
        <p:nvSpPr>
          <p:cNvPr id="6" name="Content Placeholder 5"/>
          <p:cNvSpPr>
            <a:spLocks noGrp="1"/>
          </p:cNvSpPr>
          <p:nvPr>
            <p:ph idx="1"/>
          </p:nvPr>
        </p:nvSpPr>
        <p:spPr/>
        <p:txBody>
          <a:bodyPr/>
          <a:lstStyle/>
          <a:p>
            <a:r>
              <a:rPr lang="en-US" dirty="0" smtClean="0"/>
              <a:t>‘Events’: Falls, Delirium</a:t>
            </a:r>
          </a:p>
          <a:p>
            <a:endParaRPr lang="en-US" dirty="0" smtClean="0"/>
          </a:p>
          <a:p>
            <a:r>
              <a:rPr lang="en-US" dirty="0" smtClean="0"/>
              <a:t>Side effects (Versus ‘Drug Reactions’)</a:t>
            </a:r>
          </a:p>
          <a:p>
            <a:endParaRPr lang="en-US" dirty="0" smtClean="0"/>
          </a:p>
          <a:p>
            <a:r>
              <a:rPr lang="en-US" dirty="0" smtClean="0"/>
              <a:t>Interactions</a:t>
            </a:r>
          </a:p>
          <a:p>
            <a:pPr lvl="1"/>
            <a:r>
              <a:rPr lang="en-US" dirty="0" smtClean="0"/>
              <a:t>Drug-Drug</a:t>
            </a:r>
          </a:p>
          <a:p>
            <a:pPr lvl="1"/>
            <a:r>
              <a:rPr lang="en-US" dirty="0" smtClean="0"/>
              <a:t>Drug-Disease</a:t>
            </a:r>
          </a:p>
          <a:p>
            <a:pPr lvl="1"/>
            <a:r>
              <a:rPr lang="en-US" dirty="0" smtClean="0"/>
              <a:t>Drug-Nutrition</a:t>
            </a:r>
          </a:p>
          <a:p>
            <a:pPr marL="35715" indent="0">
              <a:buNone/>
            </a:pPr>
            <a:endParaRPr lang="en-US" dirty="0"/>
          </a:p>
        </p:txBody>
      </p:sp>
    </p:spTree>
    <p:extLst>
      <p:ext uri="{BB962C8B-B14F-4D97-AF65-F5344CB8AC3E}">
        <p14:creationId xmlns:p14="http://schemas.microsoft.com/office/powerpoint/2010/main" val="3826411941"/>
      </p:ext>
    </p:extLst>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defRPr/>
            </a:pPr>
            <a:r>
              <a:rPr lang="en-US">
                <a:latin typeface="Times New Roman" charset="0"/>
                <a:cs typeface="+mj-cs"/>
              </a:rPr>
              <a:t>Adverse Drug Events </a:t>
            </a:r>
            <a:br>
              <a:rPr lang="en-US">
                <a:latin typeface="Times New Roman" charset="0"/>
                <a:cs typeface="+mj-cs"/>
              </a:rPr>
            </a:br>
            <a:r>
              <a:rPr lang="en-US">
                <a:latin typeface="Times New Roman" charset="0"/>
                <a:cs typeface="+mj-cs"/>
              </a:rPr>
              <a:t>(ADE</a:t>
            </a:r>
            <a:r>
              <a:rPr lang="ja-JP" altLang="en-US">
                <a:latin typeface="Times New Roman" charset="0"/>
                <a:cs typeface="+mj-cs"/>
              </a:rPr>
              <a:t>’</a:t>
            </a:r>
            <a:r>
              <a:rPr lang="en-US">
                <a:latin typeface="Times New Roman" charset="0"/>
                <a:cs typeface="+mj-cs"/>
              </a:rPr>
              <a:t>s)</a:t>
            </a:r>
          </a:p>
        </p:txBody>
      </p:sp>
      <p:sp>
        <p:nvSpPr>
          <p:cNvPr id="8195" name="Rectangle 3"/>
          <p:cNvSpPr>
            <a:spLocks noGrp="1" noChangeArrowheads="1"/>
          </p:cNvSpPr>
          <p:nvPr>
            <p:ph type="body" idx="1"/>
          </p:nvPr>
        </p:nvSpPr>
        <p:spPr/>
        <p:txBody>
          <a:bodyPr/>
          <a:lstStyle/>
          <a:p>
            <a:pPr lvl="1" eaLnBrk="1" hangingPunct="1">
              <a:lnSpc>
                <a:spcPct val="80000"/>
              </a:lnSpc>
              <a:defRPr/>
            </a:pPr>
            <a:r>
              <a:rPr lang="en-US" sz="2400" b="1">
                <a:latin typeface="Arial" charset="0"/>
              </a:rPr>
              <a:t>Acute care Admissions</a:t>
            </a:r>
          </a:p>
          <a:p>
            <a:pPr lvl="1" eaLnBrk="1" hangingPunct="1">
              <a:lnSpc>
                <a:spcPct val="80000"/>
              </a:lnSpc>
              <a:defRPr/>
            </a:pPr>
            <a:endParaRPr lang="en-US" sz="2400" b="1">
              <a:latin typeface="Arial" charset="0"/>
            </a:endParaRPr>
          </a:p>
          <a:p>
            <a:pPr lvl="2" eaLnBrk="1" hangingPunct="1">
              <a:lnSpc>
                <a:spcPct val="80000"/>
              </a:lnSpc>
              <a:defRPr/>
            </a:pPr>
            <a:r>
              <a:rPr lang="en-US" sz="2000">
                <a:latin typeface="Arial" charset="0"/>
              </a:rPr>
              <a:t>Elderly - </a:t>
            </a:r>
            <a:r>
              <a:rPr lang="en-US" sz="2000" b="1">
                <a:solidFill>
                  <a:srgbClr val="C00000"/>
                </a:solidFill>
                <a:latin typeface="Arial" charset="0"/>
              </a:rPr>
              <a:t>16%</a:t>
            </a:r>
            <a:r>
              <a:rPr lang="en-US" sz="2000">
                <a:latin typeface="Arial" charset="0"/>
              </a:rPr>
              <a:t> of all admissions </a:t>
            </a:r>
            <a:r>
              <a:rPr lang="en-US" sz="2000">
                <a:solidFill>
                  <a:srgbClr val="C00000"/>
                </a:solidFill>
                <a:latin typeface="Arial" charset="0"/>
              </a:rPr>
              <a:t>(27-</a:t>
            </a:r>
            <a:r>
              <a:rPr lang="en-US" sz="2000" b="1" u="sng">
                <a:solidFill>
                  <a:srgbClr val="C00000"/>
                </a:solidFill>
                <a:latin typeface="Arial" charset="0"/>
              </a:rPr>
              <a:t>40% preventable</a:t>
            </a:r>
            <a:r>
              <a:rPr lang="en-US" sz="2000">
                <a:latin typeface="Arial" charset="0"/>
              </a:rPr>
              <a:t>)</a:t>
            </a:r>
          </a:p>
          <a:p>
            <a:pPr lvl="2" eaLnBrk="1" hangingPunct="1">
              <a:lnSpc>
                <a:spcPct val="80000"/>
              </a:lnSpc>
              <a:defRPr/>
            </a:pPr>
            <a:r>
              <a:rPr lang="en-US" sz="2000">
                <a:latin typeface="Arial" charset="0"/>
              </a:rPr>
              <a:t>Younger- 4% of admissions (20% preventable)</a:t>
            </a:r>
          </a:p>
          <a:p>
            <a:pPr lvl="2" eaLnBrk="1" hangingPunct="1">
              <a:lnSpc>
                <a:spcPct val="80000"/>
              </a:lnSpc>
              <a:buFont typeface="Wingdings" charset="0"/>
              <a:buNone/>
              <a:defRPr/>
            </a:pPr>
            <a:endParaRPr lang="en-US" sz="1600" i="1">
              <a:latin typeface="Arial" charset="0"/>
            </a:endParaRPr>
          </a:p>
          <a:p>
            <a:pPr lvl="2" eaLnBrk="1" hangingPunct="1">
              <a:lnSpc>
                <a:spcPct val="80000"/>
              </a:lnSpc>
              <a:buFont typeface="Wingdings" charset="0"/>
              <a:buNone/>
              <a:defRPr/>
            </a:pPr>
            <a:r>
              <a:rPr lang="en-US" sz="1600" i="1">
                <a:latin typeface="Arial" charset="0"/>
              </a:rPr>
              <a:t>J Am Geriatr Soc. 2002 Dec;50(12):1962-8. BMJ 2004 Jul 3;329(7456):15-9 ; JAMA 1998 Apr 15;279(15):1200-5. ; Pharm World Sci. 2002 Apr;24(2):46-54. </a:t>
            </a:r>
          </a:p>
          <a:p>
            <a:pPr lvl="2" eaLnBrk="1" hangingPunct="1">
              <a:lnSpc>
                <a:spcPct val="80000"/>
              </a:lnSpc>
              <a:buFont typeface="Wingdings" charset="0"/>
              <a:buNone/>
              <a:defRPr/>
            </a:pPr>
            <a:endParaRPr lang="en-US" sz="1600" i="1">
              <a:latin typeface="Arial" charset="0"/>
            </a:endParaRPr>
          </a:p>
          <a:p>
            <a:pPr lvl="1" eaLnBrk="1" hangingPunct="1">
              <a:lnSpc>
                <a:spcPct val="80000"/>
              </a:lnSpc>
              <a:defRPr/>
            </a:pPr>
            <a:r>
              <a:rPr lang="en-US" sz="2400" b="1">
                <a:latin typeface="Arial" charset="0"/>
              </a:rPr>
              <a:t>Residential Care </a:t>
            </a:r>
          </a:p>
          <a:p>
            <a:pPr lvl="1" eaLnBrk="1" hangingPunct="1">
              <a:lnSpc>
                <a:spcPct val="80000"/>
              </a:lnSpc>
              <a:defRPr/>
            </a:pPr>
            <a:endParaRPr lang="en-US" sz="2400" b="1">
              <a:latin typeface="Arial" charset="0"/>
            </a:endParaRPr>
          </a:p>
          <a:p>
            <a:pPr lvl="2" eaLnBrk="1" hangingPunct="1">
              <a:lnSpc>
                <a:spcPct val="80000"/>
              </a:lnSpc>
              <a:defRPr/>
            </a:pPr>
            <a:r>
              <a:rPr lang="en-US" sz="2000" b="1" u="sng">
                <a:solidFill>
                  <a:srgbClr val="C00000"/>
                </a:solidFill>
                <a:latin typeface="Arial" charset="0"/>
              </a:rPr>
              <a:t>10%</a:t>
            </a:r>
            <a:r>
              <a:rPr lang="en-US" sz="2000" u="sng">
                <a:latin typeface="Arial" charset="0"/>
              </a:rPr>
              <a:t> of LTC population/</a:t>
            </a:r>
            <a:r>
              <a:rPr lang="en-US" sz="2000" b="1" i="1" u="sng">
                <a:solidFill>
                  <a:srgbClr val="C00000"/>
                </a:solidFill>
                <a:latin typeface="Arial" charset="0"/>
              </a:rPr>
              <a:t>month</a:t>
            </a:r>
            <a:r>
              <a:rPr lang="en-US" sz="2000">
                <a:latin typeface="Arial" charset="0"/>
              </a:rPr>
              <a:t> have ADE </a:t>
            </a:r>
          </a:p>
          <a:p>
            <a:pPr lvl="2" eaLnBrk="1" hangingPunct="1">
              <a:lnSpc>
                <a:spcPct val="80000"/>
              </a:lnSpc>
              <a:defRPr/>
            </a:pPr>
            <a:r>
              <a:rPr lang="en-US" sz="1600" i="1">
                <a:latin typeface="Arial" charset="0"/>
              </a:rPr>
              <a:t>(Gurwitz:</a:t>
            </a:r>
            <a:r>
              <a:rPr lang="en-US" sz="1800" i="1">
                <a:latin typeface="Arial" charset="0"/>
              </a:rPr>
              <a:t>Am J Med. 2005 Mar;118(3):251-8.) </a:t>
            </a:r>
            <a:endParaRPr lang="en-US" sz="1600" i="1">
              <a:latin typeface="Arial" charset="0"/>
            </a:endParaRPr>
          </a:p>
          <a:p>
            <a:pPr lvl="2" eaLnBrk="1" hangingPunct="1">
              <a:lnSpc>
                <a:spcPct val="80000"/>
              </a:lnSpc>
              <a:defRPr/>
            </a:pPr>
            <a:r>
              <a:rPr lang="en-US" sz="2000" b="1">
                <a:solidFill>
                  <a:srgbClr val="C00000"/>
                </a:solidFill>
                <a:latin typeface="Arial" charset="0"/>
              </a:rPr>
              <a:t>40% preventable</a:t>
            </a:r>
          </a:p>
          <a:p>
            <a:pPr eaLnBrk="1" hangingPunct="1">
              <a:lnSpc>
                <a:spcPct val="80000"/>
              </a:lnSpc>
              <a:defRPr/>
            </a:pPr>
            <a:endParaRPr lang="en-US" sz="2400">
              <a:latin typeface="Arial" charset="0"/>
              <a:cs typeface="+mn-cs"/>
            </a:endParaRPr>
          </a:p>
          <a:p>
            <a:pPr eaLnBrk="1" hangingPunct="1">
              <a:lnSpc>
                <a:spcPct val="80000"/>
              </a:lnSpc>
              <a:defRPr/>
            </a:pPr>
            <a:endParaRPr lang="en-US" sz="2400">
              <a:latin typeface="Arial" charset="0"/>
              <a:cs typeface="+mn-cs"/>
            </a:endParaRPr>
          </a:p>
        </p:txBody>
      </p:sp>
    </p:spTree>
    <p:extLst>
      <p:ext uri="{BB962C8B-B14F-4D97-AF65-F5344CB8AC3E}">
        <p14:creationId xmlns:p14="http://schemas.microsoft.com/office/powerpoint/2010/main" val="378179186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195">
                                            <p:txEl>
                                              <p:pRg st="2" end="2"/>
                                            </p:txEl>
                                          </p:spTgt>
                                        </p:tgtEl>
                                        <p:attrNameLst>
                                          <p:attrName>style.visibility</p:attrName>
                                        </p:attrNameLst>
                                      </p:cBhvr>
                                      <p:to>
                                        <p:strVal val="visible"/>
                                      </p:to>
                                    </p:set>
                                    <p:animEffect transition="in" filter="fade">
                                      <p:cBhvr>
                                        <p:cTn id="10" dur="500"/>
                                        <p:tgtEl>
                                          <p:spTgt spid="8195">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195">
                                            <p:txEl>
                                              <p:pRg st="3" end="3"/>
                                            </p:txEl>
                                          </p:spTgt>
                                        </p:tgtEl>
                                        <p:attrNameLst>
                                          <p:attrName>style.visibility</p:attrName>
                                        </p:attrNameLst>
                                      </p:cBhvr>
                                      <p:to>
                                        <p:strVal val="visible"/>
                                      </p:to>
                                    </p:set>
                                    <p:animEffect transition="in" filter="fade">
                                      <p:cBhvr>
                                        <p:cTn id="13" dur="500"/>
                                        <p:tgtEl>
                                          <p:spTgt spid="8195">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195">
                                            <p:txEl>
                                              <p:pRg st="5" end="5"/>
                                            </p:txEl>
                                          </p:spTgt>
                                        </p:tgtEl>
                                        <p:attrNameLst>
                                          <p:attrName>style.visibility</p:attrName>
                                        </p:attrNameLst>
                                      </p:cBhvr>
                                      <p:to>
                                        <p:strVal val="visible"/>
                                      </p:to>
                                    </p:set>
                                    <p:animEffect transition="in" filter="fade">
                                      <p:cBhvr>
                                        <p:cTn id="16" dur="500"/>
                                        <p:tgtEl>
                                          <p:spTgt spid="8195">
                                            <p:txEl>
                                              <p:pRg st="5" end="5"/>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195">
                                            <p:txEl>
                                              <p:pRg st="7" end="7"/>
                                            </p:txEl>
                                          </p:spTgt>
                                        </p:tgtEl>
                                        <p:attrNameLst>
                                          <p:attrName>style.visibility</p:attrName>
                                        </p:attrNameLst>
                                      </p:cBhvr>
                                      <p:to>
                                        <p:strVal val="visible"/>
                                      </p:to>
                                    </p:set>
                                    <p:animEffect transition="in" filter="fade">
                                      <p:cBhvr>
                                        <p:cTn id="19" dur="500"/>
                                        <p:tgtEl>
                                          <p:spTgt spid="8195">
                                            <p:txEl>
                                              <p:pRg st="7" end="7"/>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195">
                                            <p:txEl>
                                              <p:pRg st="9" end="9"/>
                                            </p:txEl>
                                          </p:spTgt>
                                        </p:tgtEl>
                                        <p:attrNameLst>
                                          <p:attrName>style.visibility</p:attrName>
                                        </p:attrNameLst>
                                      </p:cBhvr>
                                      <p:to>
                                        <p:strVal val="visible"/>
                                      </p:to>
                                    </p:set>
                                    <p:animEffect transition="in" filter="fade">
                                      <p:cBhvr>
                                        <p:cTn id="22" dur="500"/>
                                        <p:tgtEl>
                                          <p:spTgt spid="8195">
                                            <p:txEl>
                                              <p:pRg st="9" end="9"/>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195">
                                            <p:txEl>
                                              <p:pRg st="10" end="10"/>
                                            </p:txEl>
                                          </p:spTgt>
                                        </p:tgtEl>
                                        <p:attrNameLst>
                                          <p:attrName>style.visibility</p:attrName>
                                        </p:attrNameLst>
                                      </p:cBhvr>
                                      <p:to>
                                        <p:strVal val="visible"/>
                                      </p:to>
                                    </p:set>
                                    <p:animEffect transition="in" filter="fade">
                                      <p:cBhvr>
                                        <p:cTn id="25" dur="500"/>
                                        <p:tgtEl>
                                          <p:spTgt spid="8195">
                                            <p:txEl>
                                              <p:pRg st="10" end="10"/>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195">
                                            <p:txEl>
                                              <p:pRg st="11" end="11"/>
                                            </p:txEl>
                                          </p:spTgt>
                                        </p:tgtEl>
                                        <p:attrNameLst>
                                          <p:attrName>style.visibility</p:attrName>
                                        </p:attrNameLst>
                                      </p:cBhvr>
                                      <p:to>
                                        <p:strVal val="visible"/>
                                      </p:to>
                                    </p:set>
                                    <p:animEffect transition="in" filter="fade">
                                      <p:cBhvr>
                                        <p:cTn id="28" dur="500"/>
                                        <p:tgtEl>
                                          <p:spTgt spid="819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theme/theme1.xml><?xml version="1.0" encoding="utf-8"?>
<a:theme xmlns:a="http://schemas.openxmlformats.org/drawingml/2006/main" name="CME Slide Deck TEMPLATE 2014-02-18">
  <a:themeElements>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 Title">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lnDef>
  </a:objectDefaults>
  <a:extraClrSchemeLst>
    <a:extraClrScheme>
      <a:clrScheme name="SC 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C section body3">
  <a:themeElements>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 section body3">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lnDef>
  </a:objectDefaults>
  <a:extraClrSchemeLst>
    <a:extraClrScheme>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SC section body3">
  <a:themeElements>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 section body3">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lnDef>
  </a:objectDefaults>
  <a:extraClrSchemeLst>
    <a:extraClrScheme>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SC section body3">
  <a:themeElements>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 section body3">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lnDef>
  </a:objectDefaults>
  <a:extraClrSchemeLst>
    <a:extraClrScheme>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SC section body3">
  <a:themeElements>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 section body3">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7F7F7F"/>
        </a:solidFill>
        <a:ln w="9525" cap="flat" cmpd="sng" algn="ctr">
          <a:solidFill>
            <a:srgbClr val="3C556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27000" smtClean="0">
            <a:ln>
              <a:noFill/>
            </a:ln>
            <a:solidFill>
              <a:srgbClr val="3C5562"/>
            </a:solidFill>
            <a:effectLst/>
            <a:latin typeface="Times" charset="0"/>
            <a:ea typeface="ヒラギノ明朝 ProN W3" charset="0"/>
            <a:cs typeface="ヒラギノ明朝 ProN W3" charset="0"/>
            <a:sym typeface="Times" charset="0"/>
          </a:defRPr>
        </a:defPPr>
      </a:lstStyle>
    </a:lnDef>
  </a:objectDefaults>
  <a:extraClrSchemeLst>
    <a:extraClrScheme>
      <a:clrScheme name="SC section body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1863</TotalTime>
  <Words>3187</Words>
  <Application>Microsoft Macintosh PowerPoint</Application>
  <PresentationFormat>On-screen Show (4:3)</PresentationFormat>
  <Paragraphs>474</Paragraphs>
  <Slides>57</Slides>
  <Notes>10</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57</vt:i4>
      </vt:variant>
    </vt:vector>
  </HeadingPairs>
  <TitlesOfParts>
    <vt:vector size="63" baseType="lpstr">
      <vt:lpstr>CME Slide Deck TEMPLATE 2014-02-18</vt:lpstr>
      <vt:lpstr>SC section body3</vt:lpstr>
      <vt:lpstr>1_SC section body3</vt:lpstr>
      <vt:lpstr>2_SC section body3</vt:lpstr>
      <vt:lpstr>3_SC section body3</vt:lpstr>
      <vt:lpstr>Document</vt:lpstr>
      <vt:lpstr>PowerPoint Presentation</vt:lpstr>
      <vt:lpstr>PowerPoint Presentation</vt:lpstr>
      <vt:lpstr>Objectives/Focus</vt:lpstr>
      <vt:lpstr>What Exactly is Polypharmacy?</vt:lpstr>
      <vt:lpstr>What exactly is polypharmacy?</vt:lpstr>
      <vt:lpstr>Why is Polypharmacy Important?</vt:lpstr>
      <vt:lpstr>PowerPoint Presentation</vt:lpstr>
      <vt:lpstr>Adverse Drug Events</vt:lpstr>
      <vt:lpstr>Adverse Drug Events  (ADE’s)</vt:lpstr>
      <vt:lpstr>Common Side Effects For Meds</vt:lpstr>
      <vt:lpstr>PowerPoint Presentation</vt:lpstr>
      <vt:lpstr>Polypharmacy is a stand-alone risk factor for morbidity and mortality</vt:lpstr>
      <vt:lpstr>PowerPoint Presentation</vt:lpstr>
      <vt:lpstr>The Challenge</vt:lpstr>
      <vt:lpstr>PowerPoint Presentation</vt:lpstr>
      <vt:lpstr>What are the causal factors leading to Polypharmacy? </vt:lpstr>
      <vt:lpstr>What are the causal factors leading to Polypharmacy? </vt:lpstr>
      <vt:lpstr>PowerPoint Presentation</vt:lpstr>
      <vt:lpstr>What are the Barriers to Effective Medication Decision-Making? </vt:lpstr>
      <vt:lpstr>PowerPoint Presentation</vt:lpstr>
      <vt:lpstr>PowerPoint Presentation</vt:lpstr>
      <vt:lpstr>PowerPoint Presentation</vt:lpstr>
      <vt:lpstr>What about in Residential Care ?</vt:lpstr>
      <vt:lpstr>Results</vt:lpstr>
      <vt:lpstr>PowerPoint Presentation</vt:lpstr>
      <vt:lpstr>What Approaches/Tools</vt:lpstr>
      <vt:lpstr>Drug Decision Algorithm</vt:lpstr>
      <vt:lpstr>Priority De- Prescribing Drug List: Lower Doses, Trial Discontinuation</vt:lpstr>
      <vt:lpstr>Priority De- Prescribing Drug List: Lower Doses, Trial Discontinuation</vt:lpstr>
      <vt:lpstr>Supports For Drug Review Decisions</vt:lpstr>
      <vt:lpstr>PowerPoint Presentation</vt:lpstr>
      <vt:lpstr>Stats</vt:lpstr>
      <vt:lpstr>Stats</vt:lpstr>
      <vt:lpstr>Number Needed To Treat-NNT www.thennt.com</vt:lpstr>
      <vt:lpstr>PowerPoint Presentation</vt:lpstr>
      <vt:lpstr>Statins- Before ‘You Decide’</vt:lpstr>
      <vt:lpstr>PowerPoint Presentation</vt:lpstr>
      <vt:lpstr>Statins- ‘You Decide’</vt:lpstr>
      <vt:lpstr>Statins- ‘You Decide’</vt:lpstr>
      <vt:lpstr>PPIs- You Decide</vt:lpstr>
      <vt:lpstr>PowerPoint Presentation</vt:lpstr>
      <vt:lpstr>Fraser Health Guide To Person-Centered Medication Decisions</vt:lpstr>
      <vt:lpstr>PowerPoint Presentation</vt:lpstr>
      <vt:lpstr>PowerPoint Presentation</vt:lpstr>
      <vt:lpstr>PowerPoint Presentation</vt:lpstr>
      <vt:lpstr>Use of Medications of Questionable Benefit in Advanced Dementia Tjia et al JAMA Int. Medicine Sep. 8th 2014</vt:lpstr>
      <vt:lpstr>PowerPoint Presentation</vt:lpstr>
      <vt:lpstr>Goals of Care</vt:lpstr>
      <vt:lpstr>Goals of Care</vt:lpstr>
      <vt:lpstr>Medication Decision-Making in Complex Health Situations</vt:lpstr>
      <vt:lpstr>Medication Decision-Making in Complex Health Situations</vt:lpstr>
      <vt:lpstr>Care Planning</vt:lpstr>
      <vt:lpstr>Goals of Care</vt:lpstr>
      <vt:lpstr>Goals of Care</vt:lpstr>
      <vt:lpstr>GOC Outcomes- Symptoms, Function  Health Care CG burden</vt:lpstr>
      <vt:lpstr>You will really know when…</vt:lpstr>
      <vt:lpstr>Follow-up</vt:lpstr>
    </vt:vector>
  </TitlesOfParts>
  <Company>UBC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Rauscher</dc:creator>
  <cp:lastModifiedBy>Chris Rauscher</cp:lastModifiedBy>
  <cp:revision>48</cp:revision>
  <dcterms:created xsi:type="dcterms:W3CDTF">2015-01-18T04:51:18Z</dcterms:created>
  <dcterms:modified xsi:type="dcterms:W3CDTF">2015-02-12T15:09:18Z</dcterms:modified>
</cp:coreProperties>
</file>