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1.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6" r:id="rId5"/>
    <p:sldId id="316" r:id="rId6"/>
    <p:sldId id="343" r:id="rId7"/>
    <p:sldId id="366" r:id="rId8"/>
    <p:sldId id="373" r:id="rId9"/>
    <p:sldId id="351" r:id="rId10"/>
    <p:sldId id="367" r:id="rId11"/>
    <p:sldId id="371" r:id="rId12"/>
    <p:sldId id="368" r:id="rId13"/>
    <p:sldId id="370" r:id="rId14"/>
    <p:sldId id="347" r:id="rId15"/>
    <p:sldId id="372" r:id="rId16"/>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1D2E40-0F29-E25C-3456-3516186AC4EB}" name="Tea Rawsthorne Eckmyn" initials="TR" userId="S::Tea@reichertandassociates.ca::3d29822b-32b9-44c2-a026-09e63dc2bc6c" providerId="AD"/>
  <p188:author id="{717B965E-6FC3-4B43-5AA9-BFB7ED4F916C}" name="Anupama Salil" initials="AS" userId="S::anu@reichertandassociates.ca::612d47b6-6499-4a14-b1f5-3d946bd2cc80" providerId="AD"/>
  <p188:author id="{41C58892-76D5-0A37-F585-F5ED7E2C855C}" name="Progga Sinha Saha" initials="PS" userId="S::progga@reichertandassociates.ca::5dc1ea39-6090-4766-bd4a-39c8dd3a228e" providerId="AD"/>
  <p188:author id="{CD0C31CF-E6C8-6E0F-2B54-8BEE3A1AD07E}" name="Katherine Coatta" initials="KC" userId="S::katherine@reichertandassociates.ca::845938df-3a78-4802-92fe-3474c104a4c6" providerId="AD"/>
  <p188:author id="{3B84C3EF-E77F-1420-7D8E-A16181DB3BA5}" name="Dragana Misita" initials="DM" userId="S::Dragana@reichertandassociates.ca::011df381-a74e-4309-ae79-b512a193606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EB586"/>
    <a:srgbClr val="79AFBE"/>
    <a:srgbClr val="DD651E"/>
    <a:srgbClr val="016D8A"/>
    <a:srgbClr val="59595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54D04A-3136-4D03-A06A-C6D229AB35CA}" v="458" dt="2025-01-08T19:30:12.585"/>
    <p1510:client id="{87DE574F-54FE-40DA-9B07-526284B60E47}" v="358" dt="2025-01-08T19:43:06.344"/>
    <p1510:client id="{BF351826-5A8D-0E3E-A6AA-6DFD7704388D}" v="9" dt="2025-01-08T19:12:12.0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erine Coatta" userId="845938df-3a78-4802-92fe-3474c104a4c6" providerId="ADAL" clId="{87DE574F-54FE-40DA-9B07-526284B60E47}"/>
    <pc:docChg chg="custSel addSld delSld modSld">
      <pc:chgData name="Katherine Coatta" userId="845938df-3a78-4802-92fe-3474c104a4c6" providerId="ADAL" clId="{87DE574F-54FE-40DA-9B07-526284B60E47}" dt="2025-01-08T19:41:00.997" v="344" actId="20577"/>
      <pc:docMkLst>
        <pc:docMk/>
      </pc:docMkLst>
      <pc:sldChg chg="modSp mod">
        <pc:chgData name="Katherine Coatta" userId="845938df-3a78-4802-92fe-3474c104a4c6" providerId="ADAL" clId="{87DE574F-54FE-40DA-9B07-526284B60E47}" dt="2025-01-08T18:57:34.784" v="89" actId="20577"/>
        <pc:sldMkLst>
          <pc:docMk/>
          <pc:sldMk cId="187249875" sldId="316"/>
        </pc:sldMkLst>
        <pc:spChg chg="mod">
          <ac:chgData name="Katherine Coatta" userId="845938df-3a78-4802-92fe-3474c104a4c6" providerId="ADAL" clId="{87DE574F-54FE-40DA-9B07-526284B60E47}" dt="2025-01-08T18:57:34.784" v="89" actId="20577"/>
          <ac:spMkLst>
            <pc:docMk/>
            <pc:sldMk cId="187249875" sldId="316"/>
            <ac:spMk id="4" creationId="{E159B3E8-5477-3ED3-FBEE-F5DD5E9C7EBC}"/>
          </ac:spMkLst>
        </pc:spChg>
      </pc:sldChg>
      <pc:sldChg chg="modSp mod">
        <pc:chgData name="Katherine Coatta" userId="845938df-3a78-4802-92fe-3474c104a4c6" providerId="ADAL" clId="{87DE574F-54FE-40DA-9B07-526284B60E47}" dt="2025-01-08T19:12:37.915" v="236" actId="14100"/>
        <pc:sldMkLst>
          <pc:docMk/>
          <pc:sldMk cId="2870187652" sldId="343"/>
        </pc:sldMkLst>
        <pc:spChg chg="mod">
          <ac:chgData name="Katherine Coatta" userId="845938df-3a78-4802-92fe-3474c104a4c6" providerId="ADAL" clId="{87DE574F-54FE-40DA-9B07-526284B60E47}" dt="2025-01-08T19:12:37.915" v="236" actId="14100"/>
          <ac:spMkLst>
            <pc:docMk/>
            <pc:sldMk cId="2870187652" sldId="343"/>
            <ac:spMk id="5" creationId="{405E4844-00A2-1F53-2E68-1805D95F44BA}"/>
          </ac:spMkLst>
        </pc:spChg>
        <pc:graphicFrameChg chg="mod">
          <ac:chgData name="Katherine Coatta" userId="845938df-3a78-4802-92fe-3474c104a4c6" providerId="ADAL" clId="{87DE574F-54FE-40DA-9B07-526284B60E47}" dt="2025-01-08T18:59:45.508" v="90"/>
          <ac:graphicFrameMkLst>
            <pc:docMk/>
            <pc:sldMk cId="2870187652" sldId="343"/>
            <ac:graphicFrameMk id="4" creationId="{A3ED9C84-30E8-CB8A-7499-D27E1CA94C61}"/>
          </ac:graphicFrameMkLst>
        </pc:graphicFrameChg>
      </pc:sldChg>
      <pc:sldChg chg="mod">
        <pc:chgData name="Katherine Coatta" userId="845938df-3a78-4802-92fe-3474c104a4c6" providerId="ADAL" clId="{87DE574F-54FE-40DA-9B07-526284B60E47}" dt="2025-01-08T19:06:21.871" v="157" actId="27918"/>
        <pc:sldMkLst>
          <pc:docMk/>
          <pc:sldMk cId="884681772" sldId="351"/>
        </pc:sldMkLst>
      </pc:sldChg>
      <pc:sldChg chg="delSp modSp mod modCm">
        <pc:chgData name="Katherine Coatta" userId="845938df-3a78-4802-92fe-3474c104a4c6" providerId="ADAL" clId="{87DE574F-54FE-40DA-9B07-526284B60E47}" dt="2025-01-08T19:38:16.614" v="327" actId="255"/>
        <pc:sldMkLst>
          <pc:docMk/>
          <pc:sldMk cId="1722460143" sldId="366"/>
        </pc:sldMkLst>
        <pc:spChg chg="mod">
          <ac:chgData name="Katherine Coatta" userId="845938df-3a78-4802-92fe-3474c104a4c6" providerId="ADAL" clId="{87DE574F-54FE-40DA-9B07-526284B60E47}" dt="2025-01-08T19:38:16.614" v="327" actId="255"/>
          <ac:spMkLst>
            <pc:docMk/>
            <pc:sldMk cId="1722460143" sldId="366"/>
            <ac:spMk id="3" creationId="{E095B1B0-0433-B19A-C3E9-6E1C06FE0DAD}"/>
          </ac:spMkLst>
        </pc:spChg>
        <pc:spChg chg="mod">
          <ac:chgData name="Katherine Coatta" userId="845938df-3a78-4802-92fe-3474c104a4c6" providerId="ADAL" clId="{87DE574F-54FE-40DA-9B07-526284B60E47}" dt="2025-01-08T19:04:27.256" v="150" actId="14100"/>
          <ac:spMkLst>
            <pc:docMk/>
            <pc:sldMk cId="1722460143" sldId="366"/>
            <ac:spMk id="5" creationId="{75957AFE-B9A5-7725-7068-FB6DD2E7365E}"/>
          </ac:spMkLst>
        </pc:spChg>
        <pc:spChg chg="del">
          <ac:chgData name="Katherine Coatta" userId="845938df-3a78-4802-92fe-3474c104a4c6" providerId="ADAL" clId="{87DE574F-54FE-40DA-9B07-526284B60E47}" dt="2025-01-08T19:01:12.859" v="97" actId="478"/>
          <ac:spMkLst>
            <pc:docMk/>
            <pc:sldMk cId="1722460143" sldId="366"/>
            <ac:spMk id="7" creationId="{0D5A302F-74BE-4CEB-AA3A-65A116D846C9}"/>
          </ac:spMkLst>
        </pc:spChg>
        <pc:spChg chg="del">
          <ac:chgData name="Katherine Coatta" userId="845938df-3a78-4802-92fe-3474c104a4c6" providerId="ADAL" clId="{87DE574F-54FE-40DA-9B07-526284B60E47}" dt="2025-01-08T19:01:14.353" v="98" actId="478"/>
          <ac:spMkLst>
            <pc:docMk/>
            <pc:sldMk cId="1722460143" sldId="366"/>
            <ac:spMk id="17" creationId="{3C826162-B269-2F8A-AC0F-96C9F6C864A8}"/>
          </ac:spMkLst>
        </pc:spChg>
        <pc:graphicFrameChg chg="mod">
          <ac:chgData name="Katherine Coatta" userId="845938df-3a78-4802-92fe-3474c104a4c6" providerId="ADAL" clId="{87DE574F-54FE-40DA-9B07-526284B60E47}" dt="2025-01-08T19:03:29.534" v="135"/>
          <ac:graphicFrameMkLst>
            <pc:docMk/>
            <pc:sldMk cId="1722460143" sldId="366"/>
            <ac:graphicFrameMk id="6" creationId="{6C6EC502-C36E-088B-8721-64F2B789CD76}"/>
          </ac:graphicFrameMkLst>
        </pc:graphicFrameChg>
        <pc:graphicFrameChg chg="del">
          <ac:chgData name="Katherine Coatta" userId="845938df-3a78-4802-92fe-3474c104a4c6" providerId="ADAL" clId="{87DE574F-54FE-40DA-9B07-526284B60E47}" dt="2025-01-08T19:01:11.006" v="96" actId="478"/>
          <ac:graphicFrameMkLst>
            <pc:docMk/>
            <pc:sldMk cId="1722460143" sldId="366"/>
            <ac:graphicFrameMk id="10" creationId="{53409FD5-C7F6-C674-80DA-E5B6E647D74D}"/>
          </ac:graphicFrameMkLst>
        </pc:graphicFrameChg>
        <pc:extLst>
          <p:ext xmlns:p="http://schemas.openxmlformats.org/presentationml/2006/main" uri="{D6D511B9-2390-475A-947B-AFAB55BFBCF1}">
            <pc226:cmChg xmlns:pc226="http://schemas.microsoft.com/office/powerpoint/2022/06/main/command" chg="mod">
              <pc226:chgData name="Katherine Coatta" userId="845938df-3a78-4802-92fe-3474c104a4c6" providerId="ADAL" clId="{87DE574F-54FE-40DA-9B07-526284B60E47}" dt="2025-01-08T19:03:03.102" v="131" actId="20577"/>
              <pc2:cmMkLst xmlns:pc2="http://schemas.microsoft.com/office/powerpoint/2019/9/main/command">
                <pc:docMk/>
                <pc:sldMk cId="1722460143" sldId="366"/>
                <pc2:cmMk id="{1C6D579C-D40C-4839-AA01-2AB50ABF6118}"/>
              </pc2:cmMkLst>
            </pc226:cmChg>
          </p:ext>
        </pc:extLst>
      </pc:sldChg>
      <pc:sldChg chg="modSp mod">
        <pc:chgData name="Katherine Coatta" userId="845938df-3a78-4802-92fe-3474c104a4c6" providerId="ADAL" clId="{87DE574F-54FE-40DA-9B07-526284B60E47}" dt="2025-01-08T19:08:30.782" v="184" actId="113"/>
        <pc:sldMkLst>
          <pc:docMk/>
          <pc:sldMk cId="1416620600" sldId="367"/>
        </pc:sldMkLst>
        <pc:spChg chg="mod">
          <ac:chgData name="Katherine Coatta" userId="845938df-3a78-4802-92fe-3474c104a4c6" providerId="ADAL" clId="{87DE574F-54FE-40DA-9B07-526284B60E47}" dt="2025-01-08T19:07:45.463" v="183" actId="20577"/>
          <ac:spMkLst>
            <pc:docMk/>
            <pc:sldMk cId="1416620600" sldId="367"/>
            <ac:spMk id="3" creationId="{A00D15BF-F8A8-E2A6-A392-93A292308F95}"/>
          </ac:spMkLst>
        </pc:spChg>
        <pc:spChg chg="mod">
          <ac:chgData name="Katherine Coatta" userId="845938df-3a78-4802-92fe-3474c104a4c6" providerId="ADAL" clId="{87DE574F-54FE-40DA-9B07-526284B60E47}" dt="2025-01-08T19:06:39.643" v="169" actId="14100"/>
          <ac:spMkLst>
            <pc:docMk/>
            <pc:sldMk cId="1416620600" sldId="367"/>
            <ac:spMk id="5" creationId="{01BB7E87-3D05-62CD-BDE3-47930D711EB2}"/>
          </ac:spMkLst>
        </pc:spChg>
        <pc:graphicFrameChg chg="mod">
          <ac:chgData name="Katherine Coatta" userId="845938df-3a78-4802-92fe-3474c104a4c6" providerId="ADAL" clId="{87DE574F-54FE-40DA-9B07-526284B60E47}" dt="2025-01-08T19:08:30.782" v="184" actId="113"/>
          <ac:graphicFrameMkLst>
            <pc:docMk/>
            <pc:sldMk cId="1416620600" sldId="367"/>
            <ac:graphicFrameMk id="4" creationId="{639F9CEA-8F98-D241-07B5-E9DED9871802}"/>
          </ac:graphicFrameMkLst>
        </pc:graphicFrameChg>
      </pc:sldChg>
      <pc:sldChg chg="modSp mod">
        <pc:chgData name="Katherine Coatta" userId="845938df-3a78-4802-92fe-3474c104a4c6" providerId="ADAL" clId="{87DE574F-54FE-40DA-9B07-526284B60E47}" dt="2025-01-08T19:12:13.223" v="222" actId="14100"/>
        <pc:sldMkLst>
          <pc:docMk/>
          <pc:sldMk cId="1034844120" sldId="368"/>
        </pc:sldMkLst>
        <pc:spChg chg="mod">
          <ac:chgData name="Katherine Coatta" userId="845938df-3a78-4802-92fe-3474c104a4c6" providerId="ADAL" clId="{87DE574F-54FE-40DA-9B07-526284B60E47}" dt="2025-01-08T19:12:13.223" v="222" actId="14100"/>
          <ac:spMkLst>
            <pc:docMk/>
            <pc:sldMk cId="1034844120" sldId="368"/>
            <ac:spMk id="5" creationId="{54DAFE68-D8BC-6236-DDBE-778B00CF0C97}"/>
          </ac:spMkLst>
        </pc:spChg>
      </pc:sldChg>
      <pc:sldChg chg="modSp mod">
        <pc:chgData name="Katherine Coatta" userId="845938df-3a78-4802-92fe-3474c104a4c6" providerId="ADAL" clId="{87DE574F-54FE-40DA-9B07-526284B60E47}" dt="2025-01-08T19:28:56.854" v="324" actId="14100"/>
        <pc:sldMkLst>
          <pc:docMk/>
          <pc:sldMk cId="1305065668" sldId="370"/>
        </pc:sldMkLst>
        <pc:spChg chg="mod">
          <ac:chgData name="Katherine Coatta" userId="845938df-3a78-4802-92fe-3474c104a4c6" providerId="ADAL" clId="{87DE574F-54FE-40DA-9B07-526284B60E47}" dt="2025-01-08T19:13:17.255" v="237" actId="207"/>
          <ac:spMkLst>
            <pc:docMk/>
            <pc:sldMk cId="1305065668" sldId="370"/>
            <ac:spMk id="4" creationId="{CD34F31A-44A2-F2A3-995B-05F704DC1EDC}"/>
          </ac:spMkLst>
        </pc:spChg>
        <pc:spChg chg="mod">
          <ac:chgData name="Katherine Coatta" userId="845938df-3a78-4802-92fe-3474c104a4c6" providerId="ADAL" clId="{87DE574F-54FE-40DA-9B07-526284B60E47}" dt="2025-01-08T19:12:22.394" v="235" actId="14100"/>
          <ac:spMkLst>
            <pc:docMk/>
            <pc:sldMk cId="1305065668" sldId="370"/>
            <ac:spMk id="5" creationId="{CAAC5FA8-4F23-838C-300B-A263F3885C75}"/>
          </ac:spMkLst>
        </pc:spChg>
        <pc:spChg chg="mod">
          <ac:chgData name="Katherine Coatta" userId="845938df-3a78-4802-92fe-3474c104a4c6" providerId="ADAL" clId="{87DE574F-54FE-40DA-9B07-526284B60E47}" dt="2025-01-08T19:28:56.854" v="324" actId="14100"/>
          <ac:spMkLst>
            <pc:docMk/>
            <pc:sldMk cId="1305065668" sldId="370"/>
            <ac:spMk id="10" creationId="{60D41C52-AB40-CAE6-8BAA-81E66A04ADA1}"/>
          </ac:spMkLst>
        </pc:spChg>
        <pc:spChg chg="mod">
          <ac:chgData name="Katherine Coatta" userId="845938df-3a78-4802-92fe-3474c104a4c6" providerId="ADAL" clId="{87DE574F-54FE-40DA-9B07-526284B60E47}" dt="2025-01-08T19:28:31.388" v="248" actId="1036"/>
          <ac:spMkLst>
            <pc:docMk/>
            <pc:sldMk cId="1305065668" sldId="370"/>
            <ac:spMk id="12" creationId="{BE957C8B-9B30-95D0-AC65-A6142ED912B0}"/>
          </ac:spMkLst>
        </pc:spChg>
        <pc:spChg chg="mod">
          <ac:chgData name="Katherine Coatta" userId="845938df-3a78-4802-92fe-3474c104a4c6" providerId="ADAL" clId="{87DE574F-54FE-40DA-9B07-526284B60E47}" dt="2025-01-08T19:28:31.388" v="248" actId="1036"/>
          <ac:spMkLst>
            <pc:docMk/>
            <pc:sldMk cId="1305065668" sldId="370"/>
            <ac:spMk id="16" creationId="{801AF160-36CB-E020-4C83-F4EB12484739}"/>
          </ac:spMkLst>
        </pc:spChg>
      </pc:sldChg>
      <pc:sldChg chg="modSp mod">
        <pc:chgData name="Katherine Coatta" userId="845938df-3a78-4802-92fe-3474c104a4c6" providerId="ADAL" clId="{87DE574F-54FE-40DA-9B07-526284B60E47}" dt="2025-01-08T19:09:20.566" v="210" actId="14100"/>
        <pc:sldMkLst>
          <pc:docMk/>
          <pc:sldMk cId="2476591967" sldId="371"/>
        </pc:sldMkLst>
        <pc:spChg chg="mod">
          <ac:chgData name="Katherine Coatta" userId="845938df-3a78-4802-92fe-3474c104a4c6" providerId="ADAL" clId="{87DE574F-54FE-40DA-9B07-526284B60E47}" dt="2025-01-08T19:09:17.280" v="209" actId="1076"/>
          <ac:spMkLst>
            <pc:docMk/>
            <pc:sldMk cId="2476591967" sldId="371"/>
            <ac:spMk id="3" creationId="{8CB4A829-F48B-95E7-D00D-55C515754B3A}"/>
          </ac:spMkLst>
        </pc:spChg>
        <pc:spChg chg="mod">
          <ac:chgData name="Katherine Coatta" userId="845938df-3a78-4802-92fe-3474c104a4c6" providerId="ADAL" clId="{87DE574F-54FE-40DA-9B07-526284B60E47}" dt="2025-01-08T19:08:55.359" v="202" actId="1076"/>
          <ac:spMkLst>
            <pc:docMk/>
            <pc:sldMk cId="2476591967" sldId="371"/>
            <ac:spMk id="4" creationId="{7667A8DB-ED3E-6C7F-0A5A-17D8AEF40A8A}"/>
          </ac:spMkLst>
        </pc:spChg>
        <pc:spChg chg="mod">
          <ac:chgData name="Katherine Coatta" userId="845938df-3a78-4802-92fe-3474c104a4c6" providerId="ADAL" clId="{87DE574F-54FE-40DA-9B07-526284B60E47}" dt="2025-01-08T19:09:20.566" v="210" actId="14100"/>
          <ac:spMkLst>
            <pc:docMk/>
            <pc:sldMk cId="2476591967" sldId="371"/>
            <ac:spMk id="5" creationId="{BE0BDAA4-905C-7792-7634-C93A430F09A1}"/>
          </ac:spMkLst>
        </pc:spChg>
        <pc:spChg chg="mod">
          <ac:chgData name="Katherine Coatta" userId="845938df-3a78-4802-92fe-3474c104a4c6" providerId="ADAL" clId="{87DE574F-54FE-40DA-9B07-526284B60E47}" dt="2025-01-08T19:08:57.984" v="203" actId="14100"/>
          <ac:spMkLst>
            <pc:docMk/>
            <pc:sldMk cId="2476591967" sldId="371"/>
            <ac:spMk id="7" creationId="{97727221-E903-5732-091F-06130911CE30}"/>
          </ac:spMkLst>
        </pc:spChg>
      </pc:sldChg>
      <pc:sldChg chg="modSp mod">
        <pc:chgData name="Katherine Coatta" userId="845938df-3a78-4802-92fe-3474c104a4c6" providerId="ADAL" clId="{87DE574F-54FE-40DA-9B07-526284B60E47}" dt="2025-01-08T19:41:00.997" v="344" actId="20577"/>
        <pc:sldMkLst>
          <pc:docMk/>
          <pc:sldMk cId="2718058384" sldId="372"/>
        </pc:sldMkLst>
        <pc:graphicFrameChg chg="modGraphic">
          <ac:chgData name="Katherine Coatta" userId="845938df-3a78-4802-92fe-3474c104a4c6" providerId="ADAL" clId="{87DE574F-54FE-40DA-9B07-526284B60E47}" dt="2025-01-08T19:41:00.997" v="344" actId="20577"/>
          <ac:graphicFrameMkLst>
            <pc:docMk/>
            <pc:sldMk cId="2718058384" sldId="372"/>
            <ac:graphicFrameMk id="8" creationId="{6A107F3B-0FAF-A81C-CD01-608E9365FCDE}"/>
          </ac:graphicFrameMkLst>
        </pc:graphicFrameChg>
      </pc:sldChg>
      <pc:sldChg chg="delSp modSp add mod">
        <pc:chgData name="Katherine Coatta" userId="845938df-3a78-4802-92fe-3474c104a4c6" providerId="ADAL" clId="{87DE574F-54FE-40DA-9B07-526284B60E47}" dt="2025-01-08T19:38:34.978" v="332"/>
        <pc:sldMkLst>
          <pc:docMk/>
          <pc:sldMk cId="917022326" sldId="373"/>
        </pc:sldMkLst>
        <pc:spChg chg="del">
          <ac:chgData name="Katherine Coatta" userId="845938df-3a78-4802-92fe-3474c104a4c6" providerId="ADAL" clId="{87DE574F-54FE-40DA-9B07-526284B60E47}" dt="2025-01-08T19:03:41.626" v="136" actId="478"/>
          <ac:spMkLst>
            <pc:docMk/>
            <pc:sldMk cId="917022326" sldId="373"/>
            <ac:spMk id="3" creationId="{2219B51F-2623-6681-F3A3-3C384B6AA9F6}"/>
          </ac:spMkLst>
        </pc:spChg>
        <pc:spChg chg="del">
          <ac:chgData name="Katherine Coatta" userId="845938df-3a78-4802-92fe-3474c104a4c6" providerId="ADAL" clId="{87DE574F-54FE-40DA-9B07-526284B60E47}" dt="2025-01-08T19:03:41.626" v="136" actId="478"/>
          <ac:spMkLst>
            <pc:docMk/>
            <pc:sldMk cId="917022326" sldId="373"/>
            <ac:spMk id="5" creationId="{ECD9C023-5CB2-FB27-41BF-36DC2DD4012F}"/>
          </ac:spMkLst>
        </pc:spChg>
        <pc:spChg chg="mod">
          <ac:chgData name="Katherine Coatta" userId="845938df-3a78-4802-92fe-3474c104a4c6" providerId="ADAL" clId="{87DE574F-54FE-40DA-9B07-526284B60E47}" dt="2025-01-08T19:03:52.361" v="140" actId="14100"/>
          <ac:spMkLst>
            <pc:docMk/>
            <pc:sldMk cId="917022326" sldId="373"/>
            <ac:spMk id="7" creationId="{0141EFB0-D1DB-41E6-1404-A22969A3FB0D}"/>
          </ac:spMkLst>
        </pc:spChg>
        <pc:spChg chg="mod">
          <ac:chgData name="Katherine Coatta" userId="845938df-3a78-4802-92fe-3474c104a4c6" providerId="ADAL" clId="{87DE574F-54FE-40DA-9B07-526284B60E47}" dt="2025-01-08T19:38:29.273" v="330" actId="1076"/>
          <ac:spMkLst>
            <pc:docMk/>
            <pc:sldMk cId="917022326" sldId="373"/>
            <ac:spMk id="17" creationId="{5B420E1C-152C-7AA1-FB3A-571AB1223860}"/>
          </ac:spMkLst>
        </pc:spChg>
        <pc:graphicFrameChg chg="del">
          <ac:chgData name="Katherine Coatta" userId="845938df-3a78-4802-92fe-3474c104a4c6" providerId="ADAL" clId="{87DE574F-54FE-40DA-9B07-526284B60E47}" dt="2025-01-08T19:03:43.965" v="137" actId="478"/>
          <ac:graphicFrameMkLst>
            <pc:docMk/>
            <pc:sldMk cId="917022326" sldId="373"/>
            <ac:graphicFrameMk id="6" creationId="{9195EF7C-37A5-3D67-B137-86C39191C13C}"/>
          </ac:graphicFrameMkLst>
        </pc:graphicFrameChg>
        <pc:graphicFrameChg chg="mod">
          <ac:chgData name="Katherine Coatta" userId="845938df-3a78-4802-92fe-3474c104a4c6" providerId="ADAL" clId="{87DE574F-54FE-40DA-9B07-526284B60E47}" dt="2025-01-08T19:38:34.978" v="332"/>
          <ac:graphicFrameMkLst>
            <pc:docMk/>
            <pc:sldMk cId="917022326" sldId="373"/>
            <ac:graphicFrameMk id="10" creationId="{5F3BCA83-49B6-0613-8EF5-DD2EE12444FA}"/>
          </ac:graphicFrameMkLst>
        </pc:graphicFrameChg>
      </pc:sldChg>
      <pc:sldChg chg="addSp delSp add del setBg delDesignElem">
        <pc:chgData name="Katherine Coatta" userId="845938df-3a78-4802-92fe-3474c104a4c6" providerId="ADAL" clId="{87DE574F-54FE-40DA-9B07-526284B60E47}" dt="2025-01-08T19:00:57.830" v="94"/>
        <pc:sldMkLst>
          <pc:docMk/>
          <pc:sldMk cId="986579907" sldId="373"/>
        </pc:sldMkLst>
        <pc:spChg chg="add del">
          <ac:chgData name="Katherine Coatta" userId="845938df-3a78-4802-92fe-3474c104a4c6" providerId="ADAL" clId="{87DE574F-54FE-40DA-9B07-526284B60E47}" dt="2025-01-08T19:00:57.830" v="94"/>
          <ac:spMkLst>
            <pc:docMk/>
            <pc:sldMk cId="986579907" sldId="373"/>
            <ac:spMk id="9" creationId="{0979A80A-B907-7DED-EDB1-B54FB60391CC}"/>
          </ac:spMkLst>
        </pc:spChg>
        <pc:grpChg chg="add del">
          <ac:chgData name="Katherine Coatta" userId="845938df-3a78-4802-92fe-3474c104a4c6" providerId="ADAL" clId="{87DE574F-54FE-40DA-9B07-526284B60E47}" dt="2025-01-08T19:00:57.830" v="94"/>
          <ac:grpSpMkLst>
            <pc:docMk/>
            <pc:sldMk cId="986579907" sldId="373"/>
            <ac:grpSpMk id="11" creationId="{825F461E-70F2-4A7B-F177-EDF04580C68F}"/>
          </ac:grpSpMkLst>
        </pc:grpChg>
      </pc:sldChg>
    </pc:docChg>
  </pc:docChgLst>
  <pc:docChgLst>
    <pc:chgData name="Anupama Salil" userId="S::anu@reichertandassociates.ca::612d47b6-6499-4a14-b1f5-3d946bd2cc80" providerId="AD" clId="Web-{BF351826-5A8D-0E3E-A6AA-6DFD7704388D}"/>
    <pc:docChg chg="mod modSld">
      <pc:chgData name="Anupama Salil" userId="S::anu@reichertandassociates.ca::612d47b6-6499-4a14-b1f5-3d946bd2cc80" providerId="AD" clId="Web-{BF351826-5A8D-0E3E-A6AA-6DFD7704388D}" dt="2025-01-08T19:12:12.079" v="5" actId="14100"/>
      <pc:docMkLst>
        <pc:docMk/>
      </pc:docMkLst>
      <pc:sldChg chg="modSp">
        <pc:chgData name="Anupama Salil" userId="S::anu@reichertandassociates.ca::612d47b6-6499-4a14-b1f5-3d946bd2cc80" providerId="AD" clId="Web-{BF351826-5A8D-0E3E-A6AA-6DFD7704388D}" dt="2025-01-08T19:12:12.079" v="5" actId="14100"/>
        <pc:sldMkLst>
          <pc:docMk/>
          <pc:sldMk cId="1416620600" sldId="367"/>
        </pc:sldMkLst>
        <pc:spChg chg="mod">
          <ac:chgData name="Anupama Salil" userId="S::anu@reichertandassociates.ca::612d47b6-6499-4a14-b1f5-3d946bd2cc80" providerId="AD" clId="Web-{BF351826-5A8D-0E3E-A6AA-6DFD7704388D}" dt="2025-01-08T19:12:12.079" v="5" actId="14100"/>
          <ac:spMkLst>
            <pc:docMk/>
            <pc:sldMk cId="1416620600" sldId="367"/>
            <ac:spMk id="5" creationId="{01BB7E87-3D05-62CD-BDE3-47930D711EB2}"/>
          </ac:spMkLst>
        </pc:spChg>
      </pc:sldChg>
      <pc:sldChg chg="modSp">
        <pc:chgData name="Anupama Salil" userId="S::anu@reichertandassociates.ca::612d47b6-6499-4a14-b1f5-3d946bd2cc80" providerId="AD" clId="Web-{BF351826-5A8D-0E3E-A6AA-6DFD7704388D}" dt="2025-01-08T19:09:35.104" v="4" actId="20577"/>
        <pc:sldMkLst>
          <pc:docMk/>
          <pc:sldMk cId="1305065668" sldId="370"/>
        </pc:sldMkLst>
        <pc:spChg chg="mod">
          <ac:chgData name="Anupama Salil" userId="S::anu@reichertandassociates.ca::612d47b6-6499-4a14-b1f5-3d946bd2cc80" providerId="AD" clId="Web-{BF351826-5A8D-0E3E-A6AA-6DFD7704388D}" dt="2025-01-08T18:58:12.689" v="1" actId="20577"/>
          <ac:spMkLst>
            <pc:docMk/>
            <pc:sldMk cId="1305065668" sldId="370"/>
            <ac:spMk id="8" creationId="{D48B1430-01D1-326C-6E50-106AC8FB8E3F}"/>
          </ac:spMkLst>
        </pc:spChg>
        <pc:spChg chg="mod">
          <ac:chgData name="Anupama Salil" userId="S::anu@reichertandassociates.ca::612d47b6-6499-4a14-b1f5-3d946bd2cc80" providerId="AD" clId="Web-{BF351826-5A8D-0E3E-A6AA-6DFD7704388D}" dt="2025-01-08T19:09:35.104" v="4" actId="20577"/>
          <ac:spMkLst>
            <pc:docMk/>
            <pc:sldMk cId="1305065668" sldId="370"/>
            <ac:spMk id="10" creationId="{60D41C52-AB40-CAE6-8BAA-81E66A04ADA1}"/>
          </ac:spMkLst>
        </pc:spChg>
      </pc:sldChg>
    </pc:docChg>
  </pc:docChgLst>
  <pc:docChgLst>
    <pc:chgData name="Tea Rawsthorne Eckmyn" userId="3d29822b-32b9-44c2-a026-09e63dc2bc6c" providerId="ADAL" clId="{2F54D04A-3136-4D03-A06A-C6D229AB35CA}"/>
    <pc:docChg chg="undo custSel addSld delSld modSld sldOrd">
      <pc:chgData name="Tea Rawsthorne Eckmyn" userId="3d29822b-32b9-44c2-a026-09e63dc2bc6c" providerId="ADAL" clId="{2F54D04A-3136-4D03-A06A-C6D229AB35CA}" dt="2025-01-08T19:30:12.585" v="6581" actId="113"/>
      <pc:docMkLst>
        <pc:docMk/>
      </pc:docMkLst>
      <pc:sldChg chg="modSp mod modCm">
        <pc:chgData name="Tea Rawsthorne Eckmyn" userId="3d29822b-32b9-44c2-a026-09e63dc2bc6c" providerId="ADAL" clId="{2F54D04A-3136-4D03-A06A-C6D229AB35CA}" dt="2025-01-08T18:30:02.148" v="5963" actId="20577"/>
        <pc:sldMkLst>
          <pc:docMk/>
          <pc:sldMk cId="187249875" sldId="316"/>
        </pc:sldMkLst>
        <pc:spChg chg="mod">
          <ac:chgData name="Tea Rawsthorne Eckmyn" userId="3d29822b-32b9-44c2-a026-09e63dc2bc6c" providerId="ADAL" clId="{2F54D04A-3136-4D03-A06A-C6D229AB35CA}" dt="2025-01-08T18:30:02.148" v="5963" actId="20577"/>
          <ac:spMkLst>
            <pc:docMk/>
            <pc:sldMk cId="187249875" sldId="316"/>
            <ac:spMk id="4" creationId="{E159B3E8-5477-3ED3-FBEE-F5DD5E9C7EBC}"/>
          </ac:spMkLst>
        </pc:spChg>
        <pc:extLst>
          <p:ext xmlns:p="http://schemas.openxmlformats.org/presentationml/2006/main" uri="{D6D511B9-2390-475A-947B-AFAB55BFBCF1}">
            <pc226:cmChg xmlns:pc226="http://schemas.microsoft.com/office/powerpoint/2022/06/main/command" chg="mod">
              <pc226:chgData name="Tea Rawsthorne Eckmyn" userId="3d29822b-32b9-44c2-a026-09e63dc2bc6c" providerId="ADAL" clId="{2F54D04A-3136-4D03-A06A-C6D229AB35CA}" dt="2025-01-08T01:15:06.839" v="982" actId="20577"/>
              <pc2:cmMkLst xmlns:pc2="http://schemas.microsoft.com/office/powerpoint/2019/9/main/command">
                <pc:docMk/>
                <pc:sldMk cId="187249875" sldId="316"/>
                <pc2:cmMk id="{D60B3568-D610-4FF0-A057-EB07C015BF2B}"/>
              </pc2:cmMkLst>
            </pc226:cmChg>
          </p:ext>
        </pc:extLst>
      </pc:sldChg>
      <pc:sldChg chg="addSp delSp modSp add del mod">
        <pc:chgData name="Tea Rawsthorne Eckmyn" userId="3d29822b-32b9-44c2-a026-09e63dc2bc6c" providerId="ADAL" clId="{2F54D04A-3136-4D03-A06A-C6D229AB35CA}" dt="2025-01-08T18:30:37.218" v="5969" actId="20577"/>
        <pc:sldMkLst>
          <pc:docMk/>
          <pc:sldMk cId="2870187652" sldId="343"/>
        </pc:sldMkLst>
        <pc:spChg chg="mod">
          <ac:chgData name="Tea Rawsthorne Eckmyn" userId="3d29822b-32b9-44c2-a026-09e63dc2bc6c" providerId="ADAL" clId="{2F54D04A-3136-4D03-A06A-C6D229AB35CA}" dt="2025-01-08T00:33:15.517" v="2" actId="20577"/>
          <ac:spMkLst>
            <pc:docMk/>
            <pc:sldMk cId="2870187652" sldId="343"/>
            <ac:spMk id="2" creationId="{9E61815C-FCCC-299F-F838-BCC2A8EC6DD9}"/>
          </ac:spMkLst>
        </pc:spChg>
        <pc:spChg chg="add mod">
          <ac:chgData name="Tea Rawsthorne Eckmyn" userId="3d29822b-32b9-44c2-a026-09e63dc2bc6c" providerId="ADAL" clId="{2F54D04A-3136-4D03-A06A-C6D229AB35CA}" dt="2025-01-08T00:38:10.470" v="99" actId="113"/>
          <ac:spMkLst>
            <pc:docMk/>
            <pc:sldMk cId="2870187652" sldId="343"/>
            <ac:spMk id="5" creationId="{405E4844-00A2-1F53-2E68-1805D95F44BA}"/>
          </ac:spMkLst>
        </pc:spChg>
        <pc:spChg chg="add mod">
          <ac:chgData name="Tea Rawsthorne Eckmyn" userId="3d29822b-32b9-44c2-a026-09e63dc2bc6c" providerId="ADAL" clId="{2F54D04A-3136-4D03-A06A-C6D229AB35CA}" dt="2025-01-08T18:30:16.924" v="5965" actId="1076"/>
          <ac:spMkLst>
            <pc:docMk/>
            <pc:sldMk cId="2870187652" sldId="343"/>
            <ac:spMk id="6" creationId="{49BE83AE-75F0-88DB-6669-65E166EC8999}"/>
          </ac:spMkLst>
        </pc:spChg>
        <pc:spChg chg="del">
          <ac:chgData name="Tea Rawsthorne Eckmyn" userId="3d29822b-32b9-44c2-a026-09e63dc2bc6c" providerId="ADAL" clId="{2F54D04A-3136-4D03-A06A-C6D229AB35CA}" dt="2025-01-08T00:34:30.750" v="13" actId="478"/>
          <ac:spMkLst>
            <pc:docMk/>
            <pc:sldMk cId="2870187652" sldId="343"/>
            <ac:spMk id="6" creationId="{F2466847-21F9-EDDA-02BC-2D3A9461DD19}"/>
          </ac:spMkLst>
        </pc:spChg>
        <pc:spChg chg="add mod">
          <ac:chgData name="Tea Rawsthorne Eckmyn" userId="3d29822b-32b9-44c2-a026-09e63dc2bc6c" providerId="ADAL" clId="{2F54D04A-3136-4D03-A06A-C6D229AB35CA}" dt="2025-01-08T00:38:13.581" v="100" actId="113"/>
          <ac:spMkLst>
            <pc:docMk/>
            <pc:sldMk cId="2870187652" sldId="343"/>
            <ac:spMk id="7" creationId="{139A1FC5-24D2-5CF8-DDA7-202DF1B65DCB}"/>
          </ac:spMkLst>
        </pc:spChg>
        <pc:graphicFrameChg chg="mod">
          <ac:chgData name="Tea Rawsthorne Eckmyn" userId="3d29822b-32b9-44c2-a026-09e63dc2bc6c" providerId="ADAL" clId="{2F54D04A-3136-4D03-A06A-C6D229AB35CA}" dt="2025-01-08T18:30:34.625" v="5967" actId="20577"/>
          <ac:graphicFrameMkLst>
            <pc:docMk/>
            <pc:sldMk cId="2870187652" sldId="343"/>
            <ac:graphicFrameMk id="3" creationId="{67CE1BED-9C21-F86C-2C6F-0932EC8045CE}"/>
          </ac:graphicFrameMkLst>
        </pc:graphicFrameChg>
        <pc:graphicFrameChg chg="add mod">
          <ac:chgData name="Tea Rawsthorne Eckmyn" userId="3d29822b-32b9-44c2-a026-09e63dc2bc6c" providerId="ADAL" clId="{2F54D04A-3136-4D03-A06A-C6D229AB35CA}" dt="2025-01-08T18:30:37.218" v="5969" actId="20577"/>
          <ac:graphicFrameMkLst>
            <pc:docMk/>
            <pc:sldMk cId="2870187652" sldId="343"/>
            <ac:graphicFrameMk id="4" creationId="{A3ED9C84-30E8-CB8A-7499-D27E1CA94C61}"/>
          </ac:graphicFrameMkLst>
        </pc:graphicFrameChg>
      </pc:sldChg>
      <pc:sldChg chg="addSp modSp mod ord">
        <pc:chgData name="Tea Rawsthorne Eckmyn" userId="3d29822b-32b9-44c2-a026-09e63dc2bc6c" providerId="ADAL" clId="{2F54D04A-3136-4D03-A06A-C6D229AB35CA}" dt="2025-01-08T18:53:52.206" v="6580" actId="1076"/>
        <pc:sldMkLst>
          <pc:docMk/>
          <pc:sldMk cId="884681772" sldId="351"/>
        </pc:sldMkLst>
        <pc:spChg chg="add mod">
          <ac:chgData name="Tea Rawsthorne Eckmyn" userId="3d29822b-32b9-44c2-a026-09e63dc2bc6c" providerId="ADAL" clId="{2F54D04A-3136-4D03-A06A-C6D229AB35CA}" dt="2025-01-08T18:53:52.206" v="6580" actId="1076"/>
          <ac:spMkLst>
            <pc:docMk/>
            <pc:sldMk cId="884681772" sldId="351"/>
            <ac:spMk id="4" creationId="{87B64A60-5908-3CD4-CDCE-391A69BA29D5}"/>
          </ac:spMkLst>
        </pc:spChg>
        <pc:spChg chg="mod">
          <ac:chgData name="Tea Rawsthorne Eckmyn" userId="3d29822b-32b9-44c2-a026-09e63dc2bc6c" providerId="ADAL" clId="{2F54D04A-3136-4D03-A06A-C6D229AB35CA}" dt="2025-01-08T18:53:31.090" v="6574" actId="1076"/>
          <ac:spMkLst>
            <pc:docMk/>
            <pc:sldMk cId="884681772" sldId="351"/>
            <ac:spMk id="6" creationId="{A05B7933-7DA2-12B9-DA23-45F9B54CF6FA}"/>
          </ac:spMkLst>
        </pc:spChg>
        <pc:spChg chg="mod">
          <ac:chgData name="Tea Rawsthorne Eckmyn" userId="3d29822b-32b9-44c2-a026-09e63dc2bc6c" providerId="ADAL" clId="{2F54D04A-3136-4D03-A06A-C6D229AB35CA}" dt="2025-01-08T18:53:43.850" v="6577" actId="1076"/>
          <ac:spMkLst>
            <pc:docMk/>
            <pc:sldMk cId="884681772" sldId="351"/>
            <ac:spMk id="7" creationId="{49293F80-FB33-F519-235C-86EC932EE488}"/>
          </ac:spMkLst>
        </pc:spChg>
        <pc:spChg chg="mod">
          <ac:chgData name="Tea Rawsthorne Eckmyn" userId="3d29822b-32b9-44c2-a026-09e63dc2bc6c" providerId="ADAL" clId="{2F54D04A-3136-4D03-A06A-C6D229AB35CA}" dt="2025-01-08T18:53:37.016" v="6575" actId="1076"/>
          <ac:spMkLst>
            <pc:docMk/>
            <pc:sldMk cId="884681772" sldId="351"/>
            <ac:spMk id="8" creationId="{708BAD57-B66D-8733-FCC7-B8D724848E96}"/>
          </ac:spMkLst>
        </pc:spChg>
        <pc:spChg chg="mod">
          <ac:chgData name="Tea Rawsthorne Eckmyn" userId="3d29822b-32b9-44c2-a026-09e63dc2bc6c" providerId="ADAL" clId="{2F54D04A-3136-4D03-A06A-C6D229AB35CA}" dt="2025-01-08T18:53:46.428" v="6578" actId="1076"/>
          <ac:spMkLst>
            <pc:docMk/>
            <pc:sldMk cId="884681772" sldId="351"/>
            <ac:spMk id="12" creationId="{88FB30B4-ACB3-1F4E-5A0B-2BDC6A0A66BB}"/>
          </ac:spMkLst>
        </pc:spChg>
        <pc:graphicFrameChg chg="mod">
          <ac:chgData name="Tea Rawsthorne Eckmyn" userId="3d29822b-32b9-44c2-a026-09e63dc2bc6c" providerId="ADAL" clId="{2F54D04A-3136-4D03-A06A-C6D229AB35CA}" dt="2025-01-08T18:53:40.581" v="6576" actId="1076"/>
          <ac:graphicFrameMkLst>
            <pc:docMk/>
            <pc:sldMk cId="884681772" sldId="351"/>
            <ac:graphicFrameMk id="3" creationId="{B7FA5371-C6BA-1B94-672A-28E8C32CED61}"/>
          </ac:graphicFrameMkLst>
        </pc:graphicFrameChg>
        <pc:graphicFrameChg chg="mod">
          <ac:chgData name="Tea Rawsthorne Eckmyn" userId="3d29822b-32b9-44c2-a026-09e63dc2bc6c" providerId="ADAL" clId="{2F54D04A-3136-4D03-A06A-C6D229AB35CA}" dt="2025-01-08T18:53:50.135" v="6579" actId="1076"/>
          <ac:graphicFrameMkLst>
            <pc:docMk/>
            <pc:sldMk cId="884681772" sldId="351"/>
            <ac:graphicFrameMk id="5" creationId="{9DCFE30B-8B17-8217-260A-B5A199961957}"/>
          </ac:graphicFrameMkLst>
        </pc:graphicFrameChg>
      </pc:sldChg>
      <pc:sldChg chg="del">
        <pc:chgData name="Tea Rawsthorne Eckmyn" userId="3d29822b-32b9-44c2-a026-09e63dc2bc6c" providerId="ADAL" clId="{2F54D04A-3136-4D03-A06A-C6D229AB35CA}" dt="2025-01-08T01:14:49.822" v="981" actId="47"/>
        <pc:sldMkLst>
          <pc:docMk/>
          <pc:sldMk cId="1697883326" sldId="354"/>
        </pc:sldMkLst>
      </pc:sldChg>
      <pc:sldChg chg="del">
        <pc:chgData name="Tea Rawsthorne Eckmyn" userId="3d29822b-32b9-44c2-a026-09e63dc2bc6c" providerId="ADAL" clId="{2F54D04A-3136-4D03-A06A-C6D229AB35CA}" dt="2025-01-08T01:14:46.167" v="980" actId="47"/>
        <pc:sldMkLst>
          <pc:docMk/>
          <pc:sldMk cId="110274199" sldId="355"/>
        </pc:sldMkLst>
      </pc:sldChg>
      <pc:sldChg chg="del">
        <pc:chgData name="Tea Rawsthorne Eckmyn" userId="3d29822b-32b9-44c2-a026-09e63dc2bc6c" providerId="ADAL" clId="{2F54D04A-3136-4D03-A06A-C6D229AB35CA}" dt="2025-01-08T01:11:47.014" v="934" actId="2696"/>
        <pc:sldMkLst>
          <pc:docMk/>
          <pc:sldMk cId="1114043014" sldId="357"/>
        </pc:sldMkLst>
      </pc:sldChg>
      <pc:sldChg chg="del">
        <pc:chgData name="Tea Rawsthorne Eckmyn" userId="3d29822b-32b9-44c2-a026-09e63dc2bc6c" providerId="ADAL" clId="{2F54D04A-3136-4D03-A06A-C6D229AB35CA}" dt="2025-01-08T00:58:21.454" v="552" actId="2696"/>
        <pc:sldMkLst>
          <pc:docMk/>
          <pc:sldMk cId="1249259157" sldId="361"/>
        </pc:sldMkLst>
      </pc:sldChg>
      <pc:sldChg chg="del">
        <pc:chgData name="Tea Rawsthorne Eckmyn" userId="3d29822b-32b9-44c2-a026-09e63dc2bc6c" providerId="ADAL" clId="{2F54D04A-3136-4D03-A06A-C6D229AB35CA}" dt="2025-01-08T01:12:03.426" v="936" actId="2696"/>
        <pc:sldMkLst>
          <pc:docMk/>
          <pc:sldMk cId="737782315" sldId="362"/>
        </pc:sldMkLst>
      </pc:sldChg>
      <pc:sldChg chg="del">
        <pc:chgData name="Tea Rawsthorne Eckmyn" userId="3d29822b-32b9-44c2-a026-09e63dc2bc6c" providerId="ADAL" clId="{2F54D04A-3136-4D03-A06A-C6D229AB35CA}" dt="2025-01-08T01:12:01.485" v="935" actId="2696"/>
        <pc:sldMkLst>
          <pc:docMk/>
          <pc:sldMk cId="2296870900" sldId="363"/>
        </pc:sldMkLst>
      </pc:sldChg>
      <pc:sldChg chg="del ord">
        <pc:chgData name="Tea Rawsthorne Eckmyn" userId="3d29822b-32b9-44c2-a026-09e63dc2bc6c" providerId="ADAL" clId="{2F54D04A-3136-4D03-A06A-C6D229AB35CA}" dt="2025-01-08T01:11:36.545" v="933" actId="2696"/>
        <pc:sldMkLst>
          <pc:docMk/>
          <pc:sldMk cId="2461793572" sldId="364"/>
        </pc:sldMkLst>
      </pc:sldChg>
      <pc:sldChg chg="del">
        <pc:chgData name="Tea Rawsthorne Eckmyn" userId="3d29822b-32b9-44c2-a026-09e63dc2bc6c" providerId="ADAL" clId="{2F54D04A-3136-4D03-A06A-C6D229AB35CA}" dt="2025-01-08T01:20:37.013" v="1012" actId="2696"/>
        <pc:sldMkLst>
          <pc:docMk/>
          <pc:sldMk cId="1681654102" sldId="365"/>
        </pc:sldMkLst>
      </pc:sldChg>
      <pc:sldChg chg="addSp delSp modSp add mod">
        <pc:chgData name="Tea Rawsthorne Eckmyn" userId="3d29822b-32b9-44c2-a026-09e63dc2bc6c" providerId="ADAL" clId="{2F54D04A-3136-4D03-A06A-C6D229AB35CA}" dt="2025-01-08T18:52:36.955" v="6571" actId="1076"/>
        <pc:sldMkLst>
          <pc:docMk/>
          <pc:sldMk cId="1722460143" sldId="366"/>
        </pc:sldMkLst>
        <pc:spChg chg="mod">
          <ac:chgData name="Tea Rawsthorne Eckmyn" userId="3d29822b-32b9-44c2-a026-09e63dc2bc6c" providerId="ADAL" clId="{2F54D04A-3136-4D03-A06A-C6D229AB35CA}" dt="2025-01-08T00:40:23.979" v="186" actId="20577"/>
          <ac:spMkLst>
            <pc:docMk/>
            <pc:sldMk cId="1722460143" sldId="366"/>
            <ac:spMk id="2" creationId="{629F8934-664B-BE9A-2253-2A5920B43FAB}"/>
          </ac:spMkLst>
        </pc:spChg>
        <pc:spChg chg="add mod">
          <ac:chgData name="Tea Rawsthorne Eckmyn" userId="3d29822b-32b9-44c2-a026-09e63dc2bc6c" providerId="ADAL" clId="{2F54D04A-3136-4D03-A06A-C6D229AB35CA}" dt="2025-01-08T18:52:36.955" v="6571" actId="1076"/>
          <ac:spMkLst>
            <pc:docMk/>
            <pc:sldMk cId="1722460143" sldId="366"/>
            <ac:spMk id="3" creationId="{E095B1B0-0433-B19A-C3E9-6E1C06FE0DAD}"/>
          </ac:spMkLst>
        </pc:spChg>
        <pc:spChg chg="mod">
          <ac:chgData name="Tea Rawsthorne Eckmyn" userId="3d29822b-32b9-44c2-a026-09e63dc2bc6c" providerId="ADAL" clId="{2F54D04A-3136-4D03-A06A-C6D229AB35CA}" dt="2025-01-08T00:55:15.553" v="323" actId="20577"/>
          <ac:spMkLst>
            <pc:docMk/>
            <pc:sldMk cId="1722460143" sldId="366"/>
            <ac:spMk id="5" creationId="{75957AFE-B9A5-7725-7068-FB6DD2E7365E}"/>
          </ac:spMkLst>
        </pc:spChg>
        <pc:spChg chg="mod">
          <ac:chgData name="Tea Rawsthorne Eckmyn" userId="3d29822b-32b9-44c2-a026-09e63dc2bc6c" providerId="ADAL" clId="{2F54D04A-3136-4D03-A06A-C6D229AB35CA}" dt="2025-01-08T18:51:49.951" v="6556" actId="1076"/>
          <ac:spMkLst>
            <pc:docMk/>
            <pc:sldMk cId="1722460143" sldId="366"/>
            <ac:spMk id="7" creationId="{0D5A302F-74BE-4CEB-AA3A-65A116D846C9}"/>
          </ac:spMkLst>
        </pc:spChg>
        <pc:spChg chg="add del mod">
          <ac:chgData name="Tea Rawsthorne Eckmyn" userId="3d29822b-32b9-44c2-a026-09e63dc2bc6c" providerId="ADAL" clId="{2F54D04A-3136-4D03-A06A-C6D229AB35CA}" dt="2025-01-08T01:13:15.966" v="952" actId="478"/>
          <ac:spMkLst>
            <pc:docMk/>
            <pc:sldMk cId="1722460143" sldId="366"/>
            <ac:spMk id="16" creationId="{7D6D8883-84AE-74AC-D02B-D25BEB5C820B}"/>
          </ac:spMkLst>
        </pc:spChg>
        <pc:spChg chg="add mod">
          <ac:chgData name="Tea Rawsthorne Eckmyn" userId="3d29822b-32b9-44c2-a026-09e63dc2bc6c" providerId="ADAL" clId="{2F54D04A-3136-4D03-A06A-C6D229AB35CA}" dt="2025-01-08T18:52:32.237" v="6570" actId="14100"/>
          <ac:spMkLst>
            <pc:docMk/>
            <pc:sldMk cId="1722460143" sldId="366"/>
            <ac:spMk id="17" creationId="{3C826162-B269-2F8A-AC0F-96C9F6C864A8}"/>
          </ac:spMkLst>
        </pc:spChg>
        <pc:graphicFrameChg chg="del">
          <ac:chgData name="Tea Rawsthorne Eckmyn" userId="3d29822b-32b9-44c2-a026-09e63dc2bc6c" providerId="ADAL" clId="{2F54D04A-3136-4D03-A06A-C6D229AB35CA}" dt="2025-01-08T00:40:26.648" v="187" actId="478"/>
          <ac:graphicFrameMkLst>
            <pc:docMk/>
            <pc:sldMk cId="1722460143" sldId="366"/>
            <ac:graphicFrameMk id="3" creationId="{F9D32070-787D-0060-7311-94BCFEEE844D}"/>
          </ac:graphicFrameMkLst>
        </pc:graphicFrameChg>
        <pc:graphicFrameChg chg="del">
          <ac:chgData name="Tea Rawsthorne Eckmyn" userId="3d29822b-32b9-44c2-a026-09e63dc2bc6c" providerId="ADAL" clId="{2F54D04A-3136-4D03-A06A-C6D229AB35CA}" dt="2025-01-08T00:40:27.870" v="188" actId="478"/>
          <ac:graphicFrameMkLst>
            <pc:docMk/>
            <pc:sldMk cId="1722460143" sldId="366"/>
            <ac:graphicFrameMk id="4" creationId="{D71EE4A3-1EC5-578E-6FE6-42220FCDB90E}"/>
          </ac:graphicFrameMkLst>
        </pc:graphicFrameChg>
        <pc:graphicFrameChg chg="add mod">
          <ac:chgData name="Tea Rawsthorne Eckmyn" userId="3d29822b-32b9-44c2-a026-09e63dc2bc6c" providerId="ADAL" clId="{2F54D04A-3136-4D03-A06A-C6D229AB35CA}" dt="2025-01-08T18:51:17.234" v="6546"/>
          <ac:graphicFrameMkLst>
            <pc:docMk/>
            <pc:sldMk cId="1722460143" sldId="366"/>
            <ac:graphicFrameMk id="6" creationId="{6C6EC502-C36E-088B-8721-64F2B789CD76}"/>
          </ac:graphicFrameMkLst>
        </pc:graphicFrameChg>
        <pc:graphicFrameChg chg="add del mod">
          <ac:chgData name="Tea Rawsthorne Eckmyn" userId="3d29822b-32b9-44c2-a026-09e63dc2bc6c" providerId="ADAL" clId="{2F54D04A-3136-4D03-A06A-C6D229AB35CA}" dt="2025-01-08T00:43:35.077" v="213" actId="478"/>
          <ac:graphicFrameMkLst>
            <pc:docMk/>
            <pc:sldMk cId="1722460143" sldId="366"/>
            <ac:graphicFrameMk id="8" creationId="{53409FD5-C7F6-C674-80DA-E5B6E647D74D}"/>
          </ac:graphicFrameMkLst>
        </pc:graphicFrameChg>
        <pc:graphicFrameChg chg="add mod">
          <ac:chgData name="Tea Rawsthorne Eckmyn" userId="3d29822b-32b9-44c2-a026-09e63dc2bc6c" providerId="ADAL" clId="{2F54D04A-3136-4D03-A06A-C6D229AB35CA}" dt="2025-01-08T18:52:29.030" v="6569"/>
          <ac:graphicFrameMkLst>
            <pc:docMk/>
            <pc:sldMk cId="1722460143" sldId="366"/>
            <ac:graphicFrameMk id="10" creationId="{53409FD5-C7F6-C674-80DA-E5B6E647D74D}"/>
          </ac:graphicFrameMkLst>
        </pc:graphicFrameChg>
        <pc:graphicFrameChg chg="add mod">
          <ac:chgData name="Tea Rawsthorne Eckmyn" userId="3d29822b-32b9-44c2-a026-09e63dc2bc6c" providerId="ADAL" clId="{2F54D04A-3136-4D03-A06A-C6D229AB35CA}" dt="2025-01-08T00:45:42.415" v="247"/>
          <ac:graphicFrameMkLst>
            <pc:docMk/>
            <pc:sldMk cId="1722460143" sldId="366"/>
            <ac:graphicFrameMk id="12" creationId="{847AAFFC-359E-948E-6CDD-763E125742DF}"/>
          </ac:graphicFrameMkLst>
        </pc:graphicFrameChg>
        <pc:graphicFrameChg chg="add mod">
          <ac:chgData name="Tea Rawsthorne Eckmyn" userId="3d29822b-32b9-44c2-a026-09e63dc2bc6c" providerId="ADAL" clId="{2F54D04A-3136-4D03-A06A-C6D229AB35CA}" dt="2025-01-08T00:45:48.382" v="249"/>
          <ac:graphicFrameMkLst>
            <pc:docMk/>
            <pc:sldMk cId="1722460143" sldId="366"/>
            <ac:graphicFrameMk id="14" creationId="{B878E348-5F37-5821-4785-0CACAFB7DA5A}"/>
          </ac:graphicFrameMkLst>
        </pc:graphicFrameChg>
      </pc:sldChg>
      <pc:sldChg chg="addSp delSp modSp add mod">
        <pc:chgData name="Tea Rawsthorne Eckmyn" userId="3d29822b-32b9-44c2-a026-09e63dc2bc6c" providerId="ADAL" clId="{2F54D04A-3136-4D03-A06A-C6D229AB35CA}" dt="2025-01-08T18:31:00.730" v="5981" actId="20577"/>
        <pc:sldMkLst>
          <pc:docMk/>
          <pc:sldMk cId="1416620600" sldId="367"/>
        </pc:sldMkLst>
        <pc:spChg chg="mod">
          <ac:chgData name="Tea Rawsthorne Eckmyn" userId="3d29822b-32b9-44c2-a026-09e63dc2bc6c" providerId="ADAL" clId="{2F54D04A-3136-4D03-A06A-C6D229AB35CA}" dt="2025-01-08T00:47:05.571" v="279" actId="20577"/>
          <ac:spMkLst>
            <pc:docMk/>
            <pc:sldMk cId="1416620600" sldId="367"/>
            <ac:spMk id="2" creationId="{8C202C41-84C7-D976-FA57-AB2729087C66}"/>
          </ac:spMkLst>
        </pc:spChg>
        <pc:spChg chg="add mod">
          <ac:chgData name="Tea Rawsthorne Eckmyn" userId="3d29822b-32b9-44c2-a026-09e63dc2bc6c" providerId="ADAL" clId="{2F54D04A-3136-4D03-A06A-C6D229AB35CA}" dt="2025-01-08T17:16:13.113" v="2973" actId="14100"/>
          <ac:spMkLst>
            <pc:docMk/>
            <pc:sldMk cId="1416620600" sldId="367"/>
            <ac:spMk id="3" creationId="{A00D15BF-F8A8-E2A6-A392-93A292308F95}"/>
          </ac:spMkLst>
        </pc:spChg>
        <pc:spChg chg="mod">
          <ac:chgData name="Tea Rawsthorne Eckmyn" userId="3d29822b-32b9-44c2-a026-09e63dc2bc6c" providerId="ADAL" clId="{2F54D04A-3136-4D03-A06A-C6D229AB35CA}" dt="2025-01-08T00:55:31.426" v="347" actId="20577"/>
          <ac:spMkLst>
            <pc:docMk/>
            <pc:sldMk cId="1416620600" sldId="367"/>
            <ac:spMk id="5" creationId="{01BB7E87-3D05-62CD-BDE3-47930D711EB2}"/>
          </ac:spMkLst>
        </pc:spChg>
        <pc:spChg chg="add mod">
          <ac:chgData name="Tea Rawsthorne Eckmyn" userId="3d29822b-32b9-44c2-a026-09e63dc2bc6c" providerId="ADAL" clId="{2F54D04A-3136-4D03-A06A-C6D229AB35CA}" dt="2025-01-08T17:16:03.606" v="2970" actId="207"/>
          <ac:spMkLst>
            <pc:docMk/>
            <pc:sldMk cId="1416620600" sldId="367"/>
            <ac:spMk id="6" creationId="{4457FE29-4F42-5BAF-6727-8C1FCCFE8492}"/>
          </ac:spMkLst>
        </pc:spChg>
        <pc:spChg chg="mod">
          <ac:chgData name="Tea Rawsthorne Eckmyn" userId="3d29822b-32b9-44c2-a026-09e63dc2bc6c" providerId="ADAL" clId="{2F54D04A-3136-4D03-A06A-C6D229AB35CA}" dt="2025-01-08T00:55:36.438" v="358" actId="20577"/>
          <ac:spMkLst>
            <pc:docMk/>
            <pc:sldMk cId="1416620600" sldId="367"/>
            <ac:spMk id="7" creationId="{4ED2306F-7992-5698-0AC0-68E0CEE656E1}"/>
          </ac:spMkLst>
        </pc:spChg>
        <pc:spChg chg="add mod">
          <ac:chgData name="Tea Rawsthorne Eckmyn" userId="3d29822b-32b9-44c2-a026-09e63dc2bc6c" providerId="ADAL" clId="{2F54D04A-3136-4D03-A06A-C6D229AB35CA}" dt="2025-01-08T01:10:43.432" v="929" actId="1076"/>
          <ac:spMkLst>
            <pc:docMk/>
            <pc:sldMk cId="1416620600" sldId="367"/>
            <ac:spMk id="12" creationId="{B8AFEB63-E336-B349-798F-1F0BC9D38E5A}"/>
          </ac:spMkLst>
        </pc:spChg>
        <pc:spChg chg="add mod">
          <ac:chgData name="Tea Rawsthorne Eckmyn" userId="3d29822b-32b9-44c2-a026-09e63dc2bc6c" providerId="ADAL" clId="{2F54D04A-3136-4D03-A06A-C6D229AB35CA}" dt="2025-01-08T01:25:25.198" v="1196" actId="114"/>
          <ac:spMkLst>
            <pc:docMk/>
            <pc:sldMk cId="1416620600" sldId="367"/>
            <ac:spMk id="14" creationId="{EA210157-281A-9BFB-54A5-7EB87A4C4C95}"/>
          </ac:spMkLst>
        </pc:spChg>
        <pc:graphicFrameChg chg="add del mod">
          <ac:chgData name="Tea Rawsthorne Eckmyn" userId="3d29822b-32b9-44c2-a026-09e63dc2bc6c" providerId="ADAL" clId="{2F54D04A-3136-4D03-A06A-C6D229AB35CA}" dt="2025-01-08T00:49:43.425" v="285" actId="478"/>
          <ac:graphicFrameMkLst>
            <pc:docMk/>
            <pc:sldMk cId="1416620600" sldId="367"/>
            <ac:graphicFrameMk id="3" creationId="{00EEA57E-47F8-9E9E-2826-E26F4F79C7AD}"/>
          </ac:graphicFrameMkLst>
        </pc:graphicFrameChg>
        <pc:graphicFrameChg chg="add mod">
          <ac:chgData name="Tea Rawsthorne Eckmyn" userId="3d29822b-32b9-44c2-a026-09e63dc2bc6c" providerId="ADAL" clId="{2F54D04A-3136-4D03-A06A-C6D229AB35CA}" dt="2025-01-08T18:30:57.462" v="5979" actId="20577"/>
          <ac:graphicFrameMkLst>
            <pc:docMk/>
            <pc:sldMk cId="1416620600" sldId="367"/>
            <ac:graphicFrameMk id="4" creationId="{639F9CEA-8F98-D241-07B5-E9DED9871802}"/>
          </ac:graphicFrameMkLst>
        </pc:graphicFrameChg>
        <pc:graphicFrameChg chg="del">
          <ac:chgData name="Tea Rawsthorne Eckmyn" userId="3d29822b-32b9-44c2-a026-09e63dc2bc6c" providerId="ADAL" clId="{2F54D04A-3136-4D03-A06A-C6D229AB35CA}" dt="2025-01-08T00:47:17.333" v="281" actId="478"/>
          <ac:graphicFrameMkLst>
            <pc:docMk/>
            <pc:sldMk cId="1416620600" sldId="367"/>
            <ac:graphicFrameMk id="6" creationId="{7A88D80E-E215-62A7-F72D-43BA58FC51BA}"/>
          </ac:graphicFrameMkLst>
        </pc:graphicFrameChg>
        <pc:graphicFrameChg chg="add mod">
          <ac:chgData name="Tea Rawsthorne Eckmyn" userId="3d29822b-32b9-44c2-a026-09e63dc2bc6c" providerId="ADAL" clId="{2F54D04A-3136-4D03-A06A-C6D229AB35CA}" dt="2025-01-08T18:31:00.730" v="5981" actId="20577"/>
          <ac:graphicFrameMkLst>
            <pc:docMk/>
            <pc:sldMk cId="1416620600" sldId="367"/>
            <ac:graphicFrameMk id="8" creationId="{1FFA3468-9BE0-32C5-969D-38EA268636E0}"/>
          </ac:graphicFrameMkLst>
        </pc:graphicFrameChg>
        <pc:graphicFrameChg chg="del">
          <ac:chgData name="Tea Rawsthorne Eckmyn" userId="3d29822b-32b9-44c2-a026-09e63dc2bc6c" providerId="ADAL" clId="{2F54D04A-3136-4D03-A06A-C6D229AB35CA}" dt="2025-01-08T00:47:16.220" v="280" actId="478"/>
          <ac:graphicFrameMkLst>
            <pc:docMk/>
            <pc:sldMk cId="1416620600" sldId="367"/>
            <ac:graphicFrameMk id="10" creationId="{838BC9AB-487F-8BA6-1ECF-D69EE1C46866}"/>
          </ac:graphicFrameMkLst>
        </pc:graphicFrameChg>
      </pc:sldChg>
      <pc:sldChg chg="addSp delSp modSp add mod">
        <pc:chgData name="Tea Rawsthorne Eckmyn" userId="3d29822b-32b9-44c2-a026-09e63dc2bc6c" providerId="ADAL" clId="{2F54D04A-3136-4D03-A06A-C6D229AB35CA}" dt="2025-01-08T18:31:19.306" v="5984" actId="20577"/>
        <pc:sldMkLst>
          <pc:docMk/>
          <pc:sldMk cId="1034844120" sldId="368"/>
        </pc:sldMkLst>
        <pc:spChg chg="mod">
          <ac:chgData name="Tea Rawsthorne Eckmyn" userId="3d29822b-32b9-44c2-a026-09e63dc2bc6c" providerId="ADAL" clId="{2F54D04A-3136-4D03-A06A-C6D229AB35CA}" dt="2025-01-08T00:56:31.949" v="440" actId="113"/>
          <ac:spMkLst>
            <pc:docMk/>
            <pc:sldMk cId="1034844120" sldId="368"/>
            <ac:spMk id="2" creationId="{48A79420-FA31-2972-3AAA-E399CD38EF45}"/>
          </ac:spMkLst>
        </pc:spChg>
        <pc:spChg chg="add mod">
          <ac:chgData name="Tea Rawsthorne Eckmyn" userId="3d29822b-32b9-44c2-a026-09e63dc2bc6c" providerId="ADAL" clId="{2F54D04A-3136-4D03-A06A-C6D229AB35CA}" dt="2025-01-08T17:15:36.106" v="2966" actId="207"/>
          <ac:spMkLst>
            <pc:docMk/>
            <pc:sldMk cId="1034844120" sldId="368"/>
            <ac:spMk id="4" creationId="{63F8C89F-DCE2-4975-DDFA-BE90C0C707D9}"/>
          </ac:spMkLst>
        </pc:spChg>
        <pc:spChg chg="mod">
          <ac:chgData name="Tea Rawsthorne Eckmyn" userId="3d29822b-32b9-44c2-a026-09e63dc2bc6c" providerId="ADAL" clId="{2F54D04A-3136-4D03-A06A-C6D229AB35CA}" dt="2025-01-08T01:18:57.890" v="1006" actId="1076"/>
          <ac:spMkLst>
            <pc:docMk/>
            <pc:sldMk cId="1034844120" sldId="368"/>
            <ac:spMk id="7" creationId="{A311B147-4092-3E25-45C7-537E01B3BA29}"/>
          </ac:spMkLst>
        </pc:spChg>
        <pc:spChg chg="add mod">
          <ac:chgData name="Tea Rawsthorne Eckmyn" userId="3d29822b-32b9-44c2-a026-09e63dc2bc6c" providerId="ADAL" clId="{2F54D04A-3136-4D03-A06A-C6D229AB35CA}" dt="2025-01-08T17:15:46.072" v="2968" actId="207"/>
          <ac:spMkLst>
            <pc:docMk/>
            <pc:sldMk cId="1034844120" sldId="368"/>
            <ac:spMk id="8" creationId="{637EE236-9F4B-F449-3580-BE078589CA13}"/>
          </ac:spMkLst>
        </pc:spChg>
        <pc:spChg chg="add del">
          <ac:chgData name="Tea Rawsthorne Eckmyn" userId="3d29822b-32b9-44c2-a026-09e63dc2bc6c" providerId="ADAL" clId="{2F54D04A-3136-4D03-A06A-C6D229AB35CA}" dt="2025-01-08T01:04:17.753" v="616" actId="478"/>
          <ac:spMkLst>
            <pc:docMk/>
            <pc:sldMk cId="1034844120" sldId="368"/>
            <ac:spMk id="10" creationId="{B73FBBD9-25E0-3174-95AF-CD0B429C6018}"/>
          </ac:spMkLst>
        </pc:spChg>
        <pc:spChg chg="add mod">
          <ac:chgData name="Tea Rawsthorne Eckmyn" userId="3d29822b-32b9-44c2-a026-09e63dc2bc6c" providerId="ADAL" clId="{2F54D04A-3136-4D03-A06A-C6D229AB35CA}" dt="2025-01-08T01:06:18.995" v="843" actId="207"/>
          <ac:spMkLst>
            <pc:docMk/>
            <pc:sldMk cId="1034844120" sldId="368"/>
            <ac:spMk id="12" creationId="{8012A4B5-16EE-009F-1039-E44A0C0E1D43}"/>
          </ac:spMkLst>
        </pc:spChg>
        <pc:spChg chg="add mod">
          <ac:chgData name="Tea Rawsthorne Eckmyn" userId="3d29822b-32b9-44c2-a026-09e63dc2bc6c" providerId="ADAL" clId="{2F54D04A-3136-4D03-A06A-C6D229AB35CA}" dt="2025-01-08T01:19:09.139" v="1009" actId="1076"/>
          <ac:spMkLst>
            <pc:docMk/>
            <pc:sldMk cId="1034844120" sldId="368"/>
            <ac:spMk id="14" creationId="{75DA3254-E027-ECDA-4647-8F78ED43B1DF}"/>
          </ac:spMkLst>
        </pc:spChg>
        <pc:graphicFrameChg chg="add mod">
          <ac:chgData name="Tea Rawsthorne Eckmyn" userId="3d29822b-32b9-44c2-a026-09e63dc2bc6c" providerId="ADAL" clId="{2F54D04A-3136-4D03-A06A-C6D229AB35CA}" dt="2025-01-08T17:11:59.574" v="2782"/>
          <ac:graphicFrameMkLst>
            <pc:docMk/>
            <pc:sldMk cId="1034844120" sldId="368"/>
            <ac:graphicFrameMk id="3" creationId="{342FE982-24E4-5E2B-7A78-F99A989A63B4}"/>
          </ac:graphicFrameMkLst>
        </pc:graphicFrameChg>
        <pc:graphicFrameChg chg="del">
          <ac:chgData name="Tea Rawsthorne Eckmyn" userId="3d29822b-32b9-44c2-a026-09e63dc2bc6c" providerId="ADAL" clId="{2F54D04A-3136-4D03-A06A-C6D229AB35CA}" dt="2025-01-08T00:56:36.974" v="441" actId="478"/>
          <ac:graphicFrameMkLst>
            <pc:docMk/>
            <pc:sldMk cId="1034844120" sldId="368"/>
            <ac:graphicFrameMk id="4" creationId="{413D497A-D3D9-0C78-BFAD-3A15FAF054AF}"/>
          </ac:graphicFrameMkLst>
        </pc:graphicFrameChg>
        <pc:graphicFrameChg chg="add mod">
          <ac:chgData name="Tea Rawsthorne Eckmyn" userId="3d29822b-32b9-44c2-a026-09e63dc2bc6c" providerId="ADAL" clId="{2F54D04A-3136-4D03-A06A-C6D229AB35CA}" dt="2025-01-08T18:31:19.306" v="5984" actId="20577"/>
          <ac:graphicFrameMkLst>
            <pc:docMk/>
            <pc:sldMk cId="1034844120" sldId="368"/>
            <ac:graphicFrameMk id="6" creationId="{580A4BF8-93EB-F162-5322-5BA174FD387A}"/>
          </ac:graphicFrameMkLst>
        </pc:graphicFrameChg>
        <pc:graphicFrameChg chg="del">
          <ac:chgData name="Tea Rawsthorne Eckmyn" userId="3d29822b-32b9-44c2-a026-09e63dc2bc6c" providerId="ADAL" clId="{2F54D04A-3136-4D03-A06A-C6D229AB35CA}" dt="2025-01-08T00:56:38.138" v="442" actId="478"/>
          <ac:graphicFrameMkLst>
            <pc:docMk/>
            <pc:sldMk cId="1034844120" sldId="368"/>
            <ac:graphicFrameMk id="8" creationId="{E015A64D-2128-416C-2621-0DA9B0B38E39}"/>
          </ac:graphicFrameMkLst>
        </pc:graphicFrameChg>
      </pc:sldChg>
      <pc:sldChg chg="addSp delSp modSp add del mod ord setBg">
        <pc:chgData name="Tea Rawsthorne Eckmyn" userId="3d29822b-32b9-44c2-a026-09e63dc2bc6c" providerId="ADAL" clId="{2F54D04A-3136-4D03-A06A-C6D229AB35CA}" dt="2025-01-08T18:53:24.656" v="6573" actId="2696"/>
        <pc:sldMkLst>
          <pc:docMk/>
          <pc:sldMk cId="1166945243" sldId="369"/>
        </pc:sldMkLst>
        <pc:spChg chg="mod">
          <ac:chgData name="Tea Rawsthorne Eckmyn" userId="3d29822b-32b9-44c2-a026-09e63dc2bc6c" providerId="ADAL" clId="{2F54D04A-3136-4D03-A06A-C6D229AB35CA}" dt="2025-01-08T01:24:08.419" v="1152"/>
          <ac:spMkLst>
            <pc:docMk/>
            <pc:sldMk cId="1166945243" sldId="369"/>
            <ac:spMk id="2" creationId="{B1EE7784-1B9A-DAA9-7BD8-D32E5E01F490}"/>
          </ac:spMkLst>
        </pc:spChg>
        <pc:spChg chg="add mod">
          <ac:chgData name="Tea Rawsthorne Eckmyn" userId="3d29822b-32b9-44c2-a026-09e63dc2bc6c" providerId="ADAL" clId="{2F54D04A-3136-4D03-A06A-C6D229AB35CA}" dt="2025-01-08T17:03:21.455" v="2219" actId="20577"/>
          <ac:spMkLst>
            <pc:docMk/>
            <pc:sldMk cId="1166945243" sldId="369"/>
            <ac:spMk id="3" creationId="{9C744A2D-2BC2-1227-65FF-CD1194B08A5E}"/>
          </ac:spMkLst>
        </pc:spChg>
        <pc:spChg chg="add mod">
          <ac:chgData name="Tea Rawsthorne Eckmyn" userId="3d29822b-32b9-44c2-a026-09e63dc2bc6c" providerId="ADAL" clId="{2F54D04A-3136-4D03-A06A-C6D229AB35CA}" dt="2025-01-08T17:14:38.994" v="2961" actId="20577"/>
          <ac:spMkLst>
            <pc:docMk/>
            <pc:sldMk cId="1166945243" sldId="369"/>
            <ac:spMk id="4" creationId="{21E9F7AD-C41E-B77A-BD8F-CC4DF3D56AE7}"/>
          </ac:spMkLst>
        </pc:spChg>
        <pc:spChg chg="mod">
          <ac:chgData name="Tea Rawsthorne Eckmyn" userId="3d29822b-32b9-44c2-a026-09e63dc2bc6c" providerId="ADAL" clId="{2F54D04A-3136-4D03-A06A-C6D229AB35CA}" dt="2025-01-08T16:49:25.988" v="1272" actId="1076"/>
          <ac:spMkLst>
            <pc:docMk/>
            <pc:sldMk cId="1166945243" sldId="369"/>
            <ac:spMk id="5" creationId="{6DF0A5EA-263F-D88D-7076-36C9D330D974}"/>
          </ac:spMkLst>
        </pc:spChg>
        <pc:spChg chg="mod">
          <ac:chgData name="Tea Rawsthorne Eckmyn" userId="3d29822b-32b9-44c2-a026-09e63dc2bc6c" providerId="ADAL" clId="{2F54D04A-3136-4D03-A06A-C6D229AB35CA}" dt="2025-01-08T16:49:28.189" v="1273" actId="1076"/>
          <ac:spMkLst>
            <pc:docMk/>
            <pc:sldMk cId="1166945243" sldId="369"/>
            <ac:spMk id="7" creationId="{E769FCB9-BEBD-3FCE-AC2A-C77F021B7718}"/>
          </ac:spMkLst>
        </pc:spChg>
        <pc:spChg chg="del">
          <ac:chgData name="Tea Rawsthorne Eckmyn" userId="3d29822b-32b9-44c2-a026-09e63dc2bc6c" providerId="ADAL" clId="{2F54D04A-3136-4D03-A06A-C6D229AB35CA}" dt="2025-01-08T01:20:55.706" v="1019" actId="478"/>
          <ac:spMkLst>
            <pc:docMk/>
            <pc:sldMk cId="1166945243" sldId="369"/>
            <ac:spMk id="12" creationId="{911456AB-299B-088C-4A58-FB8C7B22A5B5}"/>
          </ac:spMkLst>
        </pc:spChg>
        <pc:spChg chg="del">
          <ac:chgData name="Tea Rawsthorne Eckmyn" userId="3d29822b-32b9-44c2-a026-09e63dc2bc6c" providerId="ADAL" clId="{2F54D04A-3136-4D03-A06A-C6D229AB35CA}" dt="2025-01-08T01:20:56.954" v="1020" actId="478"/>
          <ac:spMkLst>
            <pc:docMk/>
            <pc:sldMk cId="1166945243" sldId="369"/>
            <ac:spMk id="14" creationId="{3A551EC1-072C-3A98-A81A-B6C9B9E74F19}"/>
          </ac:spMkLst>
        </pc:spChg>
        <pc:graphicFrameChg chg="del">
          <ac:chgData name="Tea Rawsthorne Eckmyn" userId="3d29822b-32b9-44c2-a026-09e63dc2bc6c" providerId="ADAL" clId="{2F54D04A-3136-4D03-A06A-C6D229AB35CA}" dt="2025-01-08T01:20:53.040" v="1017" actId="478"/>
          <ac:graphicFrameMkLst>
            <pc:docMk/>
            <pc:sldMk cId="1166945243" sldId="369"/>
            <ac:graphicFrameMk id="3" creationId="{B07EE31A-9B26-926F-2182-A88C16A8AC2B}"/>
          </ac:graphicFrameMkLst>
        </pc:graphicFrameChg>
        <pc:graphicFrameChg chg="del">
          <ac:chgData name="Tea Rawsthorne Eckmyn" userId="3d29822b-32b9-44c2-a026-09e63dc2bc6c" providerId="ADAL" clId="{2F54D04A-3136-4D03-A06A-C6D229AB35CA}" dt="2025-01-08T01:20:54.382" v="1018" actId="478"/>
          <ac:graphicFrameMkLst>
            <pc:docMk/>
            <pc:sldMk cId="1166945243" sldId="369"/>
            <ac:graphicFrameMk id="6" creationId="{D7FB3CAC-B864-9755-D737-272A0FD9E653}"/>
          </ac:graphicFrameMkLst>
        </pc:graphicFrameChg>
      </pc:sldChg>
      <pc:sldChg chg="new del">
        <pc:chgData name="Tea Rawsthorne Eckmyn" userId="3d29822b-32b9-44c2-a026-09e63dc2bc6c" providerId="ADAL" clId="{2F54D04A-3136-4D03-A06A-C6D229AB35CA}" dt="2025-01-08T00:56:51.175" v="444" actId="47"/>
        <pc:sldMkLst>
          <pc:docMk/>
          <pc:sldMk cId="2683050988" sldId="369"/>
        </pc:sldMkLst>
      </pc:sldChg>
      <pc:sldChg chg="addSp delSp modSp add mod">
        <pc:chgData name="Tea Rawsthorne Eckmyn" userId="3d29822b-32b9-44c2-a026-09e63dc2bc6c" providerId="ADAL" clId="{2F54D04A-3136-4D03-A06A-C6D229AB35CA}" dt="2025-01-08T18:09:22.550" v="5961" actId="1076"/>
        <pc:sldMkLst>
          <pc:docMk/>
          <pc:sldMk cId="1305065668" sldId="370"/>
        </pc:sldMkLst>
        <pc:spChg chg="mod">
          <ac:chgData name="Tea Rawsthorne Eckmyn" userId="3d29822b-32b9-44c2-a026-09e63dc2bc6c" providerId="ADAL" clId="{2F54D04A-3136-4D03-A06A-C6D229AB35CA}" dt="2025-01-08T18:09:22.550" v="5961" actId="1076"/>
          <ac:spMkLst>
            <pc:docMk/>
            <pc:sldMk cId="1305065668" sldId="370"/>
            <ac:spMk id="2" creationId="{EE6AD849-53B2-53DF-38A4-E1755931F7EA}"/>
          </ac:spMkLst>
        </pc:spChg>
        <pc:spChg chg="add mod ord">
          <ac:chgData name="Tea Rawsthorne Eckmyn" userId="3d29822b-32b9-44c2-a026-09e63dc2bc6c" providerId="ADAL" clId="{2F54D04A-3136-4D03-A06A-C6D229AB35CA}" dt="2025-01-08T17:43:45.282" v="4497" actId="207"/>
          <ac:spMkLst>
            <pc:docMk/>
            <pc:sldMk cId="1305065668" sldId="370"/>
            <ac:spMk id="3" creationId="{B6A8567C-C247-D98E-FB14-EAEC68543AA3}"/>
          </ac:spMkLst>
        </pc:spChg>
        <pc:spChg chg="add mod ord">
          <ac:chgData name="Tea Rawsthorne Eckmyn" userId="3d29822b-32b9-44c2-a026-09e63dc2bc6c" providerId="ADAL" clId="{2F54D04A-3136-4D03-A06A-C6D229AB35CA}" dt="2025-01-08T17:43:49.870" v="4498" actId="207"/>
          <ac:spMkLst>
            <pc:docMk/>
            <pc:sldMk cId="1305065668" sldId="370"/>
            <ac:spMk id="4" creationId="{CD34F31A-44A2-F2A3-995B-05F704DC1EDC}"/>
          </ac:spMkLst>
        </pc:spChg>
        <pc:spChg chg="add del mod">
          <ac:chgData name="Tea Rawsthorne Eckmyn" userId="3d29822b-32b9-44c2-a026-09e63dc2bc6c" providerId="ADAL" clId="{2F54D04A-3136-4D03-A06A-C6D229AB35CA}" dt="2025-01-08T17:26:26.200" v="3492" actId="478"/>
          <ac:spMkLst>
            <pc:docMk/>
            <pc:sldMk cId="1305065668" sldId="370"/>
            <ac:spMk id="6" creationId="{325465A4-F38E-F70C-5EE7-D8508F62B047}"/>
          </ac:spMkLst>
        </pc:spChg>
        <pc:spChg chg="mod">
          <ac:chgData name="Tea Rawsthorne Eckmyn" userId="3d29822b-32b9-44c2-a026-09e63dc2bc6c" providerId="ADAL" clId="{2F54D04A-3136-4D03-A06A-C6D229AB35CA}" dt="2025-01-08T17:45:52.564" v="4613" actId="14100"/>
          <ac:spMkLst>
            <pc:docMk/>
            <pc:sldMk cId="1305065668" sldId="370"/>
            <ac:spMk id="7" creationId="{7C2A8600-1A34-B288-CA88-82113916974C}"/>
          </ac:spMkLst>
        </pc:spChg>
        <pc:spChg chg="add mod ord">
          <ac:chgData name="Tea Rawsthorne Eckmyn" userId="3d29822b-32b9-44c2-a026-09e63dc2bc6c" providerId="ADAL" clId="{2F54D04A-3136-4D03-A06A-C6D229AB35CA}" dt="2025-01-08T17:39:45.174" v="4269" actId="20577"/>
          <ac:spMkLst>
            <pc:docMk/>
            <pc:sldMk cId="1305065668" sldId="370"/>
            <ac:spMk id="8" creationId="{D48B1430-01D1-326C-6E50-106AC8FB8E3F}"/>
          </ac:spMkLst>
        </pc:spChg>
        <pc:spChg chg="add mod">
          <ac:chgData name="Tea Rawsthorne Eckmyn" userId="3d29822b-32b9-44c2-a026-09e63dc2bc6c" providerId="ADAL" clId="{2F54D04A-3136-4D03-A06A-C6D229AB35CA}" dt="2025-01-08T17:36:15.896" v="3959" actId="1076"/>
          <ac:spMkLst>
            <pc:docMk/>
            <pc:sldMk cId="1305065668" sldId="370"/>
            <ac:spMk id="10" creationId="{60D41C52-AB40-CAE6-8BAA-81E66A04ADA1}"/>
          </ac:spMkLst>
        </pc:spChg>
        <pc:spChg chg="del">
          <ac:chgData name="Tea Rawsthorne Eckmyn" userId="3d29822b-32b9-44c2-a026-09e63dc2bc6c" providerId="ADAL" clId="{2F54D04A-3136-4D03-A06A-C6D229AB35CA}" dt="2025-01-08T01:20:48.525" v="1015" actId="478"/>
          <ac:spMkLst>
            <pc:docMk/>
            <pc:sldMk cId="1305065668" sldId="370"/>
            <ac:spMk id="12" creationId="{6FB96930-A6AE-0F13-6DDB-E5ABD2BE5460}"/>
          </ac:spMkLst>
        </pc:spChg>
        <pc:spChg chg="add mod ord">
          <ac:chgData name="Tea Rawsthorne Eckmyn" userId="3d29822b-32b9-44c2-a026-09e63dc2bc6c" providerId="ADAL" clId="{2F54D04A-3136-4D03-A06A-C6D229AB35CA}" dt="2025-01-08T17:43:54.343" v="4499" actId="207"/>
          <ac:spMkLst>
            <pc:docMk/>
            <pc:sldMk cId="1305065668" sldId="370"/>
            <ac:spMk id="12" creationId="{BE957C8B-9B30-95D0-AC65-A6142ED912B0}"/>
          </ac:spMkLst>
        </pc:spChg>
        <pc:spChg chg="add del mod">
          <ac:chgData name="Tea Rawsthorne Eckmyn" userId="3d29822b-32b9-44c2-a026-09e63dc2bc6c" providerId="ADAL" clId="{2F54D04A-3136-4D03-A06A-C6D229AB35CA}" dt="2025-01-08T17:39:52.909" v="4270" actId="478"/>
          <ac:spMkLst>
            <pc:docMk/>
            <pc:sldMk cId="1305065668" sldId="370"/>
            <ac:spMk id="14" creationId="{166DAC8E-CC30-E34C-C94B-2CF7C089DEA3}"/>
          </ac:spMkLst>
        </pc:spChg>
        <pc:spChg chg="del">
          <ac:chgData name="Tea Rawsthorne Eckmyn" userId="3d29822b-32b9-44c2-a026-09e63dc2bc6c" providerId="ADAL" clId="{2F54D04A-3136-4D03-A06A-C6D229AB35CA}" dt="2025-01-08T01:20:49.837" v="1016" actId="478"/>
          <ac:spMkLst>
            <pc:docMk/>
            <pc:sldMk cId="1305065668" sldId="370"/>
            <ac:spMk id="14" creationId="{BF8FA44E-FD97-6ADA-BECD-D0BC9BF48C6B}"/>
          </ac:spMkLst>
        </pc:spChg>
        <pc:spChg chg="add mod">
          <ac:chgData name="Tea Rawsthorne Eckmyn" userId="3d29822b-32b9-44c2-a026-09e63dc2bc6c" providerId="ADAL" clId="{2F54D04A-3136-4D03-A06A-C6D229AB35CA}" dt="2025-01-08T17:39:01.651" v="4260" actId="113"/>
          <ac:spMkLst>
            <pc:docMk/>
            <pc:sldMk cId="1305065668" sldId="370"/>
            <ac:spMk id="16" creationId="{801AF160-36CB-E020-4C83-F4EB12484739}"/>
          </ac:spMkLst>
        </pc:spChg>
        <pc:spChg chg="add mod ord">
          <ac:chgData name="Tea Rawsthorne Eckmyn" userId="3d29822b-32b9-44c2-a026-09e63dc2bc6c" providerId="ADAL" clId="{2F54D04A-3136-4D03-A06A-C6D229AB35CA}" dt="2025-01-08T17:45:32.660" v="4608" actId="166"/>
          <ac:spMkLst>
            <pc:docMk/>
            <pc:sldMk cId="1305065668" sldId="370"/>
            <ac:spMk id="17" creationId="{5CA39941-F159-81C1-108C-4E0CF2A014C4}"/>
          </ac:spMkLst>
        </pc:spChg>
        <pc:spChg chg="add del mod">
          <ac:chgData name="Tea Rawsthorne Eckmyn" userId="3d29822b-32b9-44c2-a026-09e63dc2bc6c" providerId="ADAL" clId="{2F54D04A-3136-4D03-A06A-C6D229AB35CA}" dt="2025-01-08T17:42:55.216" v="4483" actId="478"/>
          <ac:spMkLst>
            <pc:docMk/>
            <pc:sldMk cId="1305065668" sldId="370"/>
            <ac:spMk id="18" creationId="{86BD03DE-446C-B851-CA3B-4171ADAA50D7}"/>
          </ac:spMkLst>
        </pc:spChg>
        <pc:spChg chg="add mod ord">
          <ac:chgData name="Tea Rawsthorne Eckmyn" userId="3d29822b-32b9-44c2-a026-09e63dc2bc6c" providerId="ADAL" clId="{2F54D04A-3136-4D03-A06A-C6D229AB35CA}" dt="2025-01-08T17:45:56.609" v="4614" actId="1076"/>
          <ac:spMkLst>
            <pc:docMk/>
            <pc:sldMk cId="1305065668" sldId="370"/>
            <ac:spMk id="19" creationId="{8DD40DF9-036E-8EC0-1AE3-29FD05C90D16}"/>
          </ac:spMkLst>
        </pc:spChg>
        <pc:spChg chg="add del mod">
          <ac:chgData name="Tea Rawsthorne Eckmyn" userId="3d29822b-32b9-44c2-a026-09e63dc2bc6c" providerId="ADAL" clId="{2F54D04A-3136-4D03-A06A-C6D229AB35CA}" dt="2025-01-08T17:42:29.505" v="4476" actId="478"/>
          <ac:spMkLst>
            <pc:docMk/>
            <pc:sldMk cId="1305065668" sldId="370"/>
            <ac:spMk id="23" creationId="{9E114EBB-9C9D-9901-1AA8-1FB8E552DF23}"/>
          </ac:spMkLst>
        </pc:spChg>
        <pc:spChg chg="add del mod">
          <ac:chgData name="Tea Rawsthorne Eckmyn" userId="3d29822b-32b9-44c2-a026-09e63dc2bc6c" providerId="ADAL" clId="{2F54D04A-3136-4D03-A06A-C6D229AB35CA}" dt="2025-01-08T17:44:37.060" v="4504" actId="478"/>
          <ac:spMkLst>
            <pc:docMk/>
            <pc:sldMk cId="1305065668" sldId="370"/>
            <ac:spMk id="24" creationId="{103700B6-EE01-0803-C3A9-5EED3DF26F38}"/>
          </ac:spMkLst>
        </pc:spChg>
        <pc:spChg chg="add mod">
          <ac:chgData name="Tea Rawsthorne Eckmyn" userId="3d29822b-32b9-44c2-a026-09e63dc2bc6c" providerId="ADAL" clId="{2F54D04A-3136-4D03-A06A-C6D229AB35CA}" dt="2025-01-08T17:45:49.937" v="4612" actId="1076"/>
          <ac:spMkLst>
            <pc:docMk/>
            <pc:sldMk cId="1305065668" sldId="370"/>
            <ac:spMk id="25" creationId="{7792C292-C904-AD29-7924-B16E421784D6}"/>
          </ac:spMkLst>
        </pc:spChg>
        <pc:graphicFrameChg chg="del">
          <ac:chgData name="Tea Rawsthorne Eckmyn" userId="3d29822b-32b9-44c2-a026-09e63dc2bc6c" providerId="ADAL" clId="{2F54D04A-3136-4D03-A06A-C6D229AB35CA}" dt="2025-01-08T01:20:45.380" v="1013" actId="478"/>
          <ac:graphicFrameMkLst>
            <pc:docMk/>
            <pc:sldMk cId="1305065668" sldId="370"/>
            <ac:graphicFrameMk id="3" creationId="{75B80E4D-E92E-D865-8950-6F0D84703C84}"/>
          </ac:graphicFrameMkLst>
        </pc:graphicFrameChg>
        <pc:graphicFrameChg chg="del">
          <ac:chgData name="Tea Rawsthorne Eckmyn" userId="3d29822b-32b9-44c2-a026-09e63dc2bc6c" providerId="ADAL" clId="{2F54D04A-3136-4D03-A06A-C6D229AB35CA}" dt="2025-01-08T01:20:46.661" v="1014" actId="478"/>
          <ac:graphicFrameMkLst>
            <pc:docMk/>
            <pc:sldMk cId="1305065668" sldId="370"/>
            <ac:graphicFrameMk id="6" creationId="{A1364454-5504-78B6-014D-13B1765BD868}"/>
          </ac:graphicFrameMkLst>
        </pc:graphicFrameChg>
      </pc:sldChg>
      <pc:sldChg chg="addSp delSp modSp add mod">
        <pc:chgData name="Tea Rawsthorne Eckmyn" userId="3d29822b-32b9-44c2-a026-09e63dc2bc6c" providerId="ADAL" clId="{2F54D04A-3136-4D03-A06A-C6D229AB35CA}" dt="2025-01-08T19:30:12.585" v="6581" actId="113"/>
        <pc:sldMkLst>
          <pc:docMk/>
          <pc:sldMk cId="2476591967" sldId="371"/>
        </pc:sldMkLst>
        <pc:spChg chg="mod">
          <ac:chgData name="Tea Rawsthorne Eckmyn" userId="3d29822b-32b9-44c2-a026-09e63dc2bc6c" providerId="ADAL" clId="{2F54D04A-3136-4D03-A06A-C6D229AB35CA}" dt="2025-01-08T17:58:02.701" v="5584" actId="20577"/>
          <ac:spMkLst>
            <pc:docMk/>
            <pc:sldMk cId="2476591967" sldId="371"/>
            <ac:spMk id="3" creationId="{8CB4A829-F48B-95E7-D00D-55C515754B3A}"/>
          </ac:spMkLst>
        </pc:spChg>
        <pc:spChg chg="mod">
          <ac:chgData name="Tea Rawsthorne Eckmyn" userId="3d29822b-32b9-44c2-a026-09e63dc2bc6c" providerId="ADAL" clId="{2F54D04A-3136-4D03-A06A-C6D229AB35CA}" dt="2025-01-08T19:30:12.585" v="6581" actId="113"/>
          <ac:spMkLst>
            <pc:docMk/>
            <pc:sldMk cId="2476591967" sldId="371"/>
            <ac:spMk id="4" creationId="{7667A8DB-ED3E-6C7F-0A5A-17D8AEF40A8A}"/>
          </ac:spMkLst>
        </pc:spChg>
        <pc:spChg chg="add del mod">
          <ac:chgData name="Tea Rawsthorne Eckmyn" userId="3d29822b-32b9-44c2-a026-09e63dc2bc6c" providerId="ADAL" clId="{2F54D04A-3136-4D03-A06A-C6D229AB35CA}" dt="2025-01-08T18:43:38.889" v="6372" actId="478"/>
          <ac:spMkLst>
            <pc:docMk/>
            <pc:sldMk cId="2476591967" sldId="371"/>
            <ac:spMk id="6" creationId="{F083A348-5D21-AC54-6864-494C76B9B12F}"/>
          </ac:spMkLst>
        </pc:spChg>
      </pc:sldChg>
      <pc:sldChg chg="addSp delSp modSp new mod">
        <pc:chgData name="Tea Rawsthorne Eckmyn" userId="3d29822b-32b9-44c2-a026-09e63dc2bc6c" providerId="ADAL" clId="{2F54D04A-3136-4D03-A06A-C6D229AB35CA}" dt="2025-01-08T18:38:23.097" v="6117" actId="14100"/>
        <pc:sldMkLst>
          <pc:docMk/>
          <pc:sldMk cId="2718058384" sldId="372"/>
        </pc:sldMkLst>
        <pc:spChg chg="mod">
          <ac:chgData name="Tea Rawsthorne Eckmyn" userId="3d29822b-32b9-44c2-a026-09e63dc2bc6c" providerId="ADAL" clId="{2F54D04A-3136-4D03-A06A-C6D229AB35CA}" dt="2025-01-08T18:38:19.013" v="6115" actId="1076"/>
          <ac:spMkLst>
            <pc:docMk/>
            <pc:sldMk cId="2718058384" sldId="372"/>
            <ac:spMk id="2" creationId="{155E812C-8CED-B24F-8C05-C50148C59CAD}"/>
          </ac:spMkLst>
        </pc:spChg>
        <pc:spChg chg="del">
          <ac:chgData name="Tea Rawsthorne Eckmyn" userId="3d29822b-32b9-44c2-a026-09e63dc2bc6c" providerId="ADAL" clId="{2F54D04A-3136-4D03-A06A-C6D229AB35CA}" dt="2025-01-08T18:33:56.892" v="5991" actId="478"/>
          <ac:spMkLst>
            <pc:docMk/>
            <pc:sldMk cId="2718058384" sldId="372"/>
            <ac:spMk id="3" creationId="{CDE2F117-3F18-C7CE-E321-DB0C5A74A897}"/>
          </ac:spMkLst>
        </pc:spChg>
        <pc:spChg chg="add del">
          <ac:chgData name="Tea Rawsthorne Eckmyn" userId="3d29822b-32b9-44c2-a026-09e63dc2bc6c" providerId="ADAL" clId="{2F54D04A-3136-4D03-A06A-C6D229AB35CA}" dt="2025-01-08T18:33:51.802" v="5988" actId="3680"/>
          <ac:spMkLst>
            <pc:docMk/>
            <pc:sldMk cId="2718058384" sldId="372"/>
            <ac:spMk id="4" creationId="{54A411E2-EB66-2D3B-B826-6ABDC59366CD}"/>
          </ac:spMkLst>
        </pc:spChg>
        <pc:spChg chg="del">
          <ac:chgData name="Tea Rawsthorne Eckmyn" userId="3d29822b-32b9-44c2-a026-09e63dc2bc6c" providerId="ADAL" clId="{2F54D04A-3136-4D03-A06A-C6D229AB35CA}" dt="2025-01-08T18:33:56.058" v="5990" actId="478"/>
          <ac:spMkLst>
            <pc:docMk/>
            <pc:sldMk cId="2718058384" sldId="372"/>
            <ac:spMk id="5" creationId="{B84AF485-D221-1418-1828-89B3F1251E13}"/>
          </ac:spMkLst>
        </pc:spChg>
        <pc:spChg chg="del">
          <ac:chgData name="Tea Rawsthorne Eckmyn" userId="3d29822b-32b9-44c2-a026-09e63dc2bc6c" providerId="ADAL" clId="{2F54D04A-3136-4D03-A06A-C6D229AB35CA}" dt="2025-01-08T18:33:54.707" v="5989" actId="478"/>
          <ac:spMkLst>
            <pc:docMk/>
            <pc:sldMk cId="2718058384" sldId="372"/>
            <ac:spMk id="6" creationId="{630D04F5-FB92-193B-0315-085EEA588AB7}"/>
          </ac:spMkLst>
        </pc:spChg>
        <pc:graphicFrameChg chg="add del mod ord modGraphic">
          <ac:chgData name="Tea Rawsthorne Eckmyn" userId="3d29822b-32b9-44c2-a026-09e63dc2bc6c" providerId="ADAL" clId="{2F54D04A-3136-4D03-A06A-C6D229AB35CA}" dt="2025-01-08T18:32:25.640" v="5987" actId="3680"/>
          <ac:graphicFrameMkLst>
            <pc:docMk/>
            <pc:sldMk cId="2718058384" sldId="372"/>
            <ac:graphicFrameMk id="7" creationId="{F1ACA77D-25E9-8A64-5629-18F3747EA3FB}"/>
          </ac:graphicFrameMkLst>
        </pc:graphicFrameChg>
        <pc:graphicFrameChg chg="add mod ord modGraphic">
          <ac:chgData name="Tea Rawsthorne Eckmyn" userId="3d29822b-32b9-44c2-a026-09e63dc2bc6c" providerId="ADAL" clId="{2F54D04A-3136-4D03-A06A-C6D229AB35CA}" dt="2025-01-08T18:38:23.097" v="6117" actId="14100"/>
          <ac:graphicFrameMkLst>
            <pc:docMk/>
            <pc:sldMk cId="2718058384" sldId="372"/>
            <ac:graphicFrameMk id="8" creationId="{6A107F3B-0FAF-A81C-CD01-608E9365FCDE}"/>
          </ac:graphicFrameMkLst>
        </pc:graphicFrameChg>
        <pc:graphicFrameChg chg="add mod">
          <ac:chgData name="Tea Rawsthorne Eckmyn" userId="3d29822b-32b9-44c2-a026-09e63dc2bc6c" providerId="ADAL" clId="{2F54D04A-3136-4D03-A06A-C6D229AB35CA}" dt="2025-01-08T18:35:14.465" v="6012"/>
          <ac:graphicFrameMkLst>
            <pc:docMk/>
            <pc:sldMk cId="2718058384" sldId="372"/>
            <ac:graphicFrameMk id="9" creationId="{1299C0E2-C884-3F58-D3EA-819B1A601464}"/>
          </ac:graphicFrameMkLst>
        </pc:graphicFrameChg>
      </pc:sldChg>
      <pc:sldChg chg="modSp add del mod">
        <pc:chgData name="Tea Rawsthorne Eckmyn" userId="3d29822b-32b9-44c2-a026-09e63dc2bc6c" providerId="ADAL" clId="{2F54D04A-3136-4D03-A06A-C6D229AB35CA}" dt="2025-01-08T18:43:34.851" v="6371" actId="2696"/>
        <pc:sldMkLst>
          <pc:docMk/>
          <pc:sldMk cId="3823265464" sldId="373"/>
        </pc:sldMkLst>
        <pc:spChg chg="mod">
          <ac:chgData name="Tea Rawsthorne Eckmyn" userId="3d29822b-32b9-44c2-a026-09e63dc2bc6c" providerId="ADAL" clId="{2F54D04A-3136-4D03-A06A-C6D229AB35CA}" dt="2025-01-08T18:43:20.796" v="6370" actId="20577"/>
          <ac:spMkLst>
            <pc:docMk/>
            <pc:sldMk cId="3823265464" sldId="373"/>
            <ac:spMk id="2" creationId="{A9CB18E1-B47D-EF38-E851-867A27F4FA3A}"/>
          </ac:spMkLst>
        </pc:spChg>
        <pc:graphicFrameChg chg="mod modGraphic">
          <ac:chgData name="Tea Rawsthorne Eckmyn" userId="3d29822b-32b9-44c2-a026-09e63dc2bc6c" providerId="ADAL" clId="{2F54D04A-3136-4D03-A06A-C6D229AB35CA}" dt="2025-01-08T18:43:09.853" v="6369" actId="14734"/>
          <ac:graphicFrameMkLst>
            <pc:docMk/>
            <pc:sldMk cId="3823265464" sldId="373"/>
            <ac:graphicFrameMk id="8" creationId="{4035F1A3-C9D5-2B13-AC53-CE1DBACD833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ichert2121.sharepoint.com/Doctors%20Q%20to%20Z/Shared%20Documents/Surrey%20North%20Delta/Shared%20Care/Palliative%20Care/Data%20Collection%20Tools/FP%20Survey/SND%20Palliative%20Care_PhysicianNurse_Data%20Analysis_2025_0106%20Part%20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ichert2121.sharepoint.com/Doctors%20Q%20to%20Z/Shared%20Documents/Surrey%20North%20Delta/Shared%20Care/Palliative%20Care/Data%20Collection%20Tools/Shelter%20Survey/SND%20Palliative%20Care%20Shelter%20Staff%20Survey_Analysis_2024_1219.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reichert2121.sharepoint.com/Doctors%20Q%20to%20Z/Shared%20Documents/Surrey%20North%20Delta/Shared%20Care/Palliative%20Care/Data%20Collection%20Tools/FP%20Survey/SND%20Palliative%20Care_PhysicianNurse_Data%20Analysis_2025_0106%20Part%20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reichert2121.sharepoint.com/Doctors%20Q%20to%20Z/Shared%20Documents/Surrey%20North%20Delta/Shared%20Care/Palliative%20Care/Data%20Collection%20Tools/Shelter%20Survey/SND%20Palliative%20Care%20Shelter%20Staff%20Survey_Analysis_2024_12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ichert2121.sharepoint.com/Doctors%20Q%20to%20Z/Shared%20Documents/Surrey%20North%20Delta/Shared%20Care/Palliative%20Care/Data%20Collection%20Tools/Shelter%20Survey/SND%20Palliative%20Care%20Shelter%20Staff%20Survey_Analysis_2024_121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ichert2121.sharepoint.com/Doctors%20Q%20to%20Z/Shared%20Documents/Surrey%20North%20Delta/Shared%20Care/Palliative%20Care/Data%20Collection%20Tools/Shelter%20Survey/SND%20Palliative%20Care%20Shelter%20Staff%20Survey_Analysis_2024_121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_16F_546FEA38.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_16F_546FEA381.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ichert2121.sharepoint.com/Doctors%20Q%20to%20Z/Shared%20Documents/Surrey%20North%20Delta/Shared%20Care/Palliative%20Care/Data%20Collection%20Tools/FP%20Survey/SND%20Palliative%20Care_PhysicianNurse_Data%20Analysis_2025_0106%20Part%202.xlsx" TargetMode="Externa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2400" b="0" i="0" u="none" strike="noStrike" kern="1200" spc="0" baseline="0">
                <a:solidFill>
                  <a:schemeClr val="tx1">
                    <a:lumMod val="65000"/>
                    <a:lumOff val="35000"/>
                  </a:schemeClr>
                </a:solidFill>
                <a:latin typeface="+mn-lt"/>
                <a:ea typeface="+mn-ea"/>
                <a:cs typeface="+mn-cs"/>
              </a:defRPr>
            </a:pPr>
            <a:r>
              <a:rPr lang="en-US" sz="1400"/>
              <a:t>Fig. 1: </a:t>
            </a:r>
            <a:r>
              <a:rPr lang="en-GB" sz="1400"/>
              <a:t>In the last five years, </a:t>
            </a:r>
            <a:r>
              <a:rPr lang="en-GB" sz="1400" b="1"/>
              <a:t>have you cared for a patient who needed palliative care and had one or more of the following challenges</a:t>
            </a:r>
            <a:r>
              <a:rPr lang="en-GB" sz="1400"/>
              <a:t>: </a:t>
            </a:r>
            <a:r>
              <a:rPr lang="en-US" sz="1400" baseline="0"/>
              <a:t>(n=23) </a:t>
            </a:r>
            <a:endParaRPr lang="en-US" sz="1400"/>
          </a:p>
        </c:rich>
      </c:tx>
      <c:layout>
        <c:manualLayout>
          <c:xMode val="edge"/>
          <c:yMode val="edge"/>
          <c:x val="5.8966908661484192E-2"/>
          <c:y val="1.4969828439332807E-2"/>
        </c:manualLayout>
      </c:layout>
      <c:overlay val="0"/>
      <c:spPr>
        <a:noFill/>
        <a:ln>
          <a:noFill/>
        </a:ln>
        <a:effectLst/>
      </c:spPr>
      <c:txPr>
        <a:bodyPr rot="0" spcFirstLastPara="1" vertOverflow="ellipsis" vert="horz" wrap="square" anchor="ctr" anchorCtr="1"/>
        <a:lstStyle/>
        <a:p>
          <a:pPr algn="l">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6566315174255796"/>
          <c:y val="0.25629162906606767"/>
          <c:w val="0.47289898730552971"/>
          <c:h val="0.55311686903268931"/>
        </c:manualLayout>
      </c:layout>
      <c:barChart>
        <c:barDir val="bar"/>
        <c:grouping val="clustered"/>
        <c:varyColors val="0"/>
        <c:ser>
          <c:idx val="0"/>
          <c:order val="0"/>
          <c:tx>
            <c:strRef>
              <c:f>'Q1 - Q2'!$C$4</c:f>
              <c:strCache>
                <c:ptCount val="1"/>
                <c:pt idx="0">
                  <c:v>% (of all respondents)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'Q1 - Q2'!$A$5:$A$8</c:f>
              <c:strCache>
                <c:ptCount val="4"/>
                <c:pt idx="0">
                  <c:v>Palliative &amp; Unhoused/at risk of homelessness</c:v>
                </c:pt>
                <c:pt idx="1">
                  <c:v>Palliative &amp; Severe MHSU</c:v>
                </c:pt>
                <c:pt idx="2">
                  <c:v>Palliative &amp; Newcomer</c:v>
                </c:pt>
                <c:pt idx="3">
                  <c:v>Palliative &amp; other marginalized group. </c:v>
                </c:pt>
              </c:strCache>
            </c:strRef>
          </c:cat>
          <c:val>
            <c:numRef>
              <c:f>'Q1 - Q2'!$C$5:$C$8</c:f>
              <c:numCache>
                <c:formatCode>0%</c:formatCode>
                <c:ptCount val="4"/>
                <c:pt idx="0">
                  <c:v>1</c:v>
                </c:pt>
                <c:pt idx="1">
                  <c:v>0.86956521739130432</c:v>
                </c:pt>
                <c:pt idx="2">
                  <c:v>0.69565217391304346</c:v>
                </c:pt>
                <c:pt idx="3">
                  <c:v>0.47826086956521741</c:v>
                </c:pt>
              </c:numCache>
            </c:numRef>
          </c:val>
          <c:extLst>
            <c:ext xmlns:c16="http://schemas.microsoft.com/office/drawing/2014/chart" uri="{C3380CC4-5D6E-409C-BE32-E72D297353CC}">
              <c16:uniqueId val="{00000000-27BB-48F7-B67D-61B3F9A5879F}"/>
            </c:ext>
          </c:extLst>
        </c:ser>
        <c:dLbls>
          <c:dLblPos val="outEnd"/>
          <c:showLegendKey val="0"/>
          <c:showVal val="1"/>
          <c:showCatName val="0"/>
          <c:showSerName val="0"/>
          <c:showPercent val="0"/>
          <c:showBubbleSize val="0"/>
        </c:dLbls>
        <c:gapWidth val="182"/>
        <c:axId val="854031935"/>
        <c:axId val="854032895"/>
      </c:barChart>
      <c:catAx>
        <c:axId val="85403193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854032895"/>
        <c:crosses val="autoZero"/>
        <c:auto val="1"/>
        <c:lblAlgn val="ctr"/>
        <c:lblOffset val="100"/>
        <c:noMultiLvlLbl val="0"/>
      </c:catAx>
      <c:valAx>
        <c:axId val="854032895"/>
        <c:scaling>
          <c:orientation val="minMax"/>
        </c:scaling>
        <c:delete val="1"/>
        <c:axPos val="t"/>
        <c:numFmt formatCode="0%" sourceLinked="1"/>
        <c:majorTickMark val="none"/>
        <c:minorTickMark val="none"/>
        <c:tickLblPos val="nextTo"/>
        <c:crossAx val="8540319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CA" sz="1100"/>
              <a:t>Fig. 10: From your experience, what are the barriers to accessing palliative care for </a:t>
            </a:r>
          </a:p>
          <a:p>
            <a:pPr algn="l">
              <a:defRPr/>
            </a:pPr>
            <a:r>
              <a:rPr lang="en-CA" sz="1100"/>
              <a:t>clients who have a life-limiting illness and &lt;12-month life expectancy? (n=9)</a:t>
            </a:r>
          </a:p>
        </c:rich>
      </c:tx>
      <c:layout>
        <c:manualLayout>
          <c:xMode val="edge"/>
          <c:yMode val="edge"/>
          <c:x val="9.7411476315139342E-2"/>
          <c:y val="1.3276869984428145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7812041317973175"/>
          <c:y val="0.13458269663953706"/>
          <c:w val="0.30916389438769593"/>
          <c:h val="0.82939386486776812"/>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'Q5 - Q6'!$A$33:$A$44</c:f>
              <c:strCache>
                <c:ptCount val="12"/>
                <c:pt idx="0">
                  <c:v>Other barriers*</c:v>
                </c:pt>
                <c:pt idx="1">
                  <c:v>Policies at the shelter*</c:v>
                </c:pt>
                <c:pt idx="2">
                  <c:v>Not knowing where to find necessary services*</c:v>
                </c:pt>
                <c:pt idx="3">
                  <c:v>Difficulty accessing necessary services*</c:v>
                </c:pt>
                <c:pt idx="4">
                  <c:v>Not having help for their caregiving responsibilities</c:v>
                </c:pt>
                <c:pt idx="5">
                  <c:v>Not having enough support for mental health and substance use</c:v>
                </c:pt>
                <c:pt idx="6">
                  <c:v>Wait time for diagnosis</c:v>
                </c:pt>
                <c:pt idx="7">
                  <c:v>Mistrust in / fear of the healthcare system </c:v>
                </c:pt>
                <c:pt idx="8">
                  <c:v>Not having a fixed address</c:v>
                </c:pt>
                <c:pt idx="9">
                  <c:v>Not having reliable transportation</c:v>
                </c:pt>
                <c:pt idx="10">
                  <c:v>Not having a lot of family / friends available to help</c:v>
                </c:pt>
                <c:pt idx="11">
                  <c:v>Not having a family doctor</c:v>
                </c:pt>
              </c:strCache>
            </c:strRef>
          </c:cat>
          <c:val>
            <c:numRef>
              <c:f>'Q5 - Q6'!$B$33:$B$44</c:f>
              <c:numCache>
                <c:formatCode>General</c:formatCode>
                <c:ptCount val="12"/>
                <c:pt idx="0">
                  <c:v>0</c:v>
                </c:pt>
                <c:pt idx="1">
                  <c:v>0</c:v>
                </c:pt>
                <c:pt idx="2">
                  <c:v>2</c:v>
                </c:pt>
                <c:pt idx="3">
                  <c:v>2</c:v>
                </c:pt>
                <c:pt idx="4">
                  <c:v>4</c:v>
                </c:pt>
                <c:pt idx="5">
                  <c:v>5</c:v>
                </c:pt>
                <c:pt idx="6">
                  <c:v>6</c:v>
                </c:pt>
                <c:pt idx="7">
                  <c:v>6</c:v>
                </c:pt>
                <c:pt idx="8">
                  <c:v>7</c:v>
                </c:pt>
                <c:pt idx="9">
                  <c:v>7</c:v>
                </c:pt>
                <c:pt idx="10">
                  <c:v>8</c:v>
                </c:pt>
                <c:pt idx="11">
                  <c:v>9</c:v>
                </c:pt>
              </c:numCache>
            </c:numRef>
          </c:val>
          <c:extLst>
            <c:ext xmlns:c16="http://schemas.microsoft.com/office/drawing/2014/chart" uri="{C3380CC4-5D6E-409C-BE32-E72D297353CC}">
              <c16:uniqueId val="{00000000-5B4F-4D53-A5FD-0A09E73CCFE8}"/>
            </c:ext>
          </c:extLst>
        </c:ser>
        <c:dLbls>
          <c:dLblPos val="outEnd"/>
          <c:showLegendKey val="0"/>
          <c:showVal val="1"/>
          <c:showCatName val="0"/>
          <c:showSerName val="0"/>
          <c:showPercent val="0"/>
          <c:showBubbleSize val="0"/>
        </c:dLbls>
        <c:gapWidth val="100"/>
        <c:axId val="1707300592"/>
        <c:axId val="1142512288"/>
      </c:barChart>
      <c:catAx>
        <c:axId val="170730059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142512288"/>
        <c:crosses val="autoZero"/>
        <c:auto val="1"/>
        <c:lblAlgn val="ctr"/>
        <c:lblOffset val="100"/>
        <c:noMultiLvlLbl val="0"/>
      </c:catAx>
      <c:valAx>
        <c:axId val="1142512288"/>
        <c:scaling>
          <c:orientation val="minMax"/>
        </c:scaling>
        <c:delete val="1"/>
        <c:axPos val="b"/>
        <c:numFmt formatCode="General" sourceLinked="1"/>
        <c:majorTickMark val="none"/>
        <c:minorTickMark val="none"/>
        <c:tickLblPos val="nextTo"/>
        <c:crossAx val="17073005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CA"/>
              <a:t>Fig. 2:</a:t>
            </a:r>
            <a:r>
              <a:rPr lang="en-CA" baseline="0"/>
              <a:t> </a:t>
            </a:r>
            <a:r>
              <a:rPr lang="en-CA"/>
              <a:t>In the past 5 years, </a:t>
            </a:r>
            <a:r>
              <a:rPr lang="en-CA" b="1"/>
              <a:t>have you worked with a client who was diagnosed with a life-limiting illness?</a:t>
            </a:r>
            <a:r>
              <a:rPr lang="en-CA"/>
              <a:t> (n=9)</a:t>
            </a:r>
          </a:p>
        </c:rich>
      </c:tx>
      <c:layout>
        <c:manualLayout>
          <c:xMode val="edge"/>
          <c:yMode val="edge"/>
          <c:x val="0.11937349119648913"/>
          <c:y val="2.0997959725803022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924247846123386"/>
          <c:y val="0.29745290890633147"/>
          <c:w val="0.45795785431565483"/>
          <c:h val="0.5557889886919648"/>
        </c:manualLayout>
      </c:layout>
      <c:pieChart>
        <c:varyColors val="1"/>
        <c:ser>
          <c:idx val="0"/>
          <c:order val="0"/>
          <c:tx>
            <c:strRef>
              <c:f>'Q1 -Q4'!$E$29</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4B9-4B42-9C24-79FDD7AD0C4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4B9-4B42-9C24-79FDD7AD0C4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4B9-4B42-9C24-79FDD7AD0C43}"/>
              </c:ext>
            </c:extLst>
          </c:dPt>
          <c:dLbls>
            <c:dLbl>
              <c:idx val="0"/>
              <c:layout>
                <c:manualLayout>
                  <c:x val="-8.5445230752721882E-2"/>
                  <c:y val="-0.1785404155914044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B9-4B42-9C24-79FDD7AD0C43}"/>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'Q1 -Q4'!$D$30:$D$32</c:f>
              <c:strCache>
                <c:ptCount val="3"/>
                <c:pt idx="0">
                  <c:v>Yes</c:v>
                </c:pt>
                <c:pt idx="1">
                  <c:v>No</c:v>
                </c:pt>
                <c:pt idx="2">
                  <c:v>I don't know</c:v>
                </c:pt>
              </c:strCache>
            </c:strRef>
          </c:cat>
          <c:val>
            <c:numRef>
              <c:f>'Q1 -Q4'!$E$30:$E$32</c:f>
              <c:numCache>
                <c:formatCode>General</c:formatCode>
                <c:ptCount val="3"/>
                <c:pt idx="0">
                  <c:v>7</c:v>
                </c:pt>
                <c:pt idx="1">
                  <c:v>1</c:v>
                </c:pt>
                <c:pt idx="2">
                  <c:v>1</c:v>
                </c:pt>
              </c:numCache>
            </c:numRef>
          </c:val>
          <c:extLst>
            <c:ext xmlns:c16="http://schemas.microsoft.com/office/drawing/2014/chart" uri="{C3380CC4-5D6E-409C-BE32-E72D297353CC}">
              <c16:uniqueId val="{00000006-14B9-4B42-9C24-79FDD7AD0C4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1712788296135102"/>
          <c:y val="0.41018687633028411"/>
          <c:w val="0.33683555880905108"/>
          <c:h val="0.33267843754317317"/>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r>
              <a:rPr lang="en-GB" sz="1200"/>
              <a:t>Fig. 3: </a:t>
            </a:r>
            <a:r>
              <a:rPr lang="en-GB" sz="1200" b="1"/>
              <a:t>Are there gaps/difficulties in communication </a:t>
            </a:r>
            <a:r>
              <a:rPr lang="en-GB" sz="1200"/>
              <a:t>between you and other health/social support providers (e.g., doctors, social workers, etc.) for patients who need palliative care AND have one or more structural vulnerabilities? </a:t>
            </a:r>
            <a:r>
              <a:rPr lang="en-US" sz="1200" baseline="0"/>
              <a:t>(n=23)</a:t>
            </a:r>
            <a:endParaRPr lang="en-US" sz="1200"/>
          </a:p>
        </c:rich>
      </c:tx>
      <c:layout>
        <c:manualLayout>
          <c:xMode val="edge"/>
          <c:yMode val="edge"/>
          <c:x val="0.11303842585044506"/>
          <c:y val="7.0991462857350482E-3"/>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1090081847241574"/>
          <c:y val="0.345619980463373"/>
          <c:w val="0.44594685693653441"/>
          <c:h val="0.52504535572823863"/>
        </c:manualLayout>
      </c:layout>
      <c:pieChart>
        <c:varyColors val="1"/>
        <c:ser>
          <c:idx val="0"/>
          <c:order val="0"/>
          <c:tx>
            <c:strRef>
              <c:f>'Q1 - Q2'!$B$28</c:f>
              <c:strCache>
                <c:ptCount val="1"/>
                <c:pt idx="0">
                  <c:v>Count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640-4785-9FAB-D3644C92247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640-4785-9FAB-D3644C922470}"/>
              </c:ext>
            </c:extLst>
          </c:dPt>
          <c:dLbls>
            <c:dLbl>
              <c:idx val="0"/>
              <c:layout>
                <c:manualLayout>
                  <c:x val="-3.9946994671263183E-2"/>
                  <c:y val="0.13252850371030006"/>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640-4785-9FAB-D3644C922470}"/>
                </c:ext>
              </c:extLst>
            </c:dLbl>
            <c:dLbl>
              <c:idx val="1"/>
              <c:layout>
                <c:manualLayout>
                  <c:x val="9.0968514145333523E-2"/>
                  <c:y val="-0.1971575465462234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640-4785-9FAB-D3644C92247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'Q1 - Q2'!$A$29:$A$31</c:f>
              <c:strCache>
                <c:ptCount val="2"/>
                <c:pt idx="0">
                  <c:v>No</c:v>
                </c:pt>
                <c:pt idx="1">
                  <c:v>Yes</c:v>
                </c:pt>
              </c:strCache>
            </c:strRef>
          </c:cat>
          <c:val>
            <c:numRef>
              <c:f>'Q1 - Q2'!$B$29:$B$31</c:f>
              <c:numCache>
                <c:formatCode>General</c:formatCode>
                <c:ptCount val="2"/>
                <c:pt idx="0">
                  <c:v>2</c:v>
                </c:pt>
                <c:pt idx="1">
                  <c:v>20</c:v>
                </c:pt>
              </c:numCache>
            </c:numRef>
          </c:val>
          <c:extLst>
            <c:ext xmlns:c16="http://schemas.microsoft.com/office/drawing/2014/chart" uri="{C3380CC4-5D6E-409C-BE32-E72D297353CC}">
              <c16:uniqueId val="{00000004-8640-4785-9FAB-D3644C922470}"/>
            </c:ext>
          </c:extLst>
        </c:ser>
        <c:dLbls>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CA" sz="1200"/>
              <a:t>Fig. 4:</a:t>
            </a:r>
            <a:r>
              <a:rPr lang="en-CA" sz="1200" baseline="0"/>
              <a:t> </a:t>
            </a:r>
            <a:r>
              <a:rPr lang="en-CA" sz="1200"/>
              <a:t>Were there gaps/difficulties in communication between you and other health/social support providers? (n=9)</a:t>
            </a:r>
          </a:p>
        </c:rich>
      </c:tx>
      <c:layout>
        <c:manualLayout>
          <c:xMode val="edge"/>
          <c:yMode val="edge"/>
          <c:x val="0.17342229635807618"/>
          <c:y val="3.2452480296708393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3829418809226658"/>
          <c:y val="0.26808384480237468"/>
          <c:w val="0.42184078225445643"/>
          <c:h val="0.61071990814864241"/>
        </c:manualLayout>
      </c:layout>
      <c:pieChart>
        <c:varyColors val="1"/>
        <c:ser>
          <c:idx val="0"/>
          <c:order val="0"/>
          <c:tx>
            <c:strRef>
              <c:f>'Q1 -Q4'!$E$40</c:f>
              <c:strCache>
                <c:ptCount val="1"/>
                <c:pt idx="0">
                  <c:v>#</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FBC-479B-95BA-C68531ACDE2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FBC-479B-95BA-C68531ACDE27}"/>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'Q1 -Q4'!$D$41:$D$42</c:f>
              <c:strCache>
                <c:ptCount val="2"/>
                <c:pt idx="0">
                  <c:v>No</c:v>
                </c:pt>
                <c:pt idx="1">
                  <c:v>Yes</c:v>
                </c:pt>
              </c:strCache>
            </c:strRef>
          </c:cat>
          <c:val>
            <c:numRef>
              <c:f>'Q1 -Q4'!$E$41:$E$42</c:f>
              <c:numCache>
                <c:formatCode>General</c:formatCode>
                <c:ptCount val="2"/>
                <c:pt idx="0">
                  <c:v>3</c:v>
                </c:pt>
                <c:pt idx="1">
                  <c:v>4</c:v>
                </c:pt>
              </c:numCache>
            </c:numRef>
          </c:val>
          <c:extLst>
            <c:ext xmlns:c16="http://schemas.microsoft.com/office/drawing/2014/chart" uri="{C3380CC4-5D6E-409C-BE32-E72D297353CC}">
              <c16:uniqueId val="{00000004-0FBC-479B-95BA-C68531ACDE27}"/>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CA"/>
              <a:t>Fig. 5:</a:t>
            </a:r>
            <a:r>
              <a:rPr lang="en-CA" baseline="0"/>
              <a:t> </a:t>
            </a:r>
            <a:r>
              <a:rPr lang="en-CA"/>
              <a:t>How </a:t>
            </a:r>
            <a:r>
              <a:rPr lang="en-CA" b="1"/>
              <a:t>knowledgeable</a:t>
            </a:r>
            <a:r>
              <a:rPr lang="en-CA"/>
              <a:t> are you about palliative and end-of-life care? (n=9)</a:t>
            </a:r>
          </a:p>
        </c:rich>
      </c:tx>
      <c:layout>
        <c:manualLayout>
          <c:xMode val="edge"/>
          <c:yMode val="edge"/>
          <c:x val="4.9639330601543227E-2"/>
          <c:y val="3.0528534263772545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1327456688165327E-2"/>
          <c:y val="0.20109081312774368"/>
          <c:w val="0.93734508662366933"/>
          <c:h val="0.65421157040726774"/>
        </c:manualLayout>
      </c:layout>
      <c:barChart>
        <c:barDir val="bar"/>
        <c:grouping val="percentStacked"/>
        <c:varyColors val="0"/>
        <c:ser>
          <c:idx val="0"/>
          <c:order val="0"/>
          <c:tx>
            <c:strRef>
              <c:f>'Q1 -Q4'!$D$5</c:f>
              <c:strCache>
                <c:ptCount val="1"/>
                <c:pt idx="0">
                  <c:v>1 (I don't know about it at all)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'Q1 -Q4'!$E$5</c:f>
              <c:numCache>
                <c:formatCode>General</c:formatCode>
                <c:ptCount val="1"/>
                <c:pt idx="0">
                  <c:v>3</c:v>
                </c:pt>
              </c:numCache>
            </c:numRef>
          </c:val>
          <c:extLst>
            <c:ext xmlns:c16="http://schemas.microsoft.com/office/drawing/2014/chart" uri="{C3380CC4-5D6E-409C-BE32-E72D297353CC}">
              <c16:uniqueId val="{00000000-1BA1-4E7F-8162-420E3D1D8D08}"/>
            </c:ext>
          </c:extLst>
        </c:ser>
        <c:ser>
          <c:idx val="1"/>
          <c:order val="1"/>
          <c:tx>
            <c:strRef>
              <c:f>'Q1 -Q4'!$D$6</c:f>
              <c:strCache>
                <c:ptCount val="1"/>
                <c:pt idx="0">
                  <c:v>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'Q1 -Q4'!$E$6</c:f>
              <c:numCache>
                <c:formatCode>General</c:formatCode>
                <c:ptCount val="1"/>
              </c:numCache>
            </c:numRef>
          </c:val>
          <c:extLst>
            <c:ext xmlns:c16="http://schemas.microsoft.com/office/drawing/2014/chart" uri="{C3380CC4-5D6E-409C-BE32-E72D297353CC}">
              <c16:uniqueId val="{00000001-1BA1-4E7F-8162-420E3D1D8D08}"/>
            </c:ext>
          </c:extLst>
        </c:ser>
        <c:ser>
          <c:idx val="2"/>
          <c:order val="2"/>
          <c:tx>
            <c:strRef>
              <c:f>'Q1 -Q4'!$D$7</c:f>
              <c:strCache>
                <c:ptCount val="1"/>
                <c:pt idx="0">
                  <c:v>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'Q1 -Q4'!$E$7</c:f>
              <c:numCache>
                <c:formatCode>General</c:formatCode>
                <c:ptCount val="1"/>
                <c:pt idx="0">
                  <c:v>2</c:v>
                </c:pt>
              </c:numCache>
            </c:numRef>
          </c:val>
          <c:extLst>
            <c:ext xmlns:c16="http://schemas.microsoft.com/office/drawing/2014/chart" uri="{C3380CC4-5D6E-409C-BE32-E72D297353CC}">
              <c16:uniqueId val="{00000002-1BA1-4E7F-8162-420E3D1D8D08}"/>
            </c:ext>
          </c:extLst>
        </c:ser>
        <c:ser>
          <c:idx val="3"/>
          <c:order val="3"/>
          <c:tx>
            <c:strRef>
              <c:f>'Q1 -Q4'!$D$8</c:f>
              <c:strCache>
                <c:ptCount val="1"/>
                <c:pt idx="0">
                  <c:v>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'Q1 -Q4'!$E$8</c:f>
              <c:numCache>
                <c:formatCode>General</c:formatCode>
                <c:ptCount val="1"/>
                <c:pt idx="0">
                  <c:v>3</c:v>
                </c:pt>
              </c:numCache>
            </c:numRef>
          </c:val>
          <c:extLst>
            <c:ext xmlns:c16="http://schemas.microsoft.com/office/drawing/2014/chart" uri="{C3380CC4-5D6E-409C-BE32-E72D297353CC}">
              <c16:uniqueId val="{00000003-1BA1-4E7F-8162-420E3D1D8D08}"/>
            </c:ext>
          </c:extLst>
        </c:ser>
        <c:ser>
          <c:idx val="4"/>
          <c:order val="4"/>
          <c:tx>
            <c:strRef>
              <c:f>'Q1 -Q4'!$D$9</c:f>
              <c:strCache>
                <c:ptCount val="1"/>
                <c:pt idx="0">
                  <c:v>5 (I am very knowledgeable about it)</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'Q1 -Q4'!$E$9</c:f>
              <c:numCache>
                <c:formatCode>General</c:formatCode>
                <c:ptCount val="1"/>
                <c:pt idx="0">
                  <c:v>1</c:v>
                </c:pt>
              </c:numCache>
            </c:numRef>
          </c:val>
          <c:extLst>
            <c:ext xmlns:c16="http://schemas.microsoft.com/office/drawing/2014/chart" uri="{C3380CC4-5D6E-409C-BE32-E72D297353CC}">
              <c16:uniqueId val="{00000004-1BA1-4E7F-8162-420E3D1D8D08}"/>
            </c:ext>
          </c:extLst>
        </c:ser>
        <c:dLbls>
          <c:dLblPos val="ctr"/>
          <c:showLegendKey val="0"/>
          <c:showVal val="1"/>
          <c:showCatName val="0"/>
          <c:showSerName val="0"/>
          <c:showPercent val="0"/>
          <c:showBubbleSize val="0"/>
        </c:dLbls>
        <c:gapWidth val="150"/>
        <c:overlap val="100"/>
        <c:axId val="1304506448"/>
        <c:axId val="1304504528"/>
      </c:barChart>
      <c:catAx>
        <c:axId val="1304506448"/>
        <c:scaling>
          <c:orientation val="minMax"/>
        </c:scaling>
        <c:delete val="1"/>
        <c:axPos val="l"/>
        <c:numFmt formatCode="General" sourceLinked="1"/>
        <c:majorTickMark val="none"/>
        <c:minorTickMark val="none"/>
        <c:tickLblPos val="nextTo"/>
        <c:crossAx val="1304504528"/>
        <c:crosses val="autoZero"/>
        <c:auto val="1"/>
        <c:lblAlgn val="ctr"/>
        <c:lblOffset val="100"/>
        <c:noMultiLvlLbl val="0"/>
      </c:catAx>
      <c:valAx>
        <c:axId val="1304504528"/>
        <c:scaling>
          <c:orientation val="minMax"/>
        </c:scaling>
        <c:delete val="1"/>
        <c:axPos val="b"/>
        <c:numFmt formatCode="0%" sourceLinked="1"/>
        <c:majorTickMark val="none"/>
        <c:minorTickMark val="none"/>
        <c:tickLblPos val="nextTo"/>
        <c:crossAx val="1304506448"/>
        <c:crosses val="autoZero"/>
        <c:crossBetween val="between"/>
      </c:valAx>
      <c:spPr>
        <a:noFill/>
        <a:ln>
          <a:noFill/>
        </a:ln>
        <a:effectLst/>
      </c:spPr>
    </c:plotArea>
    <c:legend>
      <c:legendPos val="b"/>
      <c:layout>
        <c:manualLayout>
          <c:xMode val="edge"/>
          <c:yMode val="edge"/>
          <c:x val="0"/>
          <c:y val="0.64394719926165633"/>
          <c:w val="0.98957329549169981"/>
          <c:h val="0.31968918172790184"/>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CA"/>
              <a:t>Fig. 6: How </a:t>
            </a:r>
            <a:r>
              <a:rPr lang="en-CA" b="1"/>
              <a:t>comfortable </a:t>
            </a:r>
            <a:r>
              <a:rPr lang="en-CA"/>
              <a:t>are you talking with clients about their palliative and end-of-life care needs? (n=9)</a:t>
            </a:r>
          </a:p>
        </c:rich>
      </c:tx>
      <c:layout>
        <c:manualLayout>
          <c:xMode val="edge"/>
          <c:yMode val="edge"/>
          <c:x val="2.8024879531730301E-2"/>
          <c:y val="7.6321335659431363E-3"/>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2.8508732100158911E-2"/>
          <c:y val="0.20109081312774368"/>
          <c:w val="0.94298253579968216"/>
          <c:h val="0.62996915773363982"/>
        </c:manualLayout>
      </c:layout>
      <c:barChart>
        <c:barDir val="bar"/>
        <c:grouping val="percentStacked"/>
        <c:varyColors val="0"/>
        <c:ser>
          <c:idx val="0"/>
          <c:order val="0"/>
          <c:tx>
            <c:strRef>
              <c:f>'Q1 -Q4'!$D$18</c:f>
              <c:strCache>
                <c:ptCount val="1"/>
                <c:pt idx="0">
                  <c:v>1 (Not comfortable at all)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'Q1 -Q4'!$E$17</c:f>
              <c:strCache>
                <c:ptCount val="1"/>
                <c:pt idx="0">
                  <c:v>#</c:v>
                </c:pt>
              </c:strCache>
            </c:strRef>
          </c:cat>
          <c:val>
            <c:numRef>
              <c:f>'Q1 -Q4'!$E$18</c:f>
              <c:numCache>
                <c:formatCode>General</c:formatCode>
                <c:ptCount val="1"/>
                <c:pt idx="0">
                  <c:v>3</c:v>
                </c:pt>
              </c:numCache>
            </c:numRef>
          </c:val>
          <c:extLst>
            <c:ext xmlns:c16="http://schemas.microsoft.com/office/drawing/2014/chart" uri="{C3380CC4-5D6E-409C-BE32-E72D297353CC}">
              <c16:uniqueId val="{00000000-8D70-4A60-9B05-2E89BDDBCF4F}"/>
            </c:ext>
          </c:extLst>
        </c:ser>
        <c:ser>
          <c:idx val="1"/>
          <c:order val="1"/>
          <c:tx>
            <c:strRef>
              <c:f>'Q1 -Q4'!$D$19</c:f>
              <c:strCache>
                <c:ptCount val="1"/>
                <c:pt idx="0">
                  <c:v>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'Q1 -Q4'!$E$17</c:f>
              <c:strCache>
                <c:ptCount val="1"/>
                <c:pt idx="0">
                  <c:v>#</c:v>
                </c:pt>
              </c:strCache>
            </c:strRef>
          </c:cat>
          <c:val>
            <c:numRef>
              <c:f>'Q1 -Q4'!$E$19</c:f>
              <c:numCache>
                <c:formatCode>General</c:formatCode>
                <c:ptCount val="1"/>
                <c:pt idx="0">
                  <c:v>1</c:v>
                </c:pt>
              </c:numCache>
            </c:numRef>
          </c:val>
          <c:extLst>
            <c:ext xmlns:c16="http://schemas.microsoft.com/office/drawing/2014/chart" uri="{C3380CC4-5D6E-409C-BE32-E72D297353CC}">
              <c16:uniqueId val="{00000001-8D70-4A60-9B05-2E89BDDBCF4F}"/>
            </c:ext>
          </c:extLst>
        </c:ser>
        <c:ser>
          <c:idx val="2"/>
          <c:order val="2"/>
          <c:tx>
            <c:strRef>
              <c:f>'Q1 -Q4'!$D$20</c:f>
              <c:strCache>
                <c:ptCount val="1"/>
                <c:pt idx="0">
                  <c:v>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'Q1 -Q4'!$E$17</c:f>
              <c:strCache>
                <c:ptCount val="1"/>
                <c:pt idx="0">
                  <c:v>#</c:v>
                </c:pt>
              </c:strCache>
            </c:strRef>
          </c:cat>
          <c:val>
            <c:numRef>
              <c:f>'Q1 -Q4'!$E$20</c:f>
              <c:numCache>
                <c:formatCode>General</c:formatCode>
                <c:ptCount val="1"/>
                <c:pt idx="0">
                  <c:v>2</c:v>
                </c:pt>
              </c:numCache>
            </c:numRef>
          </c:val>
          <c:extLst>
            <c:ext xmlns:c16="http://schemas.microsoft.com/office/drawing/2014/chart" uri="{C3380CC4-5D6E-409C-BE32-E72D297353CC}">
              <c16:uniqueId val="{00000002-8D70-4A60-9B05-2E89BDDBCF4F}"/>
            </c:ext>
          </c:extLst>
        </c:ser>
        <c:ser>
          <c:idx val="3"/>
          <c:order val="3"/>
          <c:tx>
            <c:strRef>
              <c:f>'Q1 -Q4'!$D$21</c:f>
              <c:strCache>
                <c:ptCount val="1"/>
                <c:pt idx="0">
                  <c:v>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'Q1 -Q4'!$E$17</c:f>
              <c:strCache>
                <c:ptCount val="1"/>
                <c:pt idx="0">
                  <c:v>#</c:v>
                </c:pt>
              </c:strCache>
            </c:strRef>
          </c:cat>
          <c:val>
            <c:numRef>
              <c:f>'Q1 -Q4'!$E$21</c:f>
              <c:numCache>
                <c:formatCode>General</c:formatCode>
                <c:ptCount val="1"/>
                <c:pt idx="0">
                  <c:v>2</c:v>
                </c:pt>
              </c:numCache>
            </c:numRef>
          </c:val>
          <c:extLst>
            <c:ext xmlns:c16="http://schemas.microsoft.com/office/drawing/2014/chart" uri="{C3380CC4-5D6E-409C-BE32-E72D297353CC}">
              <c16:uniqueId val="{00000003-8D70-4A60-9B05-2E89BDDBCF4F}"/>
            </c:ext>
          </c:extLst>
        </c:ser>
        <c:ser>
          <c:idx val="4"/>
          <c:order val="4"/>
          <c:tx>
            <c:strRef>
              <c:f>'Q1 -Q4'!$D$22</c:f>
              <c:strCache>
                <c:ptCount val="1"/>
                <c:pt idx="0">
                  <c:v>5 (Completely comfortable)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'Q1 -Q4'!$E$17</c:f>
              <c:strCache>
                <c:ptCount val="1"/>
                <c:pt idx="0">
                  <c:v>#</c:v>
                </c:pt>
              </c:strCache>
            </c:strRef>
          </c:cat>
          <c:val>
            <c:numRef>
              <c:f>'Q1 -Q4'!$E$22</c:f>
              <c:numCache>
                <c:formatCode>General</c:formatCode>
                <c:ptCount val="1"/>
                <c:pt idx="0">
                  <c:v>1</c:v>
                </c:pt>
              </c:numCache>
            </c:numRef>
          </c:val>
          <c:extLst>
            <c:ext xmlns:c16="http://schemas.microsoft.com/office/drawing/2014/chart" uri="{C3380CC4-5D6E-409C-BE32-E72D297353CC}">
              <c16:uniqueId val="{00000004-8D70-4A60-9B05-2E89BDDBCF4F}"/>
            </c:ext>
          </c:extLst>
        </c:ser>
        <c:dLbls>
          <c:dLblPos val="ctr"/>
          <c:showLegendKey val="0"/>
          <c:showVal val="1"/>
          <c:showCatName val="0"/>
          <c:showSerName val="0"/>
          <c:showPercent val="0"/>
          <c:showBubbleSize val="0"/>
        </c:dLbls>
        <c:gapWidth val="150"/>
        <c:overlap val="100"/>
        <c:axId val="202132944"/>
        <c:axId val="202131984"/>
      </c:barChart>
      <c:catAx>
        <c:axId val="202132944"/>
        <c:scaling>
          <c:orientation val="minMax"/>
        </c:scaling>
        <c:delete val="1"/>
        <c:axPos val="l"/>
        <c:numFmt formatCode="General" sourceLinked="1"/>
        <c:majorTickMark val="none"/>
        <c:minorTickMark val="none"/>
        <c:tickLblPos val="nextTo"/>
        <c:crossAx val="202131984"/>
        <c:crosses val="autoZero"/>
        <c:auto val="1"/>
        <c:lblAlgn val="ctr"/>
        <c:lblOffset val="100"/>
        <c:noMultiLvlLbl val="0"/>
      </c:catAx>
      <c:valAx>
        <c:axId val="202131984"/>
        <c:scaling>
          <c:orientation val="minMax"/>
        </c:scaling>
        <c:delete val="1"/>
        <c:axPos val="b"/>
        <c:numFmt formatCode="0%" sourceLinked="1"/>
        <c:majorTickMark val="none"/>
        <c:minorTickMark val="none"/>
        <c:tickLblPos val="nextTo"/>
        <c:crossAx val="202132944"/>
        <c:crosses val="autoZero"/>
        <c:crossBetween val="between"/>
      </c:valAx>
      <c:spPr>
        <a:noFill/>
        <a:ln>
          <a:noFill/>
        </a:ln>
        <a:effectLst/>
      </c:spPr>
    </c:plotArea>
    <c:legend>
      <c:legendPos val="b"/>
      <c:layout>
        <c:manualLayout>
          <c:xMode val="edge"/>
          <c:yMode val="edge"/>
          <c:x val="2.7156125537422516E-2"/>
          <c:y val="0.74495216179806167"/>
          <c:w val="0.89999984011230516"/>
          <c:h val="0.10959336216017077"/>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r>
              <a:rPr lang="en-US" sz="1100"/>
              <a:t>Fig. 7: </a:t>
            </a:r>
            <a:r>
              <a:rPr lang="en-US" sz="1100" b="1"/>
              <a:t>What challenges did you face </a:t>
            </a:r>
            <a:r>
              <a:rPr lang="en-US" sz="1100"/>
              <a:t>when providing care for patients who have one or more structural vulnerabilities? (n=23)</a:t>
            </a:r>
          </a:p>
        </c:rich>
      </c:tx>
      <c:layout>
        <c:manualLayout>
          <c:xMode val="edge"/>
          <c:yMode val="edge"/>
          <c:x val="3.0771708868653592E-2"/>
          <c:y val="1.8683986992984299E-2"/>
        </c:manualLayout>
      </c:layout>
      <c:overlay val="0"/>
      <c:spPr>
        <a:noFill/>
        <a:ln>
          <a:noFill/>
        </a:ln>
        <a:effectLst/>
      </c:spPr>
      <c:txPr>
        <a:bodyPr rot="0" spcFirstLastPara="1" vertOverflow="ellipsis" vert="horz" wrap="square" anchor="ctr" anchorCtr="1"/>
        <a:lstStyle/>
        <a:p>
          <a:pPr algn="l">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1073717655201534"/>
          <c:y val="0.12597148143005335"/>
          <c:w val="0.36683867099424805"/>
          <c:h val="0.83837009613735303"/>
        </c:manualLayout>
      </c:layout>
      <c:barChart>
        <c:barDir val="bar"/>
        <c:grouping val="clustered"/>
        <c:varyColors val="0"/>
        <c:ser>
          <c:idx val="1"/>
          <c:order val="1"/>
          <c:tx>
            <c:strRef>
              <c:f>'Q3 - Q4'!$C$3</c:f>
              <c:strCache>
                <c:ptCount val="1"/>
                <c:pt idx="0">
                  <c:v>% (of all respondents)</c:v>
                </c:pt>
              </c:strCache>
            </c:strRef>
          </c:tx>
          <c:spPr>
            <a:solidFill>
              <a:schemeClr val="accent1"/>
            </a:solidFill>
            <a:ln>
              <a:noFill/>
            </a:ln>
            <a:effectLst/>
          </c:spPr>
          <c:invertIfNegative val="0"/>
          <c:dPt>
            <c:idx val="0"/>
            <c:invertIfNegative val="0"/>
            <c:bubble3D val="0"/>
            <c:spPr>
              <a:solidFill>
                <a:schemeClr val="accent5"/>
              </a:solidFill>
              <a:ln>
                <a:noFill/>
              </a:ln>
              <a:effectLst/>
            </c:spPr>
            <c:extLst>
              <c:ext xmlns:c16="http://schemas.microsoft.com/office/drawing/2014/chart" uri="{C3380CC4-5D6E-409C-BE32-E72D297353CC}">
                <c16:uniqueId val="{00000001-EB83-4D9C-9534-1014700D59E8}"/>
              </c:ext>
            </c:extLst>
          </c:dPt>
          <c:dPt>
            <c:idx val="1"/>
            <c:invertIfNegative val="0"/>
            <c:bubble3D val="0"/>
            <c:spPr>
              <a:solidFill>
                <a:schemeClr val="accent4"/>
              </a:solidFill>
              <a:ln>
                <a:noFill/>
              </a:ln>
              <a:effectLst/>
            </c:spPr>
            <c:extLst>
              <c:ext xmlns:c16="http://schemas.microsoft.com/office/drawing/2014/chart" uri="{C3380CC4-5D6E-409C-BE32-E72D297353CC}">
                <c16:uniqueId val="{00000003-EB83-4D9C-9534-1014700D59E8}"/>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5-EB83-4D9C-9534-1014700D59E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7-EB83-4D9C-9534-1014700D59E8}"/>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9-EB83-4D9C-9534-1014700D59E8}"/>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B-EB83-4D9C-9534-1014700D59E8}"/>
              </c:ext>
            </c:extLst>
          </c:dPt>
          <c:dPt>
            <c:idx val="6"/>
            <c:invertIfNegative val="0"/>
            <c:bubble3D val="0"/>
            <c:spPr>
              <a:solidFill>
                <a:schemeClr val="accent2"/>
              </a:solidFill>
              <a:ln>
                <a:noFill/>
              </a:ln>
              <a:effectLst/>
            </c:spPr>
            <c:extLst>
              <c:ext xmlns:c16="http://schemas.microsoft.com/office/drawing/2014/chart" uri="{C3380CC4-5D6E-409C-BE32-E72D297353CC}">
                <c16:uniqueId val="{0000000D-EB83-4D9C-9534-1014700D59E8}"/>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'Q3 - Q4'!$A$4:$A$11</c:f>
              <c:strCache>
                <c:ptCount val="8"/>
                <c:pt idx="0">
                  <c:v>The patient missed appointments/meetings</c:v>
                </c:pt>
                <c:pt idx="1">
                  <c:v>Communicating with other health care professionals they were working with</c:v>
                </c:pt>
                <c:pt idx="2">
                  <c:v>I’m less confident providing palliative care to a patient who is actively using substances</c:v>
                </c:pt>
                <c:pt idx="3">
                  <c:v>Not knowing who to contact for the patients’ needs</c:v>
                </c:pt>
                <c:pt idx="4">
                  <c:v>Communicating with social service providers they were working with</c:v>
                </c:pt>
                <c:pt idx="5">
                  <c:v>Limitations of the scope of my role</c:v>
                </c:pt>
                <c:pt idx="6">
                  <c:v>Not knowing what my role is/should be </c:v>
                </c:pt>
                <c:pt idx="7">
                  <c:v>Other*</c:v>
                </c:pt>
              </c:strCache>
            </c:strRef>
          </c:cat>
          <c:val>
            <c:numRef>
              <c:f>'Q3 - Q4'!$C$4:$C$11</c:f>
              <c:numCache>
                <c:formatCode>0%</c:formatCode>
                <c:ptCount val="8"/>
                <c:pt idx="0">
                  <c:v>0.69565217391304346</c:v>
                </c:pt>
                <c:pt idx="1">
                  <c:v>0.65217391304347827</c:v>
                </c:pt>
                <c:pt idx="2">
                  <c:v>0.65217391304347827</c:v>
                </c:pt>
                <c:pt idx="3">
                  <c:v>0.60869565217391308</c:v>
                </c:pt>
                <c:pt idx="4">
                  <c:v>0.60869565217391308</c:v>
                </c:pt>
                <c:pt idx="5">
                  <c:v>0.34782608695652173</c:v>
                </c:pt>
                <c:pt idx="6">
                  <c:v>0.2608695652173913</c:v>
                </c:pt>
                <c:pt idx="7">
                  <c:v>8.6956521739130432E-2</c:v>
                </c:pt>
              </c:numCache>
            </c:numRef>
          </c:val>
          <c:extLst>
            <c:ext xmlns:c16="http://schemas.microsoft.com/office/drawing/2014/chart" uri="{C3380CC4-5D6E-409C-BE32-E72D297353CC}">
              <c16:uniqueId val="{0000000E-EB83-4D9C-9534-1014700D59E8}"/>
            </c:ext>
          </c:extLst>
        </c:ser>
        <c:dLbls>
          <c:dLblPos val="outEnd"/>
          <c:showLegendKey val="0"/>
          <c:showVal val="1"/>
          <c:showCatName val="0"/>
          <c:showSerName val="0"/>
          <c:showPercent val="0"/>
          <c:showBubbleSize val="0"/>
        </c:dLbls>
        <c:gapWidth val="90"/>
        <c:axId val="326313968"/>
        <c:axId val="326303888"/>
        <c:extLst>
          <c:ext xmlns:c15="http://schemas.microsoft.com/office/drawing/2012/chart" uri="{02D57815-91ED-43cb-92C2-25804820EDAC}">
            <c15:filteredBarSeries>
              <c15:ser>
                <c:idx val="0"/>
                <c:order val="0"/>
                <c:tx>
                  <c:strRef>
                    <c:extLst>
                      <c:ext uri="{02D57815-91ED-43cb-92C2-25804820EDAC}">
                        <c15:formulaRef>
                          <c15:sqref>'Q3 - Q4'!$B$3</c15:sqref>
                        </c15:formulaRef>
                      </c:ext>
                    </c:extLst>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'Q3 - Q4'!$A$4:$A$11</c15:sqref>
                        </c15:formulaRef>
                      </c:ext>
                    </c:extLst>
                    <c:strCache>
                      <c:ptCount val="8"/>
                      <c:pt idx="0">
                        <c:v>The patient missed appointments/meetings</c:v>
                      </c:pt>
                      <c:pt idx="1">
                        <c:v>Communicating with other health care professionals they were working with</c:v>
                      </c:pt>
                      <c:pt idx="2">
                        <c:v>I’m less confident providing palliative care to a patient who is actively using substances</c:v>
                      </c:pt>
                      <c:pt idx="3">
                        <c:v>Not knowing who to contact for the patients’ needs</c:v>
                      </c:pt>
                      <c:pt idx="4">
                        <c:v>Communicating with social service providers they were working with</c:v>
                      </c:pt>
                      <c:pt idx="5">
                        <c:v>Limitations of the scope of my role</c:v>
                      </c:pt>
                      <c:pt idx="6">
                        <c:v>Not knowing what my role is/should be </c:v>
                      </c:pt>
                      <c:pt idx="7">
                        <c:v>Other*</c:v>
                      </c:pt>
                    </c:strCache>
                  </c:strRef>
                </c:cat>
                <c:val>
                  <c:numRef>
                    <c:extLst>
                      <c:ext uri="{02D57815-91ED-43cb-92C2-25804820EDAC}">
                        <c15:formulaRef>
                          <c15:sqref>'Q3 - Q4'!$B$4:$B$11</c15:sqref>
                        </c15:formulaRef>
                      </c:ext>
                    </c:extLst>
                    <c:numCache>
                      <c:formatCode>General</c:formatCode>
                      <c:ptCount val="8"/>
                      <c:pt idx="0">
                        <c:v>16</c:v>
                      </c:pt>
                      <c:pt idx="1">
                        <c:v>15</c:v>
                      </c:pt>
                      <c:pt idx="2">
                        <c:v>15</c:v>
                      </c:pt>
                      <c:pt idx="3">
                        <c:v>14</c:v>
                      </c:pt>
                      <c:pt idx="4">
                        <c:v>14</c:v>
                      </c:pt>
                      <c:pt idx="5">
                        <c:v>8</c:v>
                      </c:pt>
                      <c:pt idx="6">
                        <c:v>6</c:v>
                      </c:pt>
                      <c:pt idx="7">
                        <c:v>2</c:v>
                      </c:pt>
                    </c:numCache>
                  </c:numRef>
                </c:val>
                <c:extLst>
                  <c:ext xmlns:c16="http://schemas.microsoft.com/office/drawing/2014/chart" uri="{C3380CC4-5D6E-409C-BE32-E72D297353CC}">
                    <c16:uniqueId val="{0000000F-EB83-4D9C-9534-1014700D59E8}"/>
                  </c:ext>
                </c:extLst>
              </c15:ser>
            </c15:filteredBarSeries>
          </c:ext>
        </c:extLst>
      </c:barChart>
      <c:catAx>
        <c:axId val="326313968"/>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326303888"/>
        <c:crosses val="autoZero"/>
        <c:auto val="1"/>
        <c:lblAlgn val="ctr"/>
        <c:lblOffset val="100"/>
        <c:noMultiLvlLbl val="0"/>
      </c:catAx>
      <c:valAx>
        <c:axId val="326303888"/>
        <c:scaling>
          <c:orientation val="minMax"/>
        </c:scaling>
        <c:delete val="1"/>
        <c:axPos val="t"/>
        <c:numFmt formatCode="0%" sourceLinked="1"/>
        <c:majorTickMark val="none"/>
        <c:minorTickMark val="none"/>
        <c:tickLblPos val="nextTo"/>
        <c:crossAx val="3263139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320" b="0" i="0" u="none" strike="noStrike" kern="1200" spc="0" baseline="0">
                <a:solidFill>
                  <a:schemeClr val="tx1">
                    <a:lumMod val="65000"/>
                    <a:lumOff val="35000"/>
                  </a:schemeClr>
                </a:solidFill>
                <a:latin typeface="+mn-lt"/>
                <a:ea typeface="+mn-ea"/>
                <a:cs typeface="+mn-cs"/>
              </a:defRPr>
            </a:pPr>
            <a:r>
              <a:rPr lang="en-CA" sz="1100"/>
              <a:t>Fig. 8: When working with client(s) with a life-limiting illness and &lt;12-month life expectancy, </a:t>
            </a:r>
            <a:r>
              <a:rPr lang="en-CA" sz="1100" b="1"/>
              <a:t>what challenges did you face when helping these clients? </a:t>
            </a:r>
            <a:r>
              <a:rPr lang="en-CA" sz="1100"/>
              <a:t>(n=9) </a:t>
            </a:r>
          </a:p>
        </c:rich>
      </c:tx>
      <c:layout>
        <c:manualLayout>
          <c:xMode val="edge"/>
          <c:yMode val="edge"/>
          <c:x val="3.0713918849512065E-2"/>
          <c:y val="2.7648176948332468E-2"/>
        </c:manualLayout>
      </c:layout>
      <c:overlay val="0"/>
      <c:spPr>
        <a:noFill/>
        <a:ln>
          <a:noFill/>
        </a:ln>
        <a:effectLst/>
      </c:spPr>
      <c:txPr>
        <a:bodyPr rot="0" spcFirstLastPara="1" vertOverflow="ellipsis" vert="horz" wrap="square" anchor="ctr" anchorCtr="1"/>
        <a:lstStyle/>
        <a:p>
          <a:pPr algn="l">
            <a:defRPr sz="13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0484506724346123"/>
          <c:y val="0.13969419407249786"/>
          <c:w val="0.38894789462606211"/>
          <c:h val="0.71778550347967773"/>
        </c:manualLayout>
      </c:layout>
      <c:barChart>
        <c:barDir val="bar"/>
        <c:grouping val="clustered"/>
        <c:varyColors val="0"/>
        <c:ser>
          <c:idx val="0"/>
          <c:order val="0"/>
          <c:spPr>
            <a:solidFill>
              <a:schemeClr val="accent1"/>
            </a:solidFill>
            <a:ln>
              <a:noFill/>
            </a:ln>
            <a:effectLst/>
          </c:spPr>
          <c:invertIfNegative val="0"/>
          <c:dPt>
            <c:idx val="3"/>
            <c:invertIfNegative val="0"/>
            <c:bubble3D val="0"/>
            <c:spPr>
              <a:solidFill>
                <a:schemeClr val="accent2"/>
              </a:solidFill>
              <a:ln>
                <a:noFill/>
              </a:ln>
              <a:effectLst/>
            </c:spPr>
            <c:extLst>
              <c:ext xmlns:c16="http://schemas.microsoft.com/office/drawing/2014/chart" uri="{C3380CC4-5D6E-409C-BE32-E72D297353CC}">
                <c16:uniqueId val="{00000001-B579-4F4C-9C91-1104DEC6B574}"/>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3-B579-4F4C-9C91-1104DEC6B574}"/>
              </c:ext>
            </c:extLst>
          </c:dPt>
          <c:dPt>
            <c:idx val="5"/>
            <c:invertIfNegative val="0"/>
            <c:bubble3D val="0"/>
            <c:spPr>
              <a:solidFill>
                <a:schemeClr val="accent2"/>
              </a:solidFill>
              <a:ln>
                <a:noFill/>
              </a:ln>
              <a:effectLst/>
            </c:spPr>
            <c:extLst>
              <c:ext xmlns:c16="http://schemas.microsoft.com/office/drawing/2014/chart" uri="{C3380CC4-5D6E-409C-BE32-E72D297353CC}">
                <c16:uniqueId val="{00000005-B579-4F4C-9C91-1104DEC6B574}"/>
              </c:ext>
            </c:extLst>
          </c:dPt>
          <c:dPt>
            <c:idx val="6"/>
            <c:invertIfNegative val="0"/>
            <c:bubble3D val="0"/>
            <c:spPr>
              <a:solidFill>
                <a:schemeClr val="accent4"/>
              </a:solidFill>
              <a:ln>
                <a:noFill/>
              </a:ln>
              <a:effectLst/>
            </c:spPr>
            <c:extLst>
              <c:ext xmlns:c16="http://schemas.microsoft.com/office/drawing/2014/chart" uri="{C3380CC4-5D6E-409C-BE32-E72D297353CC}">
                <c16:uniqueId val="{00000007-B579-4F4C-9C91-1104DEC6B574}"/>
              </c:ext>
            </c:extLst>
          </c:dPt>
          <c:dPt>
            <c:idx val="7"/>
            <c:invertIfNegative val="0"/>
            <c:bubble3D val="0"/>
            <c:spPr>
              <a:solidFill>
                <a:schemeClr val="accent5"/>
              </a:solidFill>
              <a:ln>
                <a:noFill/>
              </a:ln>
              <a:effectLst/>
            </c:spPr>
            <c:extLst>
              <c:ext xmlns:c16="http://schemas.microsoft.com/office/drawing/2014/chart" uri="{C3380CC4-5D6E-409C-BE32-E72D297353CC}">
                <c16:uniqueId val="{00000009-B579-4F4C-9C91-1104DEC6B574}"/>
              </c:ext>
            </c:extLst>
          </c:dPt>
          <c:dLbls>
            <c:spPr>
              <a:noFill/>
              <a:ln>
                <a:noFill/>
              </a:ln>
              <a:effectLst/>
            </c:spPr>
            <c:txPr>
              <a:bodyPr rot="0" spcFirstLastPara="1" vertOverflow="ellipsis" vert="horz" wrap="square" anchor="ctr" anchorCtr="1"/>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'Q5 - Q6'!$A$6:$A$13</c:f>
              <c:strCache>
                <c:ptCount val="8"/>
                <c:pt idx="0">
                  <c:v>Other challenges*</c:v>
                </c:pt>
                <c:pt idx="1">
                  <c:v>Feeling overwhelmed with emotions </c:v>
                </c:pt>
                <c:pt idx="2">
                  <c:v>Not knowing who to contact for the clients’ needs</c:v>
                </c:pt>
                <c:pt idx="3">
                  <c:v>Not knowing what my role is/should be </c:v>
                </c:pt>
                <c:pt idx="4">
                  <c:v>Communicating with other social service providers they were working with</c:v>
                </c:pt>
                <c:pt idx="5">
                  <c:v>The patient missed appointments/meetings</c:v>
                </c:pt>
                <c:pt idx="6">
                  <c:v>Limitations of the scope of my role</c:v>
                </c:pt>
                <c:pt idx="7">
                  <c:v>Communicating with health care professionals they were working with</c:v>
                </c:pt>
              </c:strCache>
            </c:strRef>
          </c:cat>
          <c:val>
            <c:numRef>
              <c:f>'Q5 - Q6'!$B$6:$B$13</c:f>
              <c:numCache>
                <c:formatCode>General</c:formatCode>
                <c:ptCount val="8"/>
                <c:pt idx="0">
                  <c:v>2</c:v>
                </c:pt>
                <c:pt idx="1">
                  <c:v>2</c:v>
                </c:pt>
                <c:pt idx="2">
                  <c:v>3</c:v>
                </c:pt>
                <c:pt idx="3">
                  <c:v>4</c:v>
                </c:pt>
                <c:pt idx="4">
                  <c:v>4</c:v>
                </c:pt>
                <c:pt idx="5">
                  <c:v>4</c:v>
                </c:pt>
                <c:pt idx="6">
                  <c:v>6</c:v>
                </c:pt>
                <c:pt idx="7">
                  <c:v>7</c:v>
                </c:pt>
              </c:numCache>
            </c:numRef>
          </c:val>
          <c:extLst>
            <c:ext xmlns:c16="http://schemas.microsoft.com/office/drawing/2014/chart" uri="{C3380CC4-5D6E-409C-BE32-E72D297353CC}">
              <c16:uniqueId val="{0000000A-B579-4F4C-9C91-1104DEC6B574}"/>
            </c:ext>
          </c:extLst>
        </c:ser>
        <c:dLbls>
          <c:dLblPos val="outEnd"/>
          <c:showLegendKey val="0"/>
          <c:showVal val="1"/>
          <c:showCatName val="0"/>
          <c:showSerName val="0"/>
          <c:showPercent val="0"/>
          <c:showBubbleSize val="0"/>
        </c:dLbls>
        <c:gapWidth val="90"/>
        <c:axId val="244770880"/>
        <c:axId val="244773280"/>
      </c:barChart>
      <c:catAx>
        <c:axId val="244770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244773280"/>
        <c:crosses val="autoZero"/>
        <c:auto val="1"/>
        <c:lblAlgn val="ctr"/>
        <c:lblOffset val="100"/>
        <c:noMultiLvlLbl val="0"/>
      </c:catAx>
      <c:valAx>
        <c:axId val="244773280"/>
        <c:scaling>
          <c:orientation val="minMax"/>
        </c:scaling>
        <c:delete val="1"/>
        <c:axPos val="b"/>
        <c:numFmt formatCode="General" sourceLinked="1"/>
        <c:majorTickMark val="none"/>
        <c:minorTickMark val="none"/>
        <c:tickLblPos val="nextTo"/>
        <c:crossAx val="244770880"/>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448406440084675"/>
          <c:y val="0.15553893909690389"/>
          <c:w val="0.30176578965888134"/>
          <c:h val="0.80794957285217972"/>
        </c:manualLayout>
      </c:layout>
      <c:barChart>
        <c:barDir val="bar"/>
        <c:grouping val="clustered"/>
        <c:varyColors val="0"/>
        <c:ser>
          <c:idx val="1"/>
          <c:order val="1"/>
          <c:tx>
            <c:strRef>
              <c:f>'Q3 - Q4'!$C$24</c:f>
              <c:strCache>
                <c:ptCount val="1"/>
                <c:pt idx="0">
                  <c:v>% (of all respondents)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'Q3 - Q4'!$A$25:$A$35</c:f>
              <c:strCache>
                <c:ptCount val="11"/>
                <c:pt idx="0">
                  <c:v>Wait time for diagnosis</c:v>
                </c:pt>
                <c:pt idx="1">
                  <c:v>Not having a family doctor</c:v>
                </c:pt>
                <c:pt idx="2">
                  <c:v>Not having a fixed address </c:v>
                </c:pt>
                <c:pt idx="3">
                  <c:v>Mistrust in / fear of the healthcare system </c:v>
                </c:pt>
                <c:pt idx="4">
                  <c:v>Not knowing where to find necessary services*</c:v>
                </c:pt>
                <c:pt idx="5">
                  <c:v>Difficulty accessing necessary services*</c:v>
                </c:pt>
                <c:pt idx="6">
                  <c:v>Not having a lot of family / friends available to help</c:v>
                </c:pt>
                <c:pt idx="7">
                  <c:v>Not having enough support for mental health and substance use</c:v>
                </c:pt>
                <c:pt idx="8">
                  <c:v>Not having reliable transportation</c:v>
                </c:pt>
                <c:pt idx="9">
                  <c:v>Not having help for their caregiving responsibilities </c:v>
                </c:pt>
                <c:pt idx="10">
                  <c:v>Other barriers*</c:v>
                </c:pt>
              </c:strCache>
            </c:strRef>
          </c:cat>
          <c:val>
            <c:numRef>
              <c:f>'Q3 - Q4'!$C$25:$C$35</c:f>
              <c:numCache>
                <c:formatCode>0%</c:formatCode>
                <c:ptCount val="11"/>
                <c:pt idx="0">
                  <c:v>0.69565217391304346</c:v>
                </c:pt>
                <c:pt idx="1">
                  <c:v>0.65217391304347827</c:v>
                </c:pt>
                <c:pt idx="2">
                  <c:v>0.65217391304347827</c:v>
                </c:pt>
                <c:pt idx="3">
                  <c:v>0.60869565217391308</c:v>
                </c:pt>
                <c:pt idx="4">
                  <c:v>0.60869565217391308</c:v>
                </c:pt>
                <c:pt idx="5">
                  <c:v>0.34782608695652173</c:v>
                </c:pt>
                <c:pt idx="6">
                  <c:v>0.34782608695652173</c:v>
                </c:pt>
                <c:pt idx="7">
                  <c:v>0.34782608695652173</c:v>
                </c:pt>
                <c:pt idx="8">
                  <c:v>0.2608695652173913</c:v>
                </c:pt>
                <c:pt idx="9">
                  <c:v>8.6956521739130432E-2</c:v>
                </c:pt>
                <c:pt idx="10">
                  <c:v>0.34782608695652173</c:v>
                </c:pt>
              </c:numCache>
            </c:numRef>
          </c:val>
          <c:extLst>
            <c:ext xmlns:c16="http://schemas.microsoft.com/office/drawing/2014/chart" uri="{C3380CC4-5D6E-409C-BE32-E72D297353CC}">
              <c16:uniqueId val="{00000000-F832-4800-A851-5BDE351C8A64}"/>
            </c:ext>
          </c:extLst>
        </c:ser>
        <c:dLbls>
          <c:dLblPos val="outEnd"/>
          <c:showLegendKey val="0"/>
          <c:showVal val="1"/>
          <c:showCatName val="0"/>
          <c:showSerName val="0"/>
          <c:showPercent val="0"/>
          <c:showBubbleSize val="0"/>
        </c:dLbls>
        <c:gapWidth val="100"/>
        <c:axId val="82705552"/>
        <c:axId val="82693552"/>
        <c:extLst>
          <c:ext xmlns:c15="http://schemas.microsoft.com/office/drawing/2012/chart" uri="{02D57815-91ED-43cb-92C2-25804820EDAC}">
            <c15:filteredBarSeries>
              <c15:ser>
                <c:idx val="0"/>
                <c:order val="0"/>
                <c:tx>
                  <c:strRef>
                    <c:extLst>
                      <c:ext uri="{02D57815-91ED-43cb-92C2-25804820EDAC}">
                        <c15:formulaRef>
                          <c15:sqref>'Q3 - Q4'!$B$24</c15:sqref>
                        </c15:formulaRef>
                      </c:ext>
                    </c:extLst>
                    <c:strCache>
                      <c:ptCount val="1"/>
                      <c:pt idx="0">
                        <c:v>Count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'Q3 - Q4'!$A$25:$A$35</c15:sqref>
                        </c15:formulaRef>
                      </c:ext>
                    </c:extLst>
                    <c:strCache>
                      <c:ptCount val="11"/>
                      <c:pt idx="0">
                        <c:v>Wait time for diagnosis</c:v>
                      </c:pt>
                      <c:pt idx="1">
                        <c:v>Not having a family doctor</c:v>
                      </c:pt>
                      <c:pt idx="2">
                        <c:v>Not having a fixed address </c:v>
                      </c:pt>
                      <c:pt idx="3">
                        <c:v>Mistrust in / fear of the healthcare system </c:v>
                      </c:pt>
                      <c:pt idx="4">
                        <c:v>Not knowing where to find necessary services*</c:v>
                      </c:pt>
                      <c:pt idx="5">
                        <c:v>Difficulty accessing necessary services*</c:v>
                      </c:pt>
                      <c:pt idx="6">
                        <c:v>Not having a lot of family / friends available to help</c:v>
                      </c:pt>
                      <c:pt idx="7">
                        <c:v>Not having enough support for mental health and substance use</c:v>
                      </c:pt>
                      <c:pt idx="8">
                        <c:v>Not having reliable transportation</c:v>
                      </c:pt>
                      <c:pt idx="9">
                        <c:v>Not having help for their caregiving responsibilities </c:v>
                      </c:pt>
                      <c:pt idx="10">
                        <c:v>Other barriers*</c:v>
                      </c:pt>
                    </c:strCache>
                  </c:strRef>
                </c:cat>
                <c:val>
                  <c:numRef>
                    <c:extLst>
                      <c:ext uri="{02D57815-91ED-43cb-92C2-25804820EDAC}">
                        <c15:formulaRef>
                          <c15:sqref>'Q3 - Q4'!$B$25:$B$35</c15:sqref>
                        </c15:formulaRef>
                      </c:ext>
                    </c:extLst>
                    <c:numCache>
                      <c:formatCode>General</c:formatCode>
                      <c:ptCount val="11"/>
                      <c:pt idx="0">
                        <c:v>16</c:v>
                      </c:pt>
                      <c:pt idx="1">
                        <c:v>15</c:v>
                      </c:pt>
                      <c:pt idx="2">
                        <c:v>15</c:v>
                      </c:pt>
                      <c:pt idx="3">
                        <c:v>14</c:v>
                      </c:pt>
                      <c:pt idx="4">
                        <c:v>14</c:v>
                      </c:pt>
                      <c:pt idx="5">
                        <c:v>8</c:v>
                      </c:pt>
                      <c:pt idx="6">
                        <c:v>8</c:v>
                      </c:pt>
                      <c:pt idx="7">
                        <c:v>8</c:v>
                      </c:pt>
                      <c:pt idx="8">
                        <c:v>6</c:v>
                      </c:pt>
                      <c:pt idx="9">
                        <c:v>2</c:v>
                      </c:pt>
                      <c:pt idx="10">
                        <c:v>8</c:v>
                      </c:pt>
                    </c:numCache>
                  </c:numRef>
                </c:val>
                <c:extLst>
                  <c:ext xmlns:c16="http://schemas.microsoft.com/office/drawing/2014/chart" uri="{C3380CC4-5D6E-409C-BE32-E72D297353CC}">
                    <c16:uniqueId val="{00000001-F832-4800-A851-5BDE351C8A64}"/>
                  </c:ext>
                </c:extLst>
              </c15:ser>
            </c15:filteredBarSeries>
          </c:ext>
        </c:extLst>
      </c:barChart>
      <c:catAx>
        <c:axId val="827055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82693552"/>
        <c:crosses val="autoZero"/>
        <c:auto val="1"/>
        <c:lblAlgn val="ctr"/>
        <c:lblOffset val="100"/>
        <c:noMultiLvlLbl val="0"/>
      </c:catAx>
      <c:valAx>
        <c:axId val="82693552"/>
        <c:scaling>
          <c:orientation val="minMax"/>
        </c:scaling>
        <c:delete val="1"/>
        <c:axPos val="t"/>
        <c:numFmt formatCode="0%" sourceLinked="1"/>
        <c:majorTickMark val="none"/>
        <c:minorTickMark val="none"/>
        <c:tickLblPos val="nextTo"/>
        <c:crossAx val="827055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0.18076</cdr:x>
      <cdr:y>0.03011</cdr:y>
    </cdr:from>
    <cdr:to>
      <cdr:x>0.86567</cdr:x>
      <cdr:y>0.14273</cdr:y>
    </cdr:to>
    <cdr:sp macro="" textlink="">
      <cdr:nvSpPr>
        <cdr:cNvPr id="2" name="TextBox 11">
          <a:extLst xmlns:a="http://schemas.openxmlformats.org/drawingml/2006/main">
            <a:ext uri="{FF2B5EF4-FFF2-40B4-BE49-F238E27FC236}">
              <a16:creationId xmlns:a16="http://schemas.microsoft.com/office/drawing/2014/main" id="{8012A4B5-16EE-009F-1039-E44A0C0E1D43}"/>
            </a:ext>
          </a:extLst>
        </cdr:cNvPr>
        <cdr:cNvSpPr txBox="1"/>
      </cdr:nvSpPr>
      <cdr:spPr>
        <a:xfrm xmlns:a="http://schemas.openxmlformats.org/drawingml/2006/main">
          <a:off x="1272922" y="115217"/>
          <a:ext cx="4823079" cy="43088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defRPr sz="1400" b="0" i="0" u="none" strike="noStrike" kern="1200" spc="0" baseline="0">
              <a:solidFill>
                <a:prstClr val="black">
                  <a:lumMod val="65000"/>
                  <a:lumOff val="35000"/>
                </a:prstClr>
              </a:solidFill>
              <a:latin typeface="+mn-lt"/>
              <a:ea typeface="+mn-ea"/>
              <a:cs typeface="+mn-cs"/>
            </a:defRPr>
          </a:pPr>
          <a:r>
            <a:rPr lang="en-US" sz="1050" dirty="0"/>
            <a:t>Figure 9. What do you see as being the barriers to accessing palliative care for patients who have one or more structural vulnerabilities? (n=23)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B2F0CDA0-E742-475E-A2DE-DFA77AD5AC95}" type="datetimeFigureOut">
              <a:rPr lang="en-CA" smtClean="0"/>
              <a:t>2025-01-08</a:t>
            </a:fld>
            <a:endParaRPr lang="en-CA"/>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7A5DA26E-B083-40D6-B5D0-B6EAD5A69621}" type="slidenum">
              <a:rPr lang="en-CA" smtClean="0"/>
              <a:t>‹#›</a:t>
            </a:fld>
            <a:endParaRPr lang="en-CA"/>
          </a:p>
        </p:txBody>
      </p:sp>
    </p:spTree>
    <p:extLst>
      <p:ext uri="{BB962C8B-B14F-4D97-AF65-F5344CB8AC3E}">
        <p14:creationId xmlns:p14="http://schemas.microsoft.com/office/powerpoint/2010/main" val="418938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2999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4830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D5F7C-2247-0ED7-C20E-4025470F22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D7588C-A82C-F6FC-392C-EDBB9EC17C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4401B5-D9C8-AA8E-58A3-65F93011CC23}"/>
              </a:ext>
            </a:extLst>
          </p:cNvPr>
          <p:cNvSpPr>
            <a:spLocks noGrp="1"/>
          </p:cNvSpPr>
          <p:nvPr>
            <p:ph type="body" idx="1"/>
          </p:nvPr>
        </p:nvSpPr>
        <p:spPr/>
        <p:txBody>
          <a:bodyPr/>
          <a:lstStyle/>
          <a:p>
            <a:endParaRPr lang="en-CA" sz="18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788DBC9-86C7-4631-C32B-F093CD17925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3004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78642-69CF-A1AD-B019-85225C9A42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485B7A-3F54-5127-9E0B-67C2CEAF40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A3849C-B368-067C-1239-7D1E443D439D}"/>
              </a:ext>
            </a:extLst>
          </p:cNvPr>
          <p:cNvSpPr>
            <a:spLocks noGrp="1"/>
          </p:cNvSpPr>
          <p:nvPr>
            <p:ph type="body" idx="1"/>
          </p:nvPr>
        </p:nvSpPr>
        <p:spPr/>
        <p:txBody>
          <a:bodyPr/>
          <a:lstStyle/>
          <a:p>
            <a:endParaRPr lang="en-CA" sz="18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D52B05A-3442-1DF3-9E25-C821C47930F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8706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20C7C0-5566-B4D4-6866-845CC03763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EB0E75-C7F1-FAA2-7182-7F2DF9CC03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80FBBC-37DA-A78F-D980-7EC6638F7C39}"/>
              </a:ext>
            </a:extLst>
          </p:cNvPr>
          <p:cNvSpPr>
            <a:spLocks noGrp="1"/>
          </p:cNvSpPr>
          <p:nvPr>
            <p:ph type="body" idx="1"/>
          </p:nvPr>
        </p:nvSpPr>
        <p:spPr/>
        <p:txBody>
          <a:bodyPr/>
          <a:lstStyle/>
          <a:p>
            <a:endParaRPr lang="en-CA" sz="18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B3B3727-8402-45CF-F41B-472D64255D3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814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F5C42-B0BA-51A7-616D-5F7B6ECB55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3B69EA-CCE3-B19B-6BA7-7E3A5F97E5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E6A0C1-3FF0-31B9-D964-BEE2AB25164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a:p>
          <a:p>
            <a:endParaRPr lang="en-CA"/>
          </a:p>
        </p:txBody>
      </p:sp>
      <p:sp>
        <p:nvSpPr>
          <p:cNvPr id="4" name="Slide Number Placeholder 3">
            <a:extLst>
              <a:ext uri="{FF2B5EF4-FFF2-40B4-BE49-F238E27FC236}">
                <a16:creationId xmlns:a16="http://schemas.microsoft.com/office/drawing/2014/main" id="{565F98B6-791F-79AE-EAE4-8338B2D44CD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4102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07A40A-4009-06CA-98B7-2C5A0E69C4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A6B0BF-2BC6-0527-3887-53CBEA59AF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57C5702-7435-4AAC-1A58-2BE3FB174F41}"/>
              </a:ext>
            </a:extLst>
          </p:cNvPr>
          <p:cNvSpPr>
            <a:spLocks noGrp="1"/>
          </p:cNvSpPr>
          <p:nvPr>
            <p:ph type="body" idx="1"/>
          </p:nvPr>
        </p:nvSpPr>
        <p:spPr/>
        <p:txBody>
          <a:bodyPr/>
          <a:lstStyle/>
          <a:p>
            <a:endParaRPr lang="en-CA" sz="18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6F2FFB0-3525-6CF7-CEA2-9DEF1D0A943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7875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CC61D-7D1D-6179-F11F-19D1DE5E57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A08FB9-EA24-92E7-EBA9-DC2127C0EF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64CF54-9753-E6E2-224D-F0B0FBCE2452}"/>
              </a:ext>
            </a:extLst>
          </p:cNvPr>
          <p:cNvSpPr>
            <a:spLocks noGrp="1"/>
          </p:cNvSpPr>
          <p:nvPr>
            <p:ph type="body" idx="1"/>
          </p:nvPr>
        </p:nvSpPr>
        <p:spPr/>
        <p:txBody>
          <a:bodyPr/>
          <a:lstStyle/>
          <a:p>
            <a:endParaRPr lang="en-CA" sz="18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6202E68-D0DB-9B1F-0731-C70AD5F6975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8830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E5D1-ABA8-D5F5-8CA0-A18BF8A622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6D06D9-8DD3-CE5E-AF4D-DA255229FF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D06B7E-6F45-DF63-A7F3-005B9284AC5D}"/>
              </a:ext>
            </a:extLst>
          </p:cNvPr>
          <p:cNvSpPr>
            <a:spLocks noGrp="1"/>
          </p:cNvSpPr>
          <p:nvPr>
            <p:ph type="body" idx="1"/>
          </p:nvPr>
        </p:nvSpPr>
        <p:spPr/>
        <p:txBody>
          <a:bodyPr/>
          <a:lstStyle/>
          <a:p>
            <a:endParaRPr lang="en-CA" sz="18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01811C6-9864-26F7-FE35-AC5EC546ED7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09511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5E010A-488B-5D3D-463A-94D62D5BC9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4763789-399F-B565-32B9-7B298D723E4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49D2EB-E4E9-1FE8-52CF-9E405552B326}"/>
              </a:ext>
            </a:extLst>
          </p:cNvPr>
          <p:cNvSpPr>
            <a:spLocks noGrp="1"/>
          </p:cNvSpPr>
          <p:nvPr>
            <p:ph type="body" idx="1"/>
          </p:nvPr>
        </p:nvSpPr>
        <p:spPr/>
        <p:txBody>
          <a:bodyPr/>
          <a:lstStyle/>
          <a:p>
            <a:endParaRPr lang="en-CA" sz="180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7E10631-E7E7-1837-35D2-368F382B3440}"/>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A5DA26E-B083-40D6-B5D0-B6EAD5A69621}"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0615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B69D3-5722-403A-B9E6-9FB92B4D0B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18CEB999-76CF-437A-BFFD-6703427BBE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DF83704D-D522-402B-9446-8B5F187901B3}"/>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5" name="Footer Placeholder 4">
            <a:extLst>
              <a:ext uri="{FF2B5EF4-FFF2-40B4-BE49-F238E27FC236}">
                <a16:creationId xmlns:a16="http://schemas.microsoft.com/office/drawing/2014/main" id="{CCFF7139-DBDE-4202-B6EC-C366940CF65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0229DDC-47A4-412F-ABB4-5B9DC80C7D51}"/>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876719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0D542-C901-42BC-81A3-AB6AF6910B1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4EF3312-4563-4133-B416-01F2BF63B0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BA565EA-104E-4E61-990B-16EDA23AB4E5}"/>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5" name="Footer Placeholder 4">
            <a:extLst>
              <a:ext uri="{FF2B5EF4-FFF2-40B4-BE49-F238E27FC236}">
                <a16:creationId xmlns:a16="http://schemas.microsoft.com/office/drawing/2014/main" id="{2467D6BF-7FEE-497E-9BAB-A75C5D6A304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A8A3EB5-D275-441A-BF20-2F8C7D551832}"/>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2065810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EF7F0C-577E-4F53-8A16-B7F50E35637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B4C7E14-DB70-43D0-93F4-F8CDDC3318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0129E64-784E-4685-8215-1D20F3D40DD5}"/>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5" name="Footer Placeholder 4">
            <a:extLst>
              <a:ext uri="{FF2B5EF4-FFF2-40B4-BE49-F238E27FC236}">
                <a16:creationId xmlns:a16="http://schemas.microsoft.com/office/drawing/2014/main" id="{8CFAD1B8-3D50-4076-8375-4E1F2828DF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A9FFCAA-7F38-4B3D-9B08-73A6AC62B5AD}"/>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1336538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3E0C0-AF74-4828-85AB-12E500CFBEC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0FFF60E-925C-43B6-872A-42622A029A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013FDB4-0DD4-4CDB-902A-4AE11CDF3A6F}"/>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5" name="Footer Placeholder 4">
            <a:extLst>
              <a:ext uri="{FF2B5EF4-FFF2-40B4-BE49-F238E27FC236}">
                <a16:creationId xmlns:a16="http://schemas.microsoft.com/office/drawing/2014/main" id="{E73728D2-B425-4184-B2C1-ECFBCAF180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7D8C8C1-8EF4-4C33-AC69-2C5F5B0BC260}"/>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218220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CED65-7E37-42FA-9947-46D7C294AB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2E5D67D-990C-4D6D-99A7-65A62A7D35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C7F93E-BE91-46C5-8830-CD76A2309F61}"/>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5" name="Footer Placeholder 4">
            <a:extLst>
              <a:ext uri="{FF2B5EF4-FFF2-40B4-BE49-F238E27FC236}">
                <a16:creationId xmlns:a16="http://schemas.microsoft.com/office/drawing/2014/main" id="{AB9CBECE-9F7A-4122-807E-7AC0F2A78AC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87B0A75-3D64-4CC2-945F-B7BD466F2BE3}"/>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195245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2C8A6-15AB-4E9F-AF5A-A6E9C9F8240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2354D90-5EAF-4BC9-8D4D-6B43C469A7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F9C6626-34DF-4D25-9350-401829AC58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58E46224-E789-44D4-AC9E-094633012693}"/>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6" name="Footer Placeholder 5">
            <a:extLst>
              <a:ext uri="{FF2B5EF4-FFF2-40B4-BE49-F238E27FC236}">
                <a16:creationId xmlns:a16="http://schemas.microsoft.com/office/drawing/2014/main" id="{867649AF-C89B-46A5-B9D5-B400A20CCE4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E006597-8148-4BEE-B9FC-B517044C448E}"/>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72883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05B4F-7556-4230-AC5C-3E137C77BBF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54A617F-581F-4C49-B66F-BE74FECB7E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FC5089-4B87-4DC9-890A-53028665DE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2101E8E-19BE-435F-BC7D-F41B7A74EB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1401F0-8A36-4B5F-B5F3-D8D6FCE41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91ED6807-F871-4E17-B664-E4418D61776D}"/>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8" name="Footer Placeholder 7">
            <a:extLst>
              <a:ext uri="{FF2B5EF4-FFF2-40B4-BE49-F238E27FC236}">
                <a16:creationId xmlns:a16="http://schemas.microsoft.com/office/drawing/2014/main" id="{3E6310BF-C630-4A8D-9065-33FDE00556C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276EE0D-7FFA-41E7-BAD4-28AD253E7E79}"/>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2935170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A346D-ABC5-4FDD-89CF-E7E3561CF753}"/>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02E678C4-07C0-4BEC-B156-C3B6ABD64A14}"/>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4" name="Footer Placeholder 3">
            <a:extLst>
              <a:ext uri="{FF2B5EF4-FFF2-40B4-BE49-F238E27FC236}">
                <a16:creationId xmlns:a16="http://schemas.microsoft.com/office/drawing/2014/main" id="{078C101F-D575-4038-85CB-C62864747F9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3ED24AB-6E5C-4913-B7FD-9CEF7BF6F62A}"/>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1192748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4B1744-F572-4D13-B45B-6C768E33D443}"/>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3" name="Footer Placeholder 2">
            <a:extLst>
              <a:ext uri="{FF2B5EF4-FFF2-40B4-BE49-F238E27FC236}">
                <a16:creationId xmlns:a16="http://schemas.microsoft.com/office/drawing/2014/main" id="{1EB8573F-5C31-45B0-BFF6-A29BAB352832}"/>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02D5870-BF72-4DDF-A302-0C666D082ABD}"/>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1855148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A7FD3-ACB1-4319-BCC8-D3B4C54F4A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C66F9E3-788C-4A80-917C-6CA99360E2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89F1285-46AC-468F-BB32-0492DB82C6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E0F5AB-E8C6-4D2D-9B46-13CB1215EA38}"/>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6" name="Footer Placeholder 5">
            <a:extLst>
              <a:ext uri="{FF2B5EF4-FFF2-40B4-BE49-F238E27FC236}">
                <a16:creationId xmlns:a16="http://schemas.microsoft.com/office/drawing/2014/main" id="{95A176DA-4B18-4098-85A6-AFEEE5259D5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BB16756-83C1-48A6-9C5E-A92BFEB8B3EB}"/>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300805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481A7-58C6-49F2-8388-BEE893839D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F54F5BC-6F0E-475B-91EC-7D078A51F9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DDF23CF-D8F3-4598-990D-5ED380A52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BA4D3E-8CB5-4585-B9DD-9B8764380D13}"/>
              </a:ext>
            </a:extLst>
          </p:cNvPr>
          <p:cNvSpPr>
            <a:spLocks noGrp="1"/>
          </p:cNvSpPr>
          <p:nvPr>
            <p:ph type="dt" sz="half" idx="10"/>
          </p:nvPr>
        </p:nvSpPr>
        <p:spPr/>
        <p:txBody>
          <a:bodyPr/>
          <a:lstStyle/>
          <a:p>
            <a:fld id="{46B34CEE-5EE1-4413-AB8A-1F532C1903DC}" type="datetimeFigureOut">
              <a:rPr lang="en-CA" smtClean="0"/>
              <a:t>2025-01-08</a:t>
            </a:fld>
            <a:endParaRPr lang="en-CA"/>
          </a:p>
        </p:txBody>
      </p:sp>
      <p:sp>
        <p:nvSpPr>
          <p:cNvPr id="6" name="Footer Placeholder 5">
            <a:extLst>
              <a:ext uri="{FF2B5EF4-FFF2-40B4-BE49-F238E27FC236}">
                <a16:creationId xmlns:a16="http://schemas.microsoft.com/office/drawing/2014/main" id="{14EAF918-01B1-4922-9D7F-3EB0D084DD5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09E0AA3-9582-4297-8FA9-AC1510BBFB69}"/>
              </a:ext>
            </a:extLst>
          </p:cNvPr>
          <p:cNvSpPr>
            <a:spLocks noGrp="1"/>
          </p:cNvSpPr>
          <p:nvPr>
            <p:ph type="sldNum" sz="quarter" idx="12"/>
          </p:nvPr>
        </p:nvSpPr>
        <p:spPr/>
        <p:txBody>
          <a:bodyPr/>
          <a:lstStyle/>
          <a:p>
            <a:fld id="{CCA272E5-CA3A-403C-8CDE-C5DDE71BA409}" type="slidenum">
              <a:rPr lang="en-CA" smtClean="0"/>
              <a:t>‹#›</a:t>
            </a:fld>
            <a:endParaRPr lang="en-CA"/>
          </a:p>
        </p:txBody>
      </p:sp>
    </p:spTree>
    <p:extLst>
      <p:ext uri="{BB962C8B-B14F-4D97-AF65-F5344CB8AC3E}">
        <p14:creationId xmlns:p14="http://schemas.microsoft.com/office/powerpoint/2010/main" val="32433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F3C380-7842-4DDA-B35F-471443E8F5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5C7B644-D462-4114-8759-FC8E64C48F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4F80B50-FE20-4978-969B-BFEC43FE50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34CEE-5EE1-4413-AB8A-1F532C1903DC}" type="datetimeFigureOut">
              <a:rPr lang="en-CA" smtClean="0"/>
              <a:t>2025-01-08</a:t>
            </a:fld>
            <a:endParaRPr lang="en-CA"/>
          </a:p>
        </p:txBody>
      </p:sp>
      <p:sp>
        <p:nvSpPr>
          <p:cNvPr id="5" name="Footer Placeholder 4">
            <a:extLst>
              <a:ext uri="{FF2B5EF4-FFF2-40B4-BE49-F238E27FC236}">
                <a16:creationId xmlns:a16="http://schemas.microsoft.com/office/drawing/2014/main" id="{3CCAF3E2-B939-463F-B021-BCDF6D228D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3D8E2385-ACCF-48A6-8CAD-DC144813C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A272E5-CA3A-403C-8CDE-C5DDE71BA409}" type="slidenum">
              <a:rPr lang="en-CA" smtClean="0"/>
              <a:t>‹#›</a:t>
            </a:fld>
            <a:endParaRPr lang="en-CA"/>
          </a:p>
        </p:txBody>
      </p:sp>
    </p:spTree>
    <p:extLst>
      <p:ext uri="{BB962C8B-B14F-4D97-AF65-F5344CB8AC3E}">
        <p14:creationId xmlns:p14="http://schemas.microsoft.com/office/powerpoint/2010/main" val="2578751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743C2960-FDDA-43C6-9DAA-FCE69DBB0579}"/>
              </a:ext>
            </a:extLst>
          </p:cNvPr>
          <p:cNvSpPr>
            <a:spLocks noGrp="1"/>
          </p:cNvSpPr>
          <p:nvPr>
            <p:ph type="ctrTitle"/>
          </p:nvPr>
        </p:nvSpPr>
        <p:spPr>
          <a:xfrm>
            <a:off x="1870997" y="1607809"/>
            <a:ext cx="9236026" cy="2876680"/>
          </a:xfrm>
        </p:spPr>
        <p:txBody>
          <a:bodyPr anchor="b">
            <a:normAutofit/>
          </a:bodyPr>
          <a:lstStyle/>
          <a:p>
            <a:pPr algn="l"/>
            <a:r>
              <a:rPr lang="en-GB" sz="4400" b="1">
                <a:solidFill>
                  <a:srgbClr val="FFFFFF"/>
                </a:solidFill>
              </a:rPr>
              <a:t>Improving Palliative Care for Populations Experiencing Structural Vulnerabilities in Surrey-North Delta </a:t>
            </a:r>
            <a:br>
              <a:rPr lang="en-GB" sz="4400" i="1">
                <a:solidFill>
                  <a:srgbClr val="FFFFFF"/>
                </a:solidFill>
              </a:rPr>
            </a:br>
            <a:r>
              <a:rPr lang="en-GB" sz="900" i="1">
                <a:solidFill>
                  <a:schemeClr val="accent1"/>
                </a:solidFill>
              </a:rPr>
              <a:t>.</a:t>
            </a:r>
            <a:br>
              <a:rPr lang="en-CA" sz="6600">
                <a:solidFill>
                  <a:srgbClr val="FFFFFF"/>
                </a:solidFill>
              </a:rPr>
            </a:br>
            <a:r>
              <a:rPr lang="en-CA" sz="3600">
                <a:solidFill>
                  <a:srgbClr val="FFFFFF"/>
                </a:solidFill>
              </a:rPr>
              <a:t>EOI Phase Survey Findings</a:t>
            </a:r>
          </a:p>
        </p:txBody>
      </p:sp>
      <p:sp>
        <p:nvSpPr>
          <p:cNvPr id="3" name="Subtitle 2">
            <a:extLst>
              <a:ext uri="{FF2B5EF4-FFF2-40B4-BE49-F238E27FC236}">
                <a16:creationId xmlns:a16="http://schemas.microsoft.com/office/drawing/2014/main" id="{6F2E6402-5160-4FFE-98A1-70F1884BD46E}"/>
              </a:ext>
            </a:extLst>
          </p:cNvPr>
          <p:cNvSpPr>
            <a:spLocks noGrp="1"/>
          </p:cNvSpPr>
          <p:nvPr>
            <p:ph type="subTitle" idx="1"/>
          </p:nvPr>
        </p:nvSpPr>
        <p:spPr>
          <a:xfrm>
            <a:off x="1959660" y="5043916"/>
            <a:ext cx="9003022" cy="1076551"/>
          </a:xfrm>
        </p:spPr>
        <p:txBody>
          <a:bodyPr vert="horz" lIns="91440" tIns="45720" rIns="91440" bIns="45720" rtlCol="0" anchor="t">
            <a:normAutofit/>
          </a:bodyPr>
          <a:lstStyle/>
          <a:p>
            <a:pPr algn="l"/>
            <a:r>
              <a:rPr lang="en-CA">
                <a:solidFill>
                  <a:schemeClr val="tx1">
                    <a:lumMod val="75000"/>
                    <a:lumOff val="25000"/>
                  </a:schemeClr>
                </a:solidFill>
              </a:rPr>
              <a:t>Reichert &amp; Associates</a:t>
            </a:r>
          </a:p>
          <a:p>
            <a:pPr algn="l"/>
            <a:r>
              <a:rPr lang="en-CA">
                <a:solidFill>
                  <a:schemeClr val="tx1">
                    <a:lumMod val="75000"/>
                    <a:lumOff val="25000"/>
                  </a:schemeClr>
                </a:solidFill>
              </a:rPr>
              <a:t>January 2024</a:t>
            </a:r>
            <a:endParaRPr lang="en-CA" sz="1300" i="1">
              <a:solidFill>
                <a:schemeClr val="tx1">
                  <a:lumMod val="75000"/>
                  <a:lumOff val="25000"/>
                </a:schemeClr>
              </a:solidFill>
            </a:endParaRPr>
          </a:p>
        </p:txBody>
      </p:sp>
      <p:pic>
        <p:nvPicPr>
          <p:cNvPr id="1026" name="Picture 2">
            <a:extLst>
              <a:ext uri="{FF2B5EF4-FFF2-40B4-BE49-F238E27FC236}">
                <a16:creationId xmlns:a16="http://schemas.microsoft.com/office/drawing/2014/main" id="{F615AB83-FE46-4F44-B95C-BF60494F89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9743" y="4943401"/>
            <a:ext cx="6177280" cy="7375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5759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F30C3BF-6F44-C105-96D3-5237F3ED190C}"/>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2FC38A-E50E-92DB-4DB6-34967E8383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C7D95708-6A33-FFEF-2686-B71A915713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64CD1CFF-CB43-1C9D-2A10-41696409F6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0B106ABE-9C83-F8DD-E084-EA43466A95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D8532A8E-1F47-2FB4-DF07-14DFF6706F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1D3A143D-BFB1-8CE0-3E71-E6FBE899B5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0C4EAFC1-5223-0792-01BE-31EA510E8A6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EE6AD849-53B2-53DF-38A4-E1755931F7EA}"/>
              </a:ext>
            </a:extLst>
          </p:cNvPr>
          <p:cNvSpPr>
            <a:spLocks noGrp="1"/>
          </p:cNvSpPr>
          <p:nvPr>
            <p:ph type="title"/>
          </p:nvPr>
        </p:nvSpPr>
        <p:spPr>
          <a:xfrm>
            <a:off x="1047280" y="759805"/>
            <a:ext cx="10000133" cy="1325563"/>
          </a:xfrm>
        </p:spPr>
        <p:txBody>
          <a:bodyPr>
            <a:normAutofit/>
          </a:bodyPr>
          <a:lstStyle/>
          <a:p>
            <a:r>
              <a:rPr lang="en-CA" sz="3200" b="1">
                <a:solidFill>
                  <a:srgbClr val="FFFFFF"/>
                </a:solidFill>
              </a:rPr>
              <a:t>Further supports and resources needed </a:t>
            </a:r>
            <a:r>
              <a:rPr lang="en-CA" sz="3200">
                <a:solidFill>
                  <a:srgbClr val="FFFFFF"/>
                </a:solidFill>
              </a:rPr>
              <a:t>to provide palliative care to patients with structural vulnerabilities</a:t>
            </a:r>
            <a:endParaRPr lang="en-CA" sz="3200">
              <a:solidFill>
                <a:srgbClr val="FFFFFF"/>
              </a:solidFill>
              <a:cs typeface="Segoe UI" panose="020B0502040204020203" pitchFamily="34" charset="0"/>
            </a:endParaRPr>
          </a:p>
        </p:txBody>
      </p:sp>
      <p:sp>
        <p:nvSpPr>
          <p:cNvPr id="5" name="Rectangle: Rounded Corners 4">
            <a:extLst>
              <a:ext uri="{FF2B5EF4-FFF2-40B4-BE49-F238E27FC236}">
                <a16:creationId xmlns:a16="http://schemas.microsoft.com/office/drawing/2014/main" id="{CAAC5FA8-4F23-838C-300B-A263F3885C75}"/>
              </a:ext>
            </a:extLst>
          </p:cNvPr>
          <p:cNvSpPr/>
          <p:nvPr/>
        </p:nvSpPr>
        <p:spPr>
          <a:xfrm>
            <a:off x="1345323" y="2259461"/>
            <a:ext cx="4708841" cy="358701"/>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Physician/ RN </a:t>
            </a:r>
            <a:r>
              <a:rPr lang="en-CA">
                <a:solidFill>
                  <a:schemeClr val="tx1">
                    <a:lumMod val="75000"/>
                    <a:lumOff val="25000"/>
                  </a:schemeClr>
                </a:solidFill>
              </a:rPr>
              <a:t>survey respondent perspective:</a:t>
            </a:r>
          </a:p>
        </p:txBody>
      </p:sp>
      <p:sp>
        <p:nvSpPr>
          <p:cNvPr id="7" name="Rectangle: Rounded Corners 6">
            <a:extLst>
              <a:ext uri="{FF2B5EF4-FFF2-40B4-BE49-F238E27FC236}">
                <a16:creationId xmlns:a16="http://schemas.microsoft.com/office/drawing/2014/main" id="{7C2A8600-1A34-B288-CA88-82113916974C}"/>
              </a:ext>
            </a:extLst>
          </p:cNvPr>
          <p:cNvSpPr/>
          <p:nvPr/>
        </p:nvSpPr>
        <p:spPr>
          <a:xfrm>
            <a:off x="6360551" y="2259460"/>
            <a:ext cx="4686861" cy="358701"/>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Shelter staff </a:t>
            </a:r>
            <a:r>
              <a:rPr lang="en-CA">
                <a:solidFill>
                  <a:schemeClr val="tx1">
                    <a:lumMod val="75000"/>
                    <a:lumOff val="25000"/>
                  </a:schemeClr>
                </a:solidFill>
              </a:rPr>
              <a:t>survey respondent perspective:</a:t>
            </a:r>
          </a:p>
        </p:txBody>
      </p:sp>
      <p:sp>
        <p:nvSpPr>
          <p:cNvPr id="8" name="Rectangle: Rounded Corners 7">
            <a:extLst>
              <a:ext uri="{FF2B5EF4-FFF2-40B4-BE49-F238E27FC236}">
                <a16:creationId xmlns:a16="http://schemas.microsoft.com/office/drawing/2014/main" id="{D48B1430-01D1-326C-6E50-106AC8FB8E3F}"/>
              </a:ext>
            </a:extLst>
          </p:cNvPr>
          <p:cNvSpPr/>
          <p:nvPr/>
        </p:nvSpPr>
        <p:spPr>
          <a:xfrm>
            <a:off x="1458963" y="2960175"/>
            <a:ext cx="4637037" cy="1012113"/>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CA" sz="1200" b="1">
                <a:solidFill>
                  <a:schemeClr val="tx1">
                    <a:lumMod val="85000"/>
                    <a:lumOff val="15000"/>
                  </a:schemeClr>
                </a:solidFill>
              </a:rPr>
              <a:t>Educational resources and training opportunities </a:t>
            </a:r>
            <a:r>
              <a:rPr lang="en-CA" sz="1200">
                <a:solidFill>
                  <a:schemeClr val="tx1">
                    <a:lumMod val="85000"/>
                    <a:lumOff val="15000"/>
                  </a:schemeClr>
                </a:solidFill>
              </a:rPr>
              <a:t>on harm reduction, trauma-informed practice, palliative care</a:t>
            </a:r>
          </a:p>
          <a:p>
            <a:pPr marL="171450" indent="-171450">
              <a:buFont typeface="Arial" panose="020B0604020202020204" pitchFamily="34" charset="0"/>
              <a:buChar char="•"/>
            </a:pPr>
            <a:r>
              <a:rPr lang="en-CA" sz="1200">
                <a:solidFill>
                  <a:schemeClr val="tx1">
                    <a:lumMod val="85000"/>
                    <a:lumOff val="15000"/>
                  </a:schemeClr>
                </a:solidFill>
              </a:rPr>
              <a:t>Increase </a:t>
            </a:r>
            <a:r>
              <a:rPr lang="en-CA" sz="1200" b="1">
                <a:solidFill>
                  <a:schemeClr val="tx1">
                    <a:lumMod val="85000"/>
                    <a:lumOff val="15000"/>
                  </a:schemeClr>
                </a:solidFill>
              </a:rPr>
              <a:t>awareness and accessibility of services </a:t>
            </a:r>
            <a:r>
              <a:rPr lang="en-CA" sz="1200">
                <a:solidFill>
                  <a:schemeClr val="tx1">
                    <a:lumMod val="85000"/>
                    <a:lumOff val="15000"/>
                  </a:schemeClr>
                </a:solidFill>
              </a:rPr>
              <a:t>for home health, palliative care, MHSU, addictions medicine.</a:t>
            </a:r>
            <a:endParaRPr lang="en-CA" sz="1200">
              <a:solidFill>
                <a:schemeClr val="tx1">
                  <a:lumMod val="85000"/>
                  <a:lumOff val="15000"/>
                </a:schemeClr>
              </a:solidFill>
              <a:ea typeface="Calibri"/>
              <a:cs typeface="Calibri"/>
            </a:endParaRPr>
          </a:p>
          <a:p>
            <a:pPr marL="171450" indent="-171450">
              <a:buFont typeface="Arial" panose="020B0604020202020204" pitchFamily="34" charset="0"/>
              <a:buChar char="•"/>
            </a:pPr>
            <a:r>
              <a:rPr lang="en-CA" sz="1200">
                <a:solidFill>
                  <a:schemeClr val="tx1">
                    <a:lumMod val="85000"/>
                    <a:lumOff val="15000"/>
                  </a:schemeClr>
                </a:solidFill>
              </a:rPr>
              <a:t>Increase </a:t>
            </a:r>
            <a:r>
              <a:rPr lang="en-CA" sz="1200" b="1">
                <a:solidFill>
                  <a:schemeClr val="tx1">
                    <a:lumMod val="85000"/>
                    <a:lumOff val="15000"/>
                  </a:schemeClr>
                </a:solidFill>
              </a:rPr>
              <a:t>social worker and MHSU </a:t>
            </a:r>
            <a:r>
              <a:rPr lang="en-CA" sz="1200">
                <a:solidFill>
                  <a:schemeClr val="tx1">
                    <a:lumMod val="85000"/>
                    <a:lumOff val="15000"/>
                  </a:schemeClr>
                </a:solidFill>
              </a:rPr>
              <a:t>hiring and coverage</a:t>
            </a:r>
          </a:p>
        </p:txBody>
      </p:sp>
      <p:sp>
        <p:nvSpPr>
          <p:cNvPr id="3" name="Rectangle: Rounded Corners 2">
            <a:extLst>
              <a:ext uri="{FF2B5EF4-FFF2-40B4-BE49-F238E27FC236}">
                <a16:creationId xmlns:a16="http://schemas.microsoft.com/office/drawing/2014/main" id="{B6A8567C-C247-D98E-FB14-EAEC68543AA3}"/>
              </a:ext>
            </a:extLst>
          </p:cNvPr>
          <p:cNvSpPr/>
          <p:nvPr/>
        </p:nvSpPr>
        <p:spPr>
          <a:xfrm>
            <a:off x="1345324" y="2761450"/>
            <a:ext cx="3823024" cy="236724"/>
          </a:xfrm>
          <a:prstGeom prst="round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600">
                <a:solidFill>
                  <a:schemeClr val="tx1">
                    <a:lumMod val="85000"/>
                    <a:lumOff val="15000"/>
                  </a:schemeClr>
                </a:solidFill>
              </a:rPr>
              <a:t>Increased resources and training:</a:t>
            </a:r>
          </a:p>
        </p:txBody>
      </p:sp>
      <p:sp>
        <p:nvSpPr>
          <p:cNvPr id="10" name="Rectangle: Rounded Corners 9">
            <a:extLst>
              <a:ext uri="{FF2B5EF4-FFF2-40B4-BE49-F238E27FC236}">
                <a16:creationId xmlns:a16="http://schemas.microsoft.com/office/drawing/2014/main" id="{60D41C52-AB40-CAE6-8BAA-81E66A04ADA1}"/>
              </a:ext>
            </a:extLst>
          </p:cNvPr>
          <p:cNvSpPr/>
          <p:nvPr/>
        </p:nvSpPr>
        <p:spPr>
          <a:xfrm>
            <a:off x="1457439" y="4299380"/>
            <a:ext cx="4637037" cy="692638"/>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CA" sz="1200">
                <a:solidFill>
                  <a:schemeClr val="tx1">
                    <a:lumMod val="85000"/>
                    <a:lumOff val="15000"/>
                  </a:schemeClr>
                </a:solidFill>
              </a:rPr>
              <a:t>Increased security on-site for hospice staff</a:t>
            </a:r>
          </a:p>
          <a:p>
            <a:pPr marL="171450" indent="-171450">
              <a:buFont typeface="Arial" panose="020B0604020202020204" pitchFamily="34" charset="0"/>
              <a:buChar char="•"/>
            </a:pPr>
            <a:r>
              <a:rPr lang="en-CA" sz="1200">
                <a:solidFill>
                  <a:schemeClr val="tx1">
                    <a:lumMod val="85000"/>
                    <a:lumOff val="15000"/>
                  </a:schemeClr>
                </a:solidFill>
              </a:rPr>
              <a:t>Access to facilities outside of hospital for palliative/ end-of-life care, and support for transitions from hospital-&gt;home/community</a:t>
            </a:r>
          </a:p>
        </p:txBody>
      </p:sp>
      <p:sp>
        <p:nvSpPr>
          <p:cNvPr id="4" name="Rectangle: Rounded Corners 3">
            <a:extLst>
              <a:ext uri="{FF2B5EF4-FFF2-40B4-BE49-F238E27FC236}">
                <a16:creationId xmlns:a16="http://schemas.microsoft.com/office/drawing/2014/main" id="{CD34F31A-44A2-F2A3-995B-05F704DC1EDC}"/>
              </a:ext>
            </a:extLst>
          </p:cNvPr>
          <p:cNvSpPr/>
          <p:nvPr/>
        </p:nvSpPr>
        <p:spPr>
          <a:xfrm>
            <a:off x="1345324" y="4079381"/>
            <a:ext cx="3823024" cy="256702"/>
          </a:xfrm>
          <a:prstGeom prst="roundRect">
            <a:avLst/>
          </a:prstGeom>
          <a:solidFill>
            <a:srgbClr val="EEB5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600">
                <a:solidFill>
                  <a:schemeClr val="tx1">
                    <a:lumMod val="85000"/>
                    <a:lumOff val="15000"/>
                  </a:schemeClr>
                </a:solidFill>
              </a:rPr>
              <a:t>Changes to infrastructure:</a:t>
            </a:r>
          </a:p>
        </p:txBody>
      </p:sp>
      <p:sp>
        <p:nvSpPr>
          <p:cNvPr id="16" name="Rectangle: Rounded Corners 15">
            <a:extLst>
              <a:ext uri="{FF2B5EF4-FFF2-40B4-BE49-F238E27FC236}">
                <a16:creationId xmlns:a16="http://schemas.microsoft.com/office/drawing/2014/main" id="{801AF160-36CB-E020-4C83-F4EB12484739}"/>
              </a:ext>
            </a:extLst>
          </p:cNvPr>
          <p:cNvSpPr/>
          <p:nvPr/>
        </p:nvSpPr>
        <p:spPr>
          <a:xfrm>
            <a:off x="1457439" y="5353875"/>
            <a:ext cx="4637037" cy="1370112"/>
          </a:xfrm>
          <a:prstGeom prst="round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CA" sz="1200" b="1">
                <a:solidFill>
                  <a:schemeClr val="tx1">
                    <a:lumMod val="85000"/>
                    <a:lumOff val="15000"/>
                  </a:schemeClr>
                </a:solidFill>
              </a:rPr>
              <a:t>Care coordination programs</a:t>
            </a:r>
            <a:r>
              <a:rPr lang="en-CA" sz="1200">
                <a:solidFill>
                  <a:schemeClr val="tx1">
                    <a:lumMod val="85000"/>
                    <a:lumOff val="15000"/>
                  </a:schemeClr>
                </a:solidFill>
              </a:rPr>
              <a:t>, including </a:t>
            </a:r>
            <a:r>
              <a:rPr lang="en-CA" sz="1200" b="1">
                <a:solidFill>
                  <a:schemeClr val="tx1">
                    <a:lumMod val="85000"/>
                    <a:lumOff val="15000"/>
                  </a:schemeClr>
                </a:solidFill>
              </a:rPr>
              <a:t>palliative outreach program</a:t>
            </a:r>
          </a:p>
          <a:p>
            <a:pPr marL="171450" indent="-171450">
              <a:buFont typeface="Arial" panose="020B0604020202020204" pitchFamily="34" charset="0"/>
              <a:buChar char="•"/>
            </a:pPr>
            <a:r>
              <a:rPr lang="en-CA" sz="1200" b="1">
                <a:solidFill>
                  <a:schemeClr val="tx1">
                    <a:lumMod val="85000"/>
                    <a:lumOff val="15000"/>
                  </a:schemeClr>
                </a:solidFill>
              </a:rPr>
              <a:t>Increased patient advocacy within hospital, </a:t>
            </a:r>
            <a:r>
              <a:rPr lang="en-CA" sz="1200">
                <a:solidFill>
                  <a:schemeClr val="tx1">
                    <a:lumMod val="85000"/>
                    <a:lumOff val="15000"/>
                  </a:schemeClr>
                </a:solidFill>
              </a:rPr>
              <a:t>including ensuring patients are not discharged without necessary community supports </a:t>
            </a:r>
          </a:p>
          <a:p>
            <a:pPr marL="171450" indent="-171450">
              <a:buFont typeface="Arial" panose="020B0604020202020204" pitchFamily="34" charset="0"/>
              <a:buChar char="•"/>
            </a:pPr>
            <a:r>
              <a:rPr lang="en-CA" sz="1200" b="1">
                <a:solidFill>
                  <a:schemeClr val="tx1">
                    <a:lumMod val="85000"/>
                    <a:lumOff val="15000"/>
                  </a:schemeClr>
                </a:solidFill>
              </a:rPr>
              <a:t>Increased follow-up communication </a:t>
            </a:r>
            <a:r>
              <a:rPr lang="en-CA" sz="1200">
                <a:solidFill>
                  <a:schemeClr val="tx1">
                    <a:lumMod val="85000"/>
                    <a:lumOff val="15000"/>
                  </a:schemeClr>
                </a:solidFill>
              </a:rPr>
              <a:t>and support with community resources and workers</a:t>
            </a:r>
          </a:p>
        </p:txBody>
      </p:sp>
      <p:sp>
        <p:nvSpPr>
          <p:cNvPr id="12" name="Rectangle: Rounded Corners 11">
            <a:extLst>
              <a:ext uri="{FF2B5EF4-FFF2-40B4-BE49-F238E27FC236}">
                <a16:creationId xmlns:a16="http://schemas.microsoft.com/office/drawing/2014/main" id="{BE957C8B-9B30-95D0-AC65-A6142ED912B0}"/>
              </a:ext>
            </a:extLst>
          </p:cNvPr>
          <p:cNvSpPr/>
          <p:nvPr/>
        </p:nvSpPr>
        <p:spPr>
          <a:xfrm>
            <a:off x="1345324" y="5126031"/>
            <a:ext cx="4485633" cy="256702"/>
          </a:xfrm>
          <a:prstGeom prst="roundRect">
            <a:avLst/>
          </a:prstGeom>
          <a:solidFill>
            <a:srgbClr val="EEB5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600">
                <a:solidFill>
                  <a:schemeClr val="tx1">
                    <a:lumMod val="85000"/>
                    <a:lumOff val="15000"/>
                  </a:schemeClr>
                </a:solidFill>
              </a:rPr>
              <a:t>Strengthened multidisciplinary care team approach:</a:t>
            </a:r>
          </a:p>
        </p:txBody>
      </p:sp>
      <p:sp>
        <p:nvSpPr>
          <p:cNvPr id="19" name="Rectangle: Rounded Corners 18">
            <a:extLst>
              <a:ext uri="{FF2B5EF4-FFF2-40B4-BE49-F238E27FC236}">
                <a16:creationId xmlns:a16="http://schemas.microsoft.com/office/drawing/2014/main" id="{8DD40DF9-036E-8EC0-1AE3-29FD05C90D16}"/>
              </a:ext>
            </a:extLst>
          </p:cNvPr>
          <p:cNvSpPr/>
          <p:nvPr/>
        </p:nvSpPr>
        <p:spPr>
          <a:xfrm>
            <a:off x="6492407" y="4079381"/>
            <a:ext cx="4372484" cy="585815"/>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600">
                <a:solidFill>
                  <a:schemeClr val="tx1">
                    <a:lumMod val="85000"/>
                    <a:lumOff val="15000"/>
                  </a:schemeClr>
                </a:solidFill>
              </a:rPr>
              <a:t>Increased </a:t>
            </a:r>
            <a:r>
              <a:rPr lang="en-CA" sz="1600" b="1">
                <a:solidFill>
                  <a:schemeClr val="tx1">
                    <a:lumMod val="85000"/>
                    <a:lumOff val="15000"/>
                  </a:schemeClr>
                </a:solidFill>
              </a:rPr>
              <a:t>capacity for staff to visit clients</a:t>
            </a:r>
            <a:r>
              <a:rPr lang="en-CA" sz="1600">
                <a:solidFill>
                  <a:schemeClr val="tx1">
                    <a:lumMod val="85000"/>
                    <a:lumOff val="15000"/>
                  </a:schemeClr>
                </a:solidFill>
              </a:rPr>
              <a:t>, particularly for assessments</a:t>
            </a:r>
          </a:p>
        </p:txBody>
      </p:sp>
      <p:sp>
        <p:nvSpPr>
          <p:cNvPr id="25" name="Rectangle: Rounded Corners 24">
            <a:extLst>
              <a:ext uri="{FF2B5EF4-FFF2-40B4-BE49-F238E27FC236}">
                <a16:creationId xmlns:a16="http://schemas.microsoft.com/office/drawing/2014/main" id="{7792C292-C904-AD29-7924-B16E421784D6}"/>
              </a:ext>
            </a:extLst>
          </p:cNvPr>
          <p:cNvSpPr/>
          <p:nvPr/>
        </p:nvSpPr>
        <p:spPr>
          <a:xfrm>
            <a:off x="6674928" y="3326565"/>
            <a:ext cx="4372485" cy="585815"/>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200" b="1">
                <a:solidFill>
                  <a:schemeClr val="tx1">
                    <a:lumMod val="85000"/>
                    <a:lumOff val="15000"/>
                  </a:schemeClr>
                </a:solidFill>
              </a:rPr>
              <a:t>Including counselling services for clients</a:t>
            </a:r>
            <a:r>
              <a:rPr lang="en-CA" sz="1200">
                <a:solidFill>
                  <a:schemeClr val="tx1">
                    <a:lumMod val="85000"/>
                    <a:lumOff val="15000"/>
                  </a:schemeClr>
                </a:solidFill>
              </a:rPr>
              <a:t>, particularly when relocating from home to hospital</a:t>
            </a:r>
          </a:p>
        </p:txBody>
      </p:sp>
      <p:sp>
        <p:nvSpPr>
          <p:cNvPr id="17" name="Rectangle: Rounded Corners 16">
            <a:extLst>
              <a:ext uri="{FF2B5EF4-FFF2-40B4-BE49-F238E27FC236}">
                <a16:creationId xmlns:a16="http://schemas.microsoft.com/office/drawing/2014/main" id="{5CA39941-F159-81C1-108C-4E0CF2A014C4}"/>
              </a:ext>
            </a:extLst>
          </p:cNvPr>
          <p:cNvSpPr/>
          <p:nvPr/>
        </p:nvSpPr>
        <p:spPr>
          <a:xfrm>
            <a:off x="6492407" y="2778216"/>
            <a:ext cx="4372485" cy="585815"/>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600">
                <a:solidFill>
                  <a:schemeClr val="tx1">
                    <a:lumMod val="85000"/>
                    <a:lumOff val="15000"/>
                  </a:schemeClr>
                </a:solidFill>
              </a:rPr>
              <a:t>Improved accessibility of medical and socio-emotional supports</a:t>
            </a:r>
          </a:p>
        </p:txBody>
      </p:sp>
    </p:spTree>
    <p:extLst>
      <p:ext uri="{BB962C8B-B14F-4D97-AF65-F5344CB8AC3E}">
        <p14:creationId xmlns:p14="http://schemas.microsoft.com/office/powerpoint/2010/main" val="1305065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5"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CED4BC9-3785-49D1-852D-6D27060421B6}"/>
              </a:ext>
            </a:extLst>
          </p:cNvPr>
          <p:cNvSpPr>
            <a:spLocks noGrp="1"/>
          </p:cNvSpPr>
          <p:nvPr>
            <p:ph type="title"/>
          </p:nvPr>
        </p:nvSpPr>
        <p:spPr>
          <a:xfrm>
            <a:off x="1036092" y="772668"/>
            <a:ext cx="3229803" cy="4624603"/>
          </a:xfrm>
        </p:spPr>
        <p:txBody>
          <a:bodyPr vert="horz" lIns="91440" tIns="45720" rIns="91440" bIns="45720" rtlCol="0" anchor="ctr">
            <a:normAutofit/>
          </a:bodyPr>
          <a:lstStyle/>
          <a:p>
            <a:r>
              <a:rPr lang="en-US" b="1">
                <a:solidFill>
                  <a:srgbClr val="FFFFFF"/>
                </a:solidFill>
                <a:latin typeface="Aptos" panose="020B0004020202020204" pitchFamily="34" charset="0"/>
              </a:rPr>
              <a:t>Questions? </a:t>
            </a:r>
            <a:endParaRPr lang="en-US">
              <a:latin typeface="Aptos" panose="020B0004020202020204" pitchFamily="34" charset="0"/>
            </a:endParaRPr>
          </a:p>
        </p:txBody>
      </p:sp>
      <p:sp>
        <p:nvSpPr>
          <p:cNvPr id="5" name="Content Placeholder 4">
            <a:extLst>
              <a:ext uri="{FF2B5EF4-FFF2-40B4-BE49-F238E27FC236}">
                <a16:creationId xmlns:a16="http://schemas.microsoft.com/office/drawing/2014/main" id="{3055CBBB-5810-0440-9A4A-BABE7FB9538D}"/>
              </a:ext>
            </a:extLst>
          </p:cNvPr>
          <p:cNvSpPr>
            <a:spLocks noGrp="1"/>
          </p:cNvSpPr>
          <p:nvPr>
            <p:ph sz="half" idx="2"/>
          </p:nvPr>
        </p:nvSpPr>
        <p:spPr>
          <a:xfrm>
            <a:off x="6090445" y="2731294"/>
            <a:ext cx="5157787" cy="3684588"/>
          </a:xfrm>
        </p:spPr>
        <p:txBody>
          <a:bodyPr vert="horz" lIns="91440" tIns="45720" rIns="91440" bIns="45720" rtlCol="0" anchor="t">
            <a:normAutofit/>
          </a:bodyPr>
          <a:lstStyle/>
          <a:p>
            <a:pPr marL="0" indent="0">
              <a:buNone/>
            </a:pPr>
            <a:r>
              <a:rPr lang="en-US" sz="4800">
                <a:latin typeface="Aptos" panose="020B0004020202020204" pitchFamily="34" charset="0"/>
                <a:ea typeface="Calibri"/>
                <a:cs typeface="Calibri"/>
              </a:rPr>
              <a:t>Thank You! </a:t>
            </a:r>
          </a:p>
        </p:txBody>
      </p:sp>
    </p:spTree>
    <p:extLst>
      <p:ext uri="{BB962C8B-B14F-4D97-AF65-F5344CB8AC3E}">
        <p14:creationId xmlns:p14="http://schemas.microsoft.com/office/powerpoint/2010/main" val="3675176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E812C-8CED-B24F-8C05-C50148C59CAD}"/>
              </a:ext>
            </a:extLst>
          </p:cNvPr>
          <p:cNvSpPr>
            <a:spLocks noGrp="1"/>
          </p:cNvSpPr>
          <p:nvPr>
            <p:ph type="title"/>
          </p:nvPr>
        </p:nvSpPr>
        <p:spPr>
          <a:xfrm>
            <a:off x="230188" y="-127383"/>
            <a:ext cx="10515600" cy="1325563"/>
          </a:xfrm>
        </p:spPr>
        <p:txBody>
          <a:bodyPr>
            <a:normAutofit/>
          </a:bodyPr>
          <a:lstStyle/>
          <a:p>
            <a:r>
              <a:rPr lang="en-CA" sz="2400"/>
              <a:t>Appendix A: </a:t>
            </a:r>
          </a:p>
        </p:txBody>
      </p:sp>
      <p:graphicFrame>
        <p:nvGraphicFramePr>
          <p:cNvPr id="8" name="Content Placeholder 7">
            <a:extLst>
              <a:ext uri="{FF2B5EF4-FFF2-40B4-BE49-F238E27FC236}">
                <a16:creationId xmlns:a16="http://schemas.microsoft.com/office/drawing/2014/main" id="{6A107F3B-0FAF-A81C-CD01-608E9365FCDE}"/>
              </a:ext>
            </a:extLst>
          </p:cNvPr>
          <p:cNvGraphicFramePr>
            <a:graphicFrameLocks noGrp="1"/>
          </p:cNvGraphicFramePr>
          <p:nvPr>
            <p:ph sz="half" idx="2"/>
            <p:extLst>
              <p:ext uri="{D42A27DB-BD31-4B8C-83A1-F6EECF244321}">
                <p14:modId xmlns:p14="http://schemas.microsoft.com/office/powerpoint/2010/main" val="2758667883"/>
              </p:ext>
            </p:extLst>
          </p:nvPr>
        </p:nvGraphicFramePr>
        <p:xfrm>
          <a:off x="230188" y="788276"/>
          <a:ext cx="11583440" cy="5388653"/>
        </p:xfrm>
        <a:graphic>
          <a:graphicData uri="http://schemas.openxmlformats.org/drawingml/2006/table">
            <a:tbl>
              <a:tblPr firstRow="1" bandRow="1">
                <a:tableStyleId>{5C22544A-7EE6-4342-B048-85BDC9FD1C3A}</a:tableStyleId>
              </a:tblPr>
              <a:tblGrid>
                <a:gridCol w="3995303">
                  <a:extLst>
                    <a:ext uri="{9D8B030D-6E8A-4147-A177-3AD203B41FA5}">
                      <a16:colId xmlns:a16="http://schemas.microsoft.com/office/drawing/2014/main" val="1659185264"/>
                    </a:ext>
                  </a:extLst>
                </a:gridCol>
                <a:gridCol w="7588137">
                  <a:extLst>
                    <a:ext uri="{9D8B030D-6E8A-4147-A177-3AD203B41FA5}">
                      <a16:colId xmlns:a16="http://schemas.microsoft.com/office/drawing/2014/main" val="3451046366"/>
                    </a:ext>
                  </a:extLst>
                </a:gridCol>
              </a:tblGrid>
              <a:tr h="725213">
                <a:tc gridSpan="2">
                  <a:txBody>
                    <a:bodyPr/>
                    <a:lstStyle/>
                    <a:p>
                      <a:r>
                        <a:rPr lang="en-US" sz="1800"/>
                        <a:t>What challenges did you face when providing care for patients who have one or more structural vulnerabilities? </a:t>
                      </a:r>
                    </a:p>
                    <a:p>
                      <a:r>
                        <a:rPr lang="en-US" sz="1800" b="0"/>
                        <a:t>(Physician/RN responses)</a:t>
                      </a:r>
                      <a:endParaRPr lang="en-CA" b="0"/>
                    </a:p>
                  </a:txBody>
                  <a:tcPr/>
                </a:tc>
                <a:tc hMerge="1">
                  <a:txBody>
                    <a:bodyPr/>
                    <a:lstStyle/>
                    <a:p>
                      <a:endParaRPr lang="en-CA"/>
                    </a:p>
                  </a:txBody>
                  <a:tcPr/>
                </a:tc>
                <a:extLst>
                  <a:ext uri="{0D108BD9-81ED-4DB2-BD59-A6C34878D82A}">
                    <a16:rowId xmlns:a16="http://schemas.microsoft.com/office/drawing/2014/main" val="1251402522"/>
                  </a:ext>
                </a:extLst>
              </a:tr>
              <a:tr h="1017139">
                <a:tc>
                  <a:txBody>
                    <a:bodyPr/>
                    <a:lstStyle/>
                    <a:p>
                      <a:r>
                        <a:rPr lang="en-GB" sz="1400"/>
                        <a:t>Not knowing where to find necessary services (please specify what services): </a:t>
                      </a:r>
                      <a:endParaRPr lang="en-CA" sz="1400"/>
                    </a:p>
                  </a:txBody>
                  <a:tcPr/>
                </a:tc>
                <a:tc>
                  <a:txBody>
                    <a:bodyPr/>
                    <a:lstStyle/>
                    <a:p>
                      <a:r>
                        <a:rPr lang="en-CA" sz="1200" kern="1200">
                          <a:solidFill>
                            <a:schemeClr val="dk1"/>
                          </a:solidFill>
                          <a:effectLst/>
                          <a:latin typeface="+mn-lt"/>
                          <a:ea typeface="+mn-ea"/>
                          <a:cs typeface="+mn-cs"/>
                        </a:rPr>
                        <a:t>Family doctor, mental health team, addiction services</a:t>
                      </a:r>
                    </a:p>
                    <a:p>
                      <a:r>
                        <a:rPr lang="en-CA" sz="1200" kern="1200">
                          <a:solidFill>
                            <a:schemeClr val="dk1"/>
                          </a:solidFill>
                          <a:effectLst/>
                          <a:latin typeface="+mn-lt"/>
                          <a:ea typeface="+mn-ea"/>
                          <a:cs typeface="+mn-cs"/>
                        </a:rPr>
                        <a:t>Home health</a:t>
                      </a:r>
                    </a:p>
                    <a:p>
                      <a:r>
                        <a:rPr lang="en-CA" sz="1200" kern="1200">
                          <a:solidFill>
                            <a:schemeClr val="dk1"/>
                          </a:solidFill>
                          <a:effectLst/>
                          <a:latin typeface="+mn-lt"/>
                          <a:ea typeface="+mn-ea"/>
                          <a:cs typeface="+mn-cs"/>
                        </a:rPr>
                        <a:t>Most services</a:t>
                      </a:r>
                    </a:p>
                    <a:p>
                      <a:r>
                        <a:rPr lang="en-CA" sz="1200" kern="1200">
                          <a:solidFill>
                            <a:schemeClr val="dk1"/>
                          </a:solidFill>
                          <a:effectLst/>
                          <a:latin typeface="+mn-lt"/>
                          <a:ea typeface="+mn-ea"/>
                          <a:cs typeface="+mn-cs"/>
                        </a:rPr>
                        <a:t>Transport, food availability - completely not available for some of our region</a:t>
                      </a:r>
                    </a:p>
                    <a:p>
                      <a:r>
                        <a:rPr lang="en-CA" sz="1200" kern="1200">
                          <a:solidFill>
                            <a:schemeClr val="dk1"/>
                          </a:solidFill>
                          <a:effectLst/>
                          <a:latin typeface="+mn-lt"/>
                          <a:ea typeface="+mn-ea"/>
                          <a:cs typeface="+mn-cs"/>
                        </a:rPr>
                        <a:t>Unable to access hospice due to certification under mental health act or behaviour issues</a:t>
                      </a:r>
                    </a:p>
                    <a:p>
                      <a:r>
                        <a:rPr lang="en-CA" sz="1200" kern="1200">
                          <a:solidFill>
                            <a:schemeClr val="dk1"/>
                          </a:solidFill>
                          <a:effectLst/>
                          <a:latin typeface="+mn-lt"/>
                          <a:ea typeface="+mn-ea"/>
                          <a:cs typeface="+mn-cs"/>
                        </a:rPr>
                        <a:t>Understanding the various shelters, criteria for care under </a:t>
                      </a:r>
                      <a:r>
                        <a:rPr lang="en-CA" sz="1200" kern="1200" err="1">
                          <a:solidFill>
                            <a:schemeClr val="dk1"/>
                          </a:solidFill>
                          <a:effectLst/>
                          <a:latin typeface="+mn-lt"/>
                          <a:ea typeface="+mn-ea"/>
                          <a:cs typeface="+mn-cs"/>
                        </a:rPr>
                        <a:t>iHART</a:t>
                      </a:r>
                      <a:r>
                        <a:rPr lang="en-CA" sz="1200" kern="1200">
                          <a:solidFill>
                            <a:schemeClr val="dk1"/>
                          </a:solidFill>
                          <a:effectLst/>
                          <a:latin typeface="+mn-lt"/>
                          <a:ea typeface="+mn-ea"/>
                          <a:cs typeface="+mn-cs"/>
                        </a:rPr>
                        <a:t>, ICM team (Can't remember if that's the name)</a:t>
                      </a:r>
                    </a:p>
                  </a:txBody>
                  <a:tcPr/>
                </a:tc>
                <a:extLst>
                  <a:ext uri="{0D108BD9-81ED-4DB2-BD59-A6C34878D82A}">
                    <a16:rowId xmlns:a16="http://schemas.microsoft.com/office/drawing/2014/main" val="550828569"/>
                  </a:ext>
                </a:extLst>
              </a:tr>
              <a:tr h="411455">
                <a:tc>
                  <a:txBody>
                    <a:bodyPr/>
                    <a:lstStyle/>
                    <a:p>
                      <a:r>
                        <a:rPr lang="en-GB" sz="1400"/>
                        <a:t>Difficulty accessing necessary services (please specify what services): </a:t>
                      </a:r>
                      <a:endParaRPr lang="en-CA" sz="1400"/>
                    </a:p>
                  </a:txBody>
                  <a:tcPr/>
                </a:tc>
                <a:tc>
                  <a:txBody>
                    <a:bodyPr/>
                    <a:lstStyle/>
                    <a:p>
                      <a:r>
                        <a:rPr lang="en-CA" sz="1200" kern="1200">
                          <a:solidFill>
                            <a:schemeClr val="dk1"/>
                          </a:solidFill>
                          <a:effectLst/>
                          <a:latin typeface="+mn-lt"/>
                          <a:ea typeface="+mn-ea"/>
                          <a:cs typeface="+mn-cs"/>
                        </a:rPr>
                        <a:t>addictions</a:t>
                      </a:r>
                    </a:p>
                    <a:p>
                      <a:r>
                        <a:rPr lang="en-CA" sz="1200" kern="1200">
                          <a:solidFill>
                            <a:schemeClr val="dk1"/>
                          </a:solidFill>
                          <a:effectLst/>
                          <a:latin typeface="+mn-lt"/>
                          <a:ea typeface="+mn-ea"/>
                          <a:cs typeface="+mn-cs"/>
                        </a:rPr>
                        <a:t>Home health, PCU, hospice</a:t>
                      </a:r>
                    </a:p>
                    <a:p>
                      <a:r>
                        <a:rPr lang="en-CA" sz="1200" kern="1200">
                          <a:solidFill>
                            <a:schemeClr val="dk1"/>
                          </a:solidFill>
                          <a:effectLst/>
                          <a:latin typeface="+mn-lt"/>
                          <a:ea typeface="+mn-ea"/>
                          <a:cs typeface="+mn-cs"/>
                        </a:rPr>
                        <a:t>Home supports not provided if no MSP (newcomers)</a:t>
                      </a:r>
                    </a:p>
                    <a:p>
                      <a:r>
                        <a:rPr lang="en-CA" sz="1200" kern="1200">
                          <a:solidFill>
                            <a:schemeClr val="dk1"/>
                          </a:solidFill>
                          <a:effectLst/>
                          <a:latin typeface="+mn-lt"/>
                          <a:ea typeface="+mn-ea"/>
                          <a:cs typeface="+mn-cs"/>
                        </a:rPr>
                        <a:t>housing, addictions services, mental health services, transportation</a:t>
                      </a:r>
                    </a:p>
                    <a:p>
                      <a:r>
                        <a:rPr lang="en-CA" sz="1200" kern="1200">
                          <a:solidFill>
                            <a:schemeClr val="dk1"/>
                          </a:solidFill>
                          <a:effectLst/>
                          <a:latin typeface="+mn-lt"/>
                          <a:ea typeface="+mn-ea"/>
                          <a:cs typeface="+mn-cs"/>
                        </a:rPr>
                        <a:t>housing/shelter! Places that can support in medication administration/storage</a:t>
                      </a:r>
                    </a:p>
                    <a:p>
                      <a:r>
                        <a:rPr lang="en-CA" sz="1200" kern="1200">
                          <a:solidFill>
                            <a:schemeClr val="dk1"/>
                          </a:solidFill>
                          <a:effectLst/>
                          <a:latin typeface="+mn-lt"/>
                          <a:ea typeface="+mn-ea"/>
                          <a:cs typeface="+mn-cs"/>
                        </a:rPr>
                        <a:t>Longitudinal care</a:t>
                      </a:r>
                    </a:p>
                    <a:p>
                      <a:r>
                        <a:rPr lang="en-CA" sz="1200" kern="1200">
                          <a:solidFill>
                            <a:schemeClr val="dk1"/>
                          </a:solidFill>
                          <a:effectLst/>
                          <a:latin typeface="+mn-lt"/>
                          <a:ea typeface="+mn-ea"/>
                          <a:cs typeface="+mn-cs"/>
                        </a:rPr>
                        <a:t>most services</a:t>
                      </a:r>
                    </a:p>
                    <a:p>
                      <a:r>
                        <a:rPr lang="en-CA" sz="1200" kern="1200">
                          <a:solidFill>
                            <a:schemeClr val="dk1"/>
                          </a:solidFill>
                          <a:effectLst/>
                          <a:latin typeface="+mn-lt"/>
                          <a:ea typeface="+mn-ea"/>
                          <a:cs typeface="+mn-cs"/>
                        </a:rPr>
                        <a:t>no phone, IHART will only service those without homes but we have MAJOR populations with extreme poverty/MHSU/addictions that have less resources than those on IHART team</a:t>
                      </a:r>
                    </a:p>
                    <a:p>
                      <a:r>
                        <a:rPr lang="en-CA" sz="1200" kern="1200">
                          <a:solidFill>
                            <a:schemeClr val="dk1"/>
                          </a:solidFill>
                          <a:effectLst/>
                          <a:latin typeface="+mn-lt"/>
                          <a:ea typeface="+mn-ea"/>
                          <a:cs typeface="+mn-cs"/>
                        </a:rPr>
                        <a:t>Nursing follow-up, social work support, MD to see</a:t>
                      </a:r>
                    </a:p>
                  </a:txBody>
                  <a:tcPr/>
                </a:tc>
                <a:extLst>
                  <a:ext uri="{0D108BD9-81ED-4DB2-BD59-A6C34878D82A}">
                    <a16:rowId xmlns:a16="http://schemas.microsoft.com/office/drawing/2014/main" val="1680122251"/>
                  </a:ext>
                </a:extLst>
              </a:tr>
              <a:tr h="412506">
                <a:tc>
                  <a:txBody>
                    <a:bodyPr/>
                    <a:lstStyle/>
                    <a:p>
                      <a:r>
                        <a:rPr lang="en-CA" sz="1400"/>
                        <a:t>Other barriers (please specify):</a:t>
                      </a:r>
                    </a:p>
                  </a:txBody>
                  <a:tcPr/>
                </a:tc>
                <a:tc>
                  <a:txBody>
                    <a:bodyPr/>
                    <a:lstStyle/>
                    <a:p>
                      <a:r>
                        <a:rPr lang="en-CA" sz="1200" kern="1200">
                          <a:solidFill>
                            <a:schemeClr val="dk1"/>
                          </a:solidFill>
                          <a:effectLst/>
                          <a:latin typeface="+mn-lt"/>
                          <a:ea typeface="+mn-ea"/>
                          <a:cs typeface="+mn-cs"/>
                        </a:rPr>
                        <a:t>financial</a:t>
                      </a:r>
                    </a:p>
                    <a:p>
                      <a:r>
                        <a:rPr lang="en-CA" sz="1200" kern="1200">
                          <a:solidFill>
                            <a:schemeClr val="dk1"/>
                          </a:solidFill>
                          <a:effectLst/>
                          <a:latin typeface="+mn-lt"/>
                          <a:ea typeface="+mn-ea"/>
                          <a:cs typeface="+mn-cs"/>
                        </a:rPr>
                        <a:t>geographic isolation from resources (or BCCA, our local hospital) even IHART or even basic food, no community social worker, have had many without running water, only heat is chopping wood (alone while palliative diagnosis and low </a:t>
                      </a:r>
                      <a:r>
                        <a:rPr lang="en-CA" sz="1200" kern="1200" err="1">
                          <a:solidFill>
                            <a:schemeClr val="dk1"/>
                          </a:solidFill>
                          <a:effectLst/>
                          <a:latin typeface="+mn-lt"/>
                          <a:ea typeface="+mn-ea"/>
                          <a:cs typeface="+mn-cs"/>
                        </a:rPr>
                        <a:t>pps</a:t>
                      </a:r>
                      <a:r>
                        <a:rPr lang="en-CA" sz="1200" kern="1200">
                          <a:solidFill>
                            <a:schemeClr val="dk1"/>
                          </a:solidFill>
                          <a:effectLst/>
                          <a:latin typeface="+mn-lt"/>
                          <a:ea typeface="+mn-ea"/>
                          <a:cs typeface="+mn-cs"/>
                        </a:rPr>
                        <a:t>), no air conditioning (in heat domes), more than an hour from even a pharmacy (if they even have transport to get there)</a:t>
                      </a:r>
                    </a:p>
                    <a:p>
                      <a:r>
                        <a:rPr lang="en-CA" sz="1200" kern="1200">
                          <a:solidFill>
                            <a:schemeClr val="dk1"/>
                          </a:solidFill>
                          <a:effectLst/>
                          <a:latin typeface="+mn-lt"/>
                          <a:ea typeface="+mn-ea"/>
                          <a:cs typeface="+mn-cs"/>
                        </a:rPr>
                        <a:t>lack of finances - contributing to above issues</a:t>
                      </a:r>
                    </a:p>
                    <a:p>
                      <a:r>
                        <a:rPr lang="en-CA" sz="1200" kern="1200">
                          <a:solidFill>
                            <a:schemeClr val="dk1"/>
                          </a:solidFill>
                          <a:effectLst/>
                          <a:latin typeface="+mn-lt"/>
                          <a:ea typeface="+mn-ea"/>
                          <a:cs typeface="+mn-cs"/>
                        </a:rPr>
                        <a:t>safety concerns from staff especially in hospice setting, or home health nurses going into their homes</a:t>
                      </a:r>
                    </a:p>
                    <a:p>
                      <a:endParaRPr lang="en-CA" sz="1200"/>
                    </a:p>
                  </a:txBody>
                  <a:tcPr/>
                </a:tc>
                <a:extLst>
                  <a:ext uri="{0D108BD9-81ED-4DB2-BD59-A6C34878D82A}">
                    <a16:rowId xmlns:a16="http://schemas.microsoft.com/office/drawing/2014/main" val="1941823601"/>
                  </a:ext>
                </a:extLst>
              </a:tr>
            </a:tbl>
          </a:graphicData>
        </a:graphic>
      </p:graphicFrame>
    </p:spTree>
    <p:extLst>
      <p:ext uri="{BB962C8B-B14F-4D97-AF65-F5344CB8AC3E}">
        <p14:creationId xmlns:p14="http://schemas.microsoft.com/office/powerpoint/2010/main" val="2718058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25"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4CED4BC9-3785-49D1-852D-6D27060421B6}"/>
              </a:ext>
            </a:extLst>
          </p:cNvPr>
          <p:cNvSpPr>
            <a:spLocks noGrp="1"/>
          </p:cNvSpPr>
          <p:nvPr>
            <p:ph type="title"/>
          </p:nvPr>
        </p:nvSpPr>
        <p:spPr>
          <a:xfrm>
            <a:off x="956782" y="877897"/>
            <a:ext cx="3555832" cy="4624603"/>
          </a:xfrm>
        </p:spPr>
        <p:txBody>
          <a:bodyPr vert="horz" lIns="91440" tIns="45720" rIns="91440" bIns="45720" rtlCol="0" anchor="ctr">
            <a:normAutofit/>
          </a:bodyPr>
          <a:lstStyle/>
          <a:p>
            <a:r>
              <a:rPr lang="en-US" b="1" kern="1200">
                <a:solidFill>
                  <a:srgbClr val="FFFFFF"/>
                </a:solidFill>
                <a:latin typeface="+mj-lt"/>
                <a:ea typeface="+mj-ea"/>
                <a:cs typeface="+mj-cs"/>
              </a:rPr>
              <a:t>EOI Phase </a:t>
            </a:r>
            <a:br>
              <a:rPr lang="en-US" b="1" kern="1200">
                <a:solidFill>
                  <a:srgbClr val="FFFFFF"/>
                </a:solidFill>
                <a:latin typeface="+mj-lt"/>
                <a:ea typeface="+mj-ea"/>
                <a:cs typeface="+mj-cs"/>
              </a:rPr>
            </a:br>
            <a:r>
              <a:rPr lang="en-US" b="1" kern="1200">
                <a:solidFill>
                  <a:srgbClr val="FFFFFF"/>
                </a:solidFill>
                <a:latin typeface="+mj-lt"/>
                <a:ea typeface="+mj-ea"/>
                <a:cs typeface="+mj-cs"/>
              </a:rPr>
              <a:t>Data Collection</a:t>
            </a:r>
            <a:endParaRPr lang="en-US" kern="1200">
              <a:solidFill>
                <a:srgbClr val="FFFFFF"/>
              </a:solidFill>
              <a:latin typeface="+mj-lt"/>
              <a:ea typeface="+mj-ea"/>
              <a:cs typeface="+mj-cs"/>
            </a:endParaRPr>
          </a:p>
        </p:txBody>
      </p:sp>
      <p:sp>
        <p:nvSpPr>
          <p:cNvPr id="4" name="Content Placeholder 3">
            <a:extLst>
              <a:ext uri="{FF2B5EF4-FFF2-40B4-BE49-F238E27FC236}">
                <a16:creationId xmlns:a16="http://schemas.microsoft.com/office/drawing/2014/main" id="{E159B3E8-5477-3ED3-FBEE-F5DD5E9C7EBC}"/>
              </a:ext>
            </a:extLst>
          </p:cNvPr>
          <p:cNvSpPr>
            <a:spLocks noGrp="1"/>
          </p:cNvSpPr>
          <p:nvPr>
            <p:ph sz="half" idx="2"/>
          </p:nvPr>
        </p:nvSpPr>
        <p:spPr>
          <a:xfrm>
            <a:off x="4978708" y="885651"/>
            <a:ext cx="6525220" cy="4616849"/>
          </a:xfrm>
        </p:spPr>
        <p:txBody>
          <a:bodyPr vert="horz" lIns="91440" tIns="45720" rIns="91440" bIns="45720" rtlCol="0" anchor="ctr">
            <a:normAutofit/>
          </a:bodyPr>
          <a:lstStyle/>
          <a:p>
            <a:endParaRPr lang="en-US" sz="2400" b="1"/>
          </a:p>
          <a:p>
            <a:r>
              <a:rPr lang="en-US" sz="2400" b="1"/>
              <a:t>Palliative Physician and RN Survey </a:t>
            </a:r>
          </a:p>
          <a:p>
            <a:pPr lvl="1"/>
            <a:r>
              <a:rPr lang="en-US" sz="2000"/>
              <a:t>Completed by </a:t>
            </a:r>
            <a:r>
              <a:rPr lang="en-US" sz="2000" b="1"/>
              <a:t>23 Palliative Care Physicians and Registered Nurses </a:t>
            </a:r>
            <a:r>
              <a:rPr lang="en-US" sz="2000"/>
              <a:t>(as of Jan 6, 2025)</a:t>
            </a:r>
          </a:p>
          <a:p>
            <a:pPr lvl="1"/>
            <a:endParaRPr lang="en-US" sz="2000"/>
          </a:p>
          <a:p>
            <a:r>
              <a:rPr lang="en-US" sz="2400" b="1"/>
              <a:t>Shelter Staff Survey </a:t>
            </a:r>
          </a:p>
          <a:p>
            <a:pPr lvl="1"/>
            <a:r>
              <a:rPr lang="en-US" sz="2000"/>
              <a:t>Completed by </a:t>
            </a:r>
            <a:r>
              <a:rPr lang="en-US" sz="2000" b="1"/>
              <a:t>9 Shelter Staff Workers </a:t>
            </a:r>
            <a:r>
              <a:rPr lang="en-US" sz="2000"/>
              <a:t>(as of Jan 6, 2025)</a:t>
            </a:r>
          </a:p>
          <a:p>
            <a:pPr marL="457200" lvl="1" indent="0">
              <a:buNone/>
            </a:pPr>
            <a:endParaRPr lang="en-US" sz="2000">
              <a:highlight>
                <a:srgbClr val="FFFF00"/>
              </a:highlight>
            </a:endParaRPr>
          </a:p>
          <a:p>
            <a:pPr marL="457200" lvl="1" indent="0">
              <a:buNone/>
            </a:pPr>
            <a:endParaRPr lang="en-US" sz="2000" b="1"/>
          </a:p>
        </p:txBody>
      </p:sp>
    </p:spTree>
    <p:extLst>
      <p:ext uri="{BB962C8B-B14F-4D97-AF65-F5344CB8AC3E}">
        <p14:creationId xmlns:p14="http://schemas.microsoft.com/office/powerpoint/2010/main" val="187249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B15AD26-EE48-CF49-00EE-0A640C1F477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DE3C38-6D03-1D7F-F8FB-0C18D3A39E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4A3B4CE0-09E2-C973-3297-815CC66EA0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74C90B16-3D32-C9AA-8CA6-C825763F1CA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DE7E17E4-552E-F096-D3F0-E3FB00CDF9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0209DC87-DD0A-6403-9A3B-8234287E29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9F645D15-8EFC-5CE3-D06A-A3901F6923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6458F0D1-AF03-B038-765F-758586ACFE5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9E61815C-FCCC-299F-F838-BCC2A8EC6DD9}"/>
              </a:ext>
            </a:extLst>
          </p:cNvPr>
          <p:cNvSpPr>
            <a:spLocks noGrp="1"/>
          </p:cNvSpPr>
          <p:nvPr>
            <p:ph type="title"/>
          </p:nvPr>
        </p:nvSpPr>
        <p:spPr>
          <a:xfrm>
            <a:off x="1047280" y="759805"/>
            <a:ext cx="10000133" cy="1325563"/>
          </a:xfrm>
        </p:spPr>
        <p:txBody>
          <a:bodyPr>
            <a:normAutofit/>
          </a:bodyPr>
          <a:lstStyle/>
          <a:p>
            <a:r>
              <a:rPr lang="en-CA" sz="3200" b="1">
                <a:solidFill>
                  <a:srgbClr val="FFFFFF"/>
                </a:solidFill>
              </a:rPr>
              <a:t>Experience </a:t>
            </a:r>
            <a:r>
              <a:rPr lang="en-CA" sz="3200">
                <a:solidFill>
                  <a:srgbClr val="FFFFFF"/>
                </a:solidFill>
              </a:rPr>
              <a:t>with palliative and end-of-life care</a:t>
            </a:r>
            <a:endParaRPr lang="en-CA" sz="3200" b="1">
              <a:solidFill>
                <a:srgbClr val="FFFFFF"/>
              </a:solidFill>
              <a:cs typeface="Segoe UI" panose="020B0502040204020203" pitchFamily="34" charset="0"/>
            </a:endParaRPr>
          </a:p>
        </p:txBody>
      </p:sp>
      <p:graphicFrame>
        <p:nvGraphicFramePr>
          <p:cNvPr id="3" name="Content Placeholder 3">
            <a:extLst>
              <a:ext uri="{FF2B5EF4-FFF2-40B4-BE49-F238E27FC236}">
                <a16:creationId xmlns:a16="http://schemas.microsoft.com/office/drawing/2014/main" id="{67CE1BED-9C21-F86C-2C6F-0932EC8045CE}"/>
              </a:ext>
            </a:extLst>
          </p:cNvPr>
          <p:cNvGraphicFramePr>
            <a:graphicFrameLocks noGrp="1"/>
          </p:cNvGraphicFramePr>
          <p:nvPr>
            <p:extLst>
              <p:ext uri="{D42A27DB-BD31-4B8C-83A1-F6EECF244321}">
                <p14:modId xmlns:p14="http://schemas.microsoft.com/office/powerpoint/2010/main" val="2085456888"/>
              </p:ext>
            </p:extLst>
          </p:nvPr>
        </p:nvGraphicFramePr>
        <p:xfrm>
          <a:off x="1041545" y="2751767"/>
          <a:ext cx="5581249" cy="35316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A3ED9C84-30E8-CB8A-7499-D27E1CA94C61}"/>
              </a:ext>
            </a:extLst>
          </p:cNvPr>
          <p:cNvGraphicFramePr>
            <a:graphicFrameLocks/>
          </p:cNvGraphicFramePr>
          <p:nvPr>
            <p:extLst>
              <p:ext uri="{D42A27DB-BD31-4B8C-83A1-F6EECF244321}">
                <p14:modId xmlns:p14="http://schemas.microsoft.com/office/powerpoint/2010/main" val="2267283031"/>
              </p:ext>
            </p:extLst>
          </p:nvPr>
        </p:nvGraphicFramePr>
        <p:xfrm>
          <a:off x="6201040" y="2740547"/>
          <a:ext cx="5237273" cy="4088150"/>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Rounded Corners 4">
            <a:extLst>
              <a:ext uri="{FF2B5EF4-FFF2-40B4-BE49-F238E27FC236}">
                <a16:creationId xmlns:a16="http://schemas.microsoft.com/office/drawing/2014/main" id="{405E4844-00A2-1F53-2E68-1805D95F44BA}"/>
              </a:ext>
            </a:extLst>
          </p:cNvPr>
          <p:cNvSpPr/>
          <p:nvPr/>
        </p:nvSpPr>
        <p:spPr>
          <a:xfrm>
            <a:off x="1345323" y="2259461"/>
            <a:ext cx="4502395" cy="358701"/>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Physician/ RN </a:t>
            </a:r>
            <a:r>
              <a:rPr lang="en-CA">
                <a:solidFill>
                  <a:schemeClr val="tx1">
                    <a:lumMod val="75000"/>
                    <a:lumOff val="25000"/>
                  </a:schemeClr>
                </a:solidFill>
              </a:rPr>
              <a:t>survey respondent experience:</a:t>
            </a:r>
          </a:p>
        </p:txBody>
      </p:sp>
      <p:sp>
        <p:nvSpPr>
          <p:cNvPr id="7" name="Rectangle: Rounded Corners 6">
            <a:extLst>
              <a:ext uri="{FF2B5EF4-FFF2-40B4-BE49-F238E27FC236}">
                <a16:creationId xmlns:a16="http://schemas.microsoft.com/office/drawing/2014/main" id="{139A1FC5-24D2-5CF8-DDA7-202DF1B65DCB}"/>
              </a:ext>
            </a:extLst>
          </p:cNvPr>
          <p:cNvSpPr/>
          <p:nvPr/>
        </p:nvSpPr>
        <p:spPr>
          <a:xfrm>
            <a:off x="6545017" y="2259460"/>
            <a:ext cx="4502396" cy="358701"/>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Shelter staff </a:t>
            </a:r>
            <a:r>
              <a:rPr lang="en-CA">
                <a:solidFill>
                  <a:schemeClr val="tx1">
                    <a:lumMod val="75000"/>
                    <a:lumOff val="25000"/>
                  </a:schemeClr>
                </a:solidFill>
              </a:rPr>
              <a:t>survey respondent experience:</a:t>
            </a:r>
          </a:p>
        </p:txBody>
      </p:sp>
      <p:sp>
        <p:nvSpPr>
          <p:cNvPr id="6" name="Speech Bubble: Rectangle with Corners Rounded 5">
            <a:extLst>
              <a:ext uri="{FF2B5EF4-FFF2-40B4-BE49-F238E27FC236}">
                <a16:creationId xmlns:a16="http://schemas.microsoft.com/office/drawing/2014/main" id="{49BE83AE-75F0-88DB-6669-65E166EC8999}"/>
              </a:ext>
            </a:extLst>
          </p:cNvPr>
          <p:cNvSpPr/>
          <p:nvPr/>
        </p:nvSpPr>
        <p:spPr>
          <a:xfrm>
            <a:off x="1597381" y="5877172"/>
            <a:ext cx="4287742" cy="653886"/>
          </a:xfrm>
          <a:prstGeom prst="wedgeRoundRectCallout">
            <a:avLst>
              <a:gd name="adj1" fmla="val 6423"/>
              <a:gd name="adj2" fmla="val -84855"/>
              <a:gd name="adj3" fmla="val 16667"/>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200">
                <a:solidFill>
                  <a:schemeClr val="tx1">
                    <a:lumMod val="85000"/>
                    <a:lumOff val="15000"/>
                  </a:schemeClr>
                </a:solidFill>
              </a:rPr>
              <a:t>Respondents specified patients who are unhoused/underhoused, Indigenous, LGBTQ2S+, experienced developmental barriers, and had histories of incarceration and substance use.</a:t>
            </a:r>
          </a:p>
        </p:txBody>
      </p:sp>
    </p:spTree>
    <p:extLst>
      <p:ext uri="{BB962C8B-B14F-4D97-AF65-F5344CB8AC3E}">
        <p14:creationId xmlns:p14="http://schemas.microsoft.com/office/powerpoint/2010/main" val="2870187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FAC0F42-732A-8523-529C-DED8A2DDB018}"/>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231ED1-481D-9491-153B-6E512AEA3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0AB84ACF-C820-8807-384A-90040D1247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921915C8-826B-1DD3-A173-7B995FF146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36AF76A2-B7FD-AE7F-E131-57171969F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DACF64E9-9DFC-C2DF-E5AA-10F99ACF8A7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7FA5EBFD-C9A3-FE55-059D-94C627E811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2B1AB55A-50E5-8639-6DD6-25E971AF18E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629F8934-664B-BE9A-2253-2A5920B43FAB}"/>
              </a:ext>
            </a:extLst>
          </p:cNvPr>
          <p:cNvSpPr>
            <a:spLocks noGrp="1"/>
          </p:cNvSpPr>
          <p:nvPr>
            <p:ph type="title"/>
          </p:nvPr>
        </p:nvSpPr>
        <p:spPr>
          <a:xfrm>
            <a:off x="1047280" y="759805"/>
            <a:ext cx="10000133" cy="1325563"/>
          </a:xfrm>
        </p:spPr>
        <p:txBody>
          <a:bodyPr>
            <a:normAutofit/>
          </a:bodyPr>
          <a:lstStyle/>
          <a:p>
            <a:r>
              <a:rPr lang="en-CA" sz="3200" b="1">
                <a:solidFill>
                  <a:srgbClr val="FFFFFF"/>
                </a:solidFill>
              </a:rPr>
              <a:t>Communication </a:t>
            </a:r>
            <a:r>
              <a:rPr lang="en-CA" sz="3200">
                <a:solidFill>
                  <a:srgbClr val="FFFFFF"/>
                </a:solidFill>
              </a:rPr>
              <a:t>between health/ social support providers</a:t>
            </a:r>
            <a:endParaRPr lang="en-CA" sz="3200">
              <a:solidFill>
                <a:srgbClr val="FFFFFF"/>
              </a:solidFill>
              <a:cs typeface="Segoe UI" panose="020B0502040204020203" pitchFamily="34" charset="0"/>
            </a:endParaRPr>
          </a:p>
        </p:txBody>
      </p:sp>
      <p:sp>
        <p:nvSpPr>
          <p:cNvPr id="5" name="Rectangle: Rounded Corners 4">
            <a:extLst>
              <a:ext uri="{FF2B5EF4-FFF2-40B4-BE49-F238E27FC236}">
                <a16:creationId xmlns:a16="http://schemas.microsoft.com/office/drawing/2014/main" id="{75957AFE-B9A5-7725-7068-FB6DD2E7365E}"/>
              </a:ext>
            </a:extLst>
          </p:cNvPr>
          <p:cNvSpPr/>
          <p:nvPr/>
        </p:nvSpPr>
        <p:spPr>
          <a:xfrm>
            <a:off x="1345324" y="2259461"/>
            <a:ext cx="4750676" cy="358701"/>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Physician/ RN </a:t>
            </a:r>
            <a:r>
              <a:rPr lang="en-CA">
                <a:solidFill>
                  <a:schemeClr val="tx1">
                    <a:lumMod val="75000"/>
                    <a:lumOff val="25000"/>
                  </a:schemeClr>
                </a:solidFill>
              </a:rPr>
              <a:t>survey respondent experience :</a:t>
            </a:r>
          </a:p>
        </p:txBody>
      </p:sp>
      <p:graphicFrame>
        <p:nvGraphicFramePr>
          <p:cNvPr id="6" name="Chart 5">
            <a:extLst>
              <a:ext uri="{FF2B5EF4-FFF2-40B4-BE49-F238E27FC236}">
                <a16:creationId xmlns:a16="http://schemas.microsoft.com/office/drawing/2014/main" id="{6C6EC502-C36E-088B-8721-64F2B789CD76}"/>
              </a:ext>
            </a:extLst>
          </p:cNvPr>
          <p:cNvGraphicFramePr>
            <a:graphicFrameLocks/>
          </p:cNvGraphicFramePr>
          <p:nvPr>
            <p:extLst>
              <p:ext uri="{D42A27DB-BD31-4B8C-83A1-F6EECF244321}">
                <p14:modId xmlns:p14="http://schemas.microsoft.com/office/powerpoint/2010/main" val="3293248300"/>
              </p:ext>
            </p:extLst>
          </p:nvPr>
        </p:nvGraphicFramePr>
        <p:xfrm>
          <a:off x="1047280" y="2891881"/>
          <a:ext cx="4330262" cy="3577895"/>
        </p:xfrm>
        <a:graphic>
          <a:graphicData uri="http://schemas.openxmlformats.org/drawingml/2006/chart">
            <c:chart xmlns:c="http://schemas.openxmlformats.org/drawingml/2006/chart" xmlns:r="http://schemas.openxmlformats.org/officeDocument/2006/relationships" r:id="rId3"/>
          </a:graphicData>
        </a:graphic>
      </p:graphicFrame>
      <p:sp>
        <p:nvSpPr>
          <p:cNvPr id="3" name="Speech Bubble: Rectangle with Corners Rounded 2">
            <a:extLst>
              <a:ext uri="{FF2B5EF4-FFF2-40B4-BE49-F238E27FC236}">
                <a16:creationId xmlns:a16="http://schemas.microsoft.com/office/drawing/2014/main" id="{E095B1B0-0433-B19A-C3E9-6E1C06FE0DAD}"/>
              </a:ext>
            </a:extLst>
          </p:cNvPr>
          <p:cNvSpPr/>
          <p:nvPr/>
        </p:nvSpPr>
        <p:spPr>
          <a:xfrm>
            <a:off x="6266046" y="2618162"/>
            <a:ext cx="5446820" cy="3676759"/>
          </a:xfrm>
          <a:prstGeom prst="wedgeRoundRectCallout">
            <a:avLst>
              <a:gd name="adj1" fmla="val -56875"/>
              <a:gd name="adj2" fmla="val 17481"/>
              <a:gd name="adj3" fmla="val 16667"/>
            </a:avLst>
          </a:prstGeom>
          <a:solidFill>
            <a:schemeClr val="accent4">
              <a:lumMod val="60000"/>
              <a:lumOff val="4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r>
              <a:rPr lang="en-CA" sz="1400">
                <a:solidFill>
                  <a:schemeClr val="tx1">
                    <a:lumMod val="75000"/>
                    <a:lumOff val="25000"/>
                  </a:schemeClr>
                </a:solidFill>
              </a:rPr>
              <a:t>Regarding challenges and barriers in communication, Physician/RN respondents further specified: </a:t>
            </a:r>
          </a:p>
          <a:p>
            <a:endParaRPr lang="en-CA" sz="1400">
              <a:solidFill>
                <a:schemeClr val="tx1">
                  <a:lumMod val="75000"/>
                  <a:lumOff val="25000"/>
                </a:schemeClr>
              </a:solidFill>
            </a:endParaRPr>
          </a:p>
          <a:p>
            <a:pPr marL="285750" indent="-285750">
              <a:buFont typeface="Arial" panose="020B0604020202020204" pitchFamily="34" charset="0"/>
              <a:buChar char="•"/>
            </a:pPr>
            <a:r>
              <a:rPr lang="en-CA" sz="1400" b="1">
                <a:solidFill>
                  <a:schemeClr val="tx1">
                    <a:lumMod val="75000"/>
                    <a:lumOff val="25000"/>
                  </a:schemeClr>
                </a:solidFill>
              </a:rPr>
              <a:t>Challenges with infrastructure, </a:t>
            </a:r>
            <a:r>
              <a:rPr lang="en-CA" sz="1400">
                <a:solidFill>
                  <a:schemeClr val="tx1">
                    <a:lumMod val="75000"/>
                    <a:lumOff val="25000"/>
                  </a:schemeClr>
                </a:solidFill>
              </a:rPr>
              <a:t>including lack of supportive infrastructure and difficulty moving between care spaces (n=5)</a:t>
            </a:r>
          </a:p>
          <a:p>
            <a:pPr marL="285750" indent="-285750">
              <a:buFont typeface="Arial" panose="020B0604020202020204" pitchFamily="34" charset="0"/>
              <a:buChar char="•"/>
            </a:pPr>
            <a:r>
              <a:rPr lang="en-CA" sz="1400" b="1">
                <a:solidFill>
                  <a:schemeClr val="tx1">
                    <a:lumMod val="75000"/>
                    <a:lumOff val="25000"/>
                  </a:schemeClr>
                </a:solidFill>
              </a:rPr>
              <a:t>Care criteria</a:t>
            </a:r>
            <a:r>
              <a:rPr lang="en-CA" sz="1400">
                <a:solidFill>
                  <a:schemeClr val="tx1">
                    <a:lumMod val="75000"/>
                    <a:lumOff val="25000"/>
                  </a:schemeClr>
                </a:solidFill>
              </a:rPr>
              <a:t>, which respondents described as rigid and exclusionary, often creating barriers to care (n=4)</a:t>
            </a:r>
          </a:p>
          <a:p>
            <a:pPr marL="285750" indent="-285750">
              <a:buFont typeface="Arial" panose="020B0604020202020204" pitchFamily="34" charset="0"/>
              <a:buChar char="•"/>
            </a:pPr>
            <a:r>
              <a:rPr lang="en-CA" sz="1400" b="1">
                <a:solidFill>
                  <a:schemeClr val="tx1">
                    <a:lumMod val="75000"/>
                    <a:lumOff val="25000"/>
                  </a:schemeClr>
                </a:solidFill>
              </a:rPr>
              <a:t>Inconsistency in social workers services</a:t>
            </a:r>
            <a:r>
              <a:rPr lang="en-CA" sz="1400">
                <a:solidFill>
                  <a:schemeClr val="tx1">
                    <a:lumMod val="75000"/>
                    <a:lumOff val="25000"/>
                  </a:schemeClr>
                </a:solidFill>
              </a:rPr>
              <a:t>, due to insufficient hiring and funds (n=4)</a:t>
            </a:r>
          </a:p>
          <a:p>
            <a:pPr marL="285750" indent="-285750">
              <a:buFont typeface="Arial" panose="020B0604020202020204" pitchFamily="34" charset="0"/>
              <a:buChar char="•"/>
            </a:pPr>
            <a:r>
              <a:rPr lang="en-CA" sz="1400" b="1">
                <a:solidFill>
                  <a:schemeClr val="tx1">
                    <a:lumMod val="75000"/>
                    <a:lumOff val="25000"/>
                  </a:schemeClr>
                </a:solidFill>
              </a:rPr>
              <a:t>Limited understanding of available resources </a:t>
            </a:r>
            <a:r>
              <a:rPr lang="en-CA" sz="1400">
                <a:solidFill>
                  <a:schemeClr val="tx1">
                    <a:lumMod val="75000"/>
                    <a:lumOff val="25000"/>
                  </a:schemeClr>
                </a:solidFill>
              </a:rPr>
              <a:t>and how to navigate the healthcare system (n=3)</a:t>
            </a:r>
          </a:p>
          <a:p>
            <a:pPr marL="285750" indent="-285750">
              <a:buFont typeface="Arial" panose="020B0604020202020204" pitchFamily="34" charset="0"/>
              <a:buChar char="•"/>
            </a:pPr>
            <a:r>
              <a:rPr lang="en-GB" sz="1400" b="1">
                <a:solidFill>
                  <a:schemeClr val="tx1">
                    <a:lumMod val="75000"/>
                    <a:lumOff val="25000"/>
                  </a:schemeClr>
                </a:solidFill>
              </a:rPr>
              <a:t>Misconceptions and stigma</a:t>
            </a:r>
            <a:r>
              <a:rPr lang="en-GB" sz="1400">
                <a:solidFill>
                  <a:schemeClr val="tx1">
                    <a:lumMod val="75000"/>
                    <a:lumOff val="25000"/>
                  </a:schemeClr>
                </a:solidFill>
              </a:rPr>
              <a:t> of substance use and withdrawal symptoms, and lack of harm reduction education (n=3)</a:t>
            </a:r>
          </a:p>
          <a:p>
            <a:pPr marL="285750" indent="-285750">
              <a:buFont typeface="Arial" panose="020B0604020202020204" pitchFamily="34" charset="0"/>
              <a:buChar char="•"/>
            </a:pPr>
            <a:r>
              <a:rPr lang="en-GB" sz="1400">
                <a:solidFill>
                  <a:schemeClr val="tx1">
                    <a:lumMod val="75000"/>
                    <a:lumOff val="25000"/>
                  </a:schemeClr>
                </a:solidFill>
              </a:rPr>
              <a:t>Confusion </a:t>
            </a:r>
            <a:r>
              <a:rPr lang="en-GB" sz="1400" b="1">
                <a:solidFill>
                  <a:schemeClr val="tx1">
                    <a:lumMod val="75000"/>
                    <a:lumOff val="25000"/>
                  </a:schemeClr>
                </a:solidFill>
              </a:rPr>
              <a:t>navigating various partners </a:t>
            </a:r>
            <a:r>
              <a:rPr lang="en-GB" sz="1400">
                <a:solidFill>
                  <a:schemeClr val="tx1">
                    <a:lumMod val="75000"/>
                    <a:lumOff val="25000"/>
                  </a:schemeClr>
                </a:solidFill>
              </a:rPr>
              <a:t>involved (NGOs, etc.) (n=1)</a:t>
            </a:r>
          </a:p>
        </p:txBody>
      </p:sp>
    </p:spTree>
    <p:extLst>
      <p:ext uri="{BB962C8B-B14F-4D97-AF65-F5344CB8AC3E}">
        <p14:creationId xmlns:p14="http://schemas.microsoft.com/office/powerpoint/2010/main" val="1722460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F3EB4C6-2F9C-E4F9-7872-6AECBBD100ED}"/>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C6E0DE-3821-15C9-8358-F3ACA38084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F1EAB441-7CF4-6A6B-9AE7-C1FB7DB9F1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1763FF2E-4045-FB3B-EC3C-709F5CD70B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E8AE05FA-4A44-116F-8444-8A36842F76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479D6B2D-024E-B84C-47AD-EE490BFF35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ECCA2F4F-D44A-A8B3-6475-7AFA63A56D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0754F92C-0C72-6B99-C243-DBDC3A809F8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579583A1-BC23-999D-E64A-B908C8D4544A}"/>
              </a:ext>
            </a:extLst>
          </p:cNvPr>
          <p:cNvSpPr>
            <a:spLocks noGrp="1"/>
          </p:cNvSpPr>
          <p:nvPr>
            <p:ph type="title"/>
          </p:nvPr>
        </p:nvSpPr>
        <p:spPr>
          <a:xfrm>
            <a:off x="1047280" y="759805"/>
            <a:ext cx="10000133" cy="1325563"/>
          </a:xfrm>
        </p:spPr>
        <p:txBody>
          <a:bodyPr>
            <a:normAutofit/>
          </a:bodyPr>
          <a:lstStyle/>
          <a:p>
            <a:r>
              <a:rPr lang="en-CA" sz="3200" b="1">
                <a:solidFill>
                  <a:srgbClr val="FFFFFF"/>
                </a:solidFill>
              </a:rPr>
              <a:t>Communication </a:t>
            </a:r>
            <a:r>
              <a:rPr lang="en-CA" sz="3200">
                <a:solidFill>
                  <a:srgbClr val="FFFFFF"/>
                </a:solidFill>
              </a:rPr>
              <a:t>between health/ social support providers</a:t>
            </a:r>
            <a:endParaRPr lang="en-CA" sz="3200">
              <a:solidFill>
                <a:srgbClr val="FFFFFF"/>
              </a:solidFill>
              <a:cs typeface="Segoe UI" panose="020B0502040204020203" pitchFamily="34" charset="0"/>
            </a:endParaRPr>
          </a:p>
        </p:txBody>
      </p:sp>
      <p:sp>
        <p:nvSpPr>
          <p:cNvPr id="7" name="Rectangle: Rounded Corners 6">
            <a:extLst>
              <a:ext uri="{FF2B5EF4-FFF2-40B4-BE49-F238E27FC236}">
                <a16:creationId xmlns:a16="http://schemas.microsoft.com/office/drawing/2014/main" id="{0141EFB0-D1DB-41E6-1404-A22969A3FB0D}"/>
              </a:ext>
            </a:extLst>
          </p:cNvPr>
          <p:cNvSpPr/>
          <p:nvPr/>
        </p:nvSpPr>
        <p:spPr>
          <a:xfrm>
            <a:off x="1613160" y="2378076"/>
            <a:ext cx="4546160" cy="434811"/>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800" b="1"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Shelter staff </a:t>
            </a:r>
            <a:r>
              <a:rPr kumimoji="0" lang="en-CA" sz="18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survey respondent perspective:</a:t>
            </a:r>
          </a:p>
        </p:txBody>
      </p:sp>
      <p:graphicFrame>
        <p:nvGraphicFramePr>
          <p:cNvPr id="10" name="Chart 9">
            <a:extLst>
              <a:ext uri="{FF2B5EF4-FFF2-40B4-BE49-F238E27FC236}">
                <a16:creationId xmlns:a16="http://schemas.microsoft.com/office/drawing/2014/main" id="{5F3BCA83-49B6-0613-8EF5-DD2EE12444FA}"/>
              </a:ext>
            </a:extLst>
          </p:cNvPr>
          <p:cNvGraphicFramePr>
            <a:graphicFrameLocks/>
          </p:cNvGraphicFramePr>
          <p:nvPr>
            <p:extLst>
              <p:ext uri="{D42A27DB-BD31-4B8C-83A1-F6EECF244321}">
                <p14:modId xmlns:p14="http://schemas.microsoft.com/office/powerpoint/2010/main" val="3985494853"/>
              </p:ext>
            </p:extLst>
          </p:nvPr>
        </p:nvGraphicFramePr>
        <p:xfrm>
          <a:off x="1271174" y="3013791"/>
          <a:ext cx="4756304" cy="3285308"/>
        </p:xfrm>
        <a:graphic>
          <a:graphicData uri="http://schemas.openxmlformats.org/drawingml/2006/chart">
            <c:chart xmlns:c="http://schemas.openxmlformats.org/drawingml/2006/chart" xmlns:r="http://schemas.openxmlformats.org/officeDocument/2006/relationships" r:id="rId3"/>
          </a:graphicData>
        </a:graphic>
      </p:graphicFrame>
      <p:sp>
        <p:nvSpPr>
          <p:cNvPr id="17" name="Speech Bubble: Rectangle with Corners Rounded 16">
            <a:extLst>
              <a:ext uri="{FF2B5EF4-FFF2-40B4-BE49-F238E27FC236}">
                <a16:creationId xmlns:a16="http://schemas.microsoft.com/office/drawing/2014/main" id="{5B420E1C-152C-7AA1-FB3A-571AB1223860}"/>
              </a:ext>
            </a:extLst>
          </p:cNvPr>
          <p:cNvSpPr/>
          <p:nvPr/>
        </p:nvSpPr>
        <p:spPr>
          <a:xfrm>
            <a:off x="7471195" y="2812887"/>
            <a:ext cx="3576218" cy="2105088"/>
          </a:xfrm>
          <a:prstGeom prst="wedgeRoundRectCallout">
            <a:avLst>
              <a:gd name="adj1" fmla="val -38314"/>
              <a:gd name="adj2" fmla="val 72764"/>
              <a:gd name="adj3" fmla="val 16667"/>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4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Shelter staff identified </a:t>
            </a:r>
            <a:r>
              <a:rPr kumimoji="0" lang="en-CA" sz="1400" b="1"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facilitators of communication</a:t>
            </a:r>
            <a:r>
              <a:rPr kumimoji="0" lang="en-CA" sz="14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 including: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4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400" b="1"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Hospital staff </a:t>
            </a:r>
            <a:r>
              <a:rPr kumimoji="0" lang="en-CA" sz="14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setting up and supporting communication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400" b="0"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Their </a:t>
            </a:r>
            <a:r>
              <a:rPr kumimoji="0" lang="en-CA" sz="1400" b="1" i="0" u="none" strike="noStrike" kern="1200" cap="none" spc="0" normalizeH="0" baseline="0" noProof="0">
                <a:ln>
                  <a:noFill/>
                </a:ln>
                <a:solidFill>
                  <a:prstClr val="black">
                    <a:lumMod val="75000"/>
                    <a:lumOff val="25000"/>
                  </a:prstClr>
                </a:solidFill>
                <a:effectLst/>
                <a:uLnTx/>
                <a:uFillTx/>
                <a:latin typeface="Calibri" panose="020F0502020204030204"/>
                <a:ea typeface="+mn-ea"/>
                <a:cs typeface="+mn-cs"/>
              </a:rPr>
              <a:t>organization working closely with other service providers</a:t>
            </a:r>
          </a:p>
        </p:txBody>
      </p:sp>
    </p:spTree>
    <p:extLst>
      <p:ext uri="{BB962C8B-B14F-4D97-AF65-F5344CB8AC3E}">
        <p14:creationId xmlns:p14="http://schemas.microsoft.com/office/powerpoint/2010/main" val="91702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0FD66A4-7E1C-541D-E063-47946D151ACD}"/>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A48D98F-0BF6-6358-8EBB-CB4FABF63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9491AB25-47A1-0286-620D-FA8E08D621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7A88A577-9D3E-208E-BB23-EB705FA4AC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7AC04BB5-93B0-F805-243B-4845D0A653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EF5D0F0E-2DE1-244F-E096-CAC9B295E2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C4FEFC5F-D80F-9B0B-866C-ED45DFEA0B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15B0F69E-9D1A-9B06-7DF2-6CD3C78A0B8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24D84545-7EFF-710E-E141-3E2FC5C186BF}"/>
              </a:ext>
            </a:extLst>
          </p:cNvPr>
          <p:cNvSpPr>
            <a:spLocks noGrp="1"/>
          </p:cNvSpPr>
          <p:nvPr>
            <p:ph type="title"/>
          </p:nvPr>
        </p:nvSpPr>
        <p:spPr>
          <a:xfrm>
            <a:off x="1353666" y="759805"/>
            <a:ext cx="10000133" cy="1325563"/>
          </a:xfrm>
        </p:spPr>
        <p:txBody>
          <a:bodyPr>
            <a:normAutofit/>
          </a:bodyPr>
          <a:lstStyle/>
          <a:p>
            <a:r>
              <a:rPr lang="en-CA" sz="3200">
                <a:solidFill>
                  <a:srgbClr val="FFFFFF"/>
                </a:solidFill>
              </a:rPr>
              <a:t>Shelter staff </a:t>
            </a:r>
            <a:r>
              <a:rPr lang="en-CA" sz="3200" b="1">
                <a:solidFill>
                  <a:srgbClr val="FFFFFF"/>
                </a:solidFill>
              </a:rPr>
              <a:t>knowledge &amp; comfort </a:t>
            </a:r>
            <a:r>
              <a:rPr lang="en-CA" sz="3200">
                <a:solidFill>
                  <a:srgbClr val="FFFFFF"/>
                </a:solidFill>
              </a:rPr>
              <a:t>with palliative and end-of-life care</a:t>
            </a:r>
            <a:endParaRPr lang="en-CA" sz="3200">
              <a:solidFill>
                <a:srgbClr val="FFFFFF"/>
              </a:solidFill>
              <a:highlight>
                <a:srgbClr val="808000"/>
              </a:highlight>
            </a:endParaRPr>
          </a:p>
        </p:txBody>
      </p:sp>
      <p:graphicFrame>
        <p:nvGraphicFramePr>
          <p:cNvPr id="3" name="Chart 2">
            <a:extLst>
              <a:ext uri="{FF2B5EF4-FFF2-40B4-BE49-F238E27FC236}">
                <a16:creationId xmlns:a16="http://schemas.microsoft.com/office/drawing/2014/main" id="{B7FA5371-C6BA-1B94-672A-28E8C32CED61}"/>
              </a:ext>
            </a:extLst>
          </p:cNvPr>
          <p:cNvGraphicFramePr>
            <a:graphicFrameLocks/>
          </p:cNvGraphicFramePr>
          <p:nvPr>
            <p:extLst>
              <p:ext uri="{D42A27DB-BD31-4B8C-83A1-F6EECF244321}">
                <p14:modId xmlns:p14="http://schemas.microsoft.com/office/powerpoint/2010/main" val="1428137569"/>
              </p:ext>
            </p:extLst>
          </p:nvPr>
        </p:nvGraphicFramePr>
        <p:xfrm>
          <a:off x="1119322" y="3180555"/>
          <a:ext cx="4976678" cy="20955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9DCFE30B-8B17-8217-260A-B5A199961957}"/>
              </a:ext>
            </a:extLst>
          </p:cNvPr>
          <p:cNvGraphicFramePr>
            <a:graphicFrameLocks/>
          </p:cNvGraphicFramePr>
          <p:nvPr>
            <p:extLst>
              <p:ext uri="{D42A27DB-BD31-4B8C-83A1-F6EECF244321}">
                <p14:modId xmlns:p14="http://schemas.microsoft.com/office/powerpoint/2010/main" val="243961801"/>
              </p:ext>
            </p:extLst>
          </p:nvPr>
        </p:nvGraphicFramePr>
        <p:xfrm>
          <a:off x="6219691" y="3180555"/>
          <a:ext cx="5134108" cy="2095501"/>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Rounded Corners 5">
            <a:extLst>
              <a:ext uri="{FF2B5EF4-FFF2-40B4-BE49-F238E27FC236}">
                <a16:creationId xmlns:a16="http://schemas.microsoft.com/office/drawing/2014/main" id="{A05B7933-7DA2-12B9-DA23-45F9B54CF6FA}"/>
              </a:ext>
            </a:extLst>
          </p:cNvPr>
          <p:cNvSpPr/>
          <p:nvPr/>
        </p:nvSpPr>
        <p:spPr>
          <a:xfrm>
            <a:off x="1261241" y="5443647"/>
            <a:ext cx="3309235" cy="504497"/>
          </a:xfrm>
          <a:prstGeom prst="roundRect">
            <a:avLst/>
          </a:prstGeom>
          <a:solidFill>
            <a:srgbClr val="79AFB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a:t>Average rating of </a:t>
            </a:r>
            <a:r>
              <a:rPr lang="en-CA" b="1"/>
              <a:t>knowledge</a:t>
            </a:r>
            <a:r>
              <a:rPr lang="en-CA"/>
              <a:t>:</a:t>
            </a:r>
          </a:p>
        </p:txBody>
      </p:sp>
      <p:sp>
        <p:nvSpPr>
          <p:cNvPr id="7" name="Rectangle: Rounded Corners 6">
            <a:extLst>
              <a:ext uri="{FF2B5EF4-FFF2-40B4-BE49-F238E27FC236}">
                <a16:creationId xmlns:a16="http://schemas.microsoft.com/office/drawing/2014/main" id="{49293F80-FB33-F519-235C-86EC932EE488}"/>
              </a:ext>
            </a:extLst>
          </p:cNvPr>
          <p:cNvSpPr/>
          <p:nvPr/>
        </p:nvSpPr>
        <p:spPr>
          <a:xfrm>
            <a:off x="6453354" y="5443646"/>
            <a:ext cx="3394839" cy="504497"/>
          </a:xfrm>
          <a:prstGeom prst="roundRect">
            <a:avLst/>
          </a:prstGeom>
          <a:solidFill>
            <a:srgbClr val="79AFB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a:t>Average rating of </a:t>
            </a:r>
            <a:r>
              <a:rPr lang="en-CA" b="1"/>
              <a:t>comfort</a:t>
            </a:r>
            <a:r>
              <a:rPr lang="en-CA"/>
              <a:t>:</a:t>
            </a:r>
          </a:p>
        </p:txBody>
      </p:sp>
      <p:sp>
        <p:nvSpPr>
          <p:cNvPr id="8" name="Rectangle: Rounded Corners 7">
            <a:extLst>
              <a:ext uri="{FF2B5EF4-FFF2-40B4-BE49-F238E27FC236}">
                <a16:creationId xmlns:a16="http://schemas.microsoft.com/office/drawing/2014/main" id="{708BAD57-B66D-8733-FCC7-B8D724848E96}"/>
              </a:ext>
            </a:extLst>
          </p:cNvPr>
          <p:cNvSpPr/>
          <p:nvPr/>
        </p:nvSpPr>
        <p:spPr>
          <a:xfrm>
            <a:off x="4570476" y="5448854"/>
            <a:ext cx="1000006" cy="50449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400" b="1"/>
              <a:t>2.9</a:t>
            </a:r>
          </a:p>
        </p:txBody>
      </p:sp>
      <p:sp>
        <p:nvSpPr>
          <p:cNvPr id="12" name="Rectangle: Rounded Corners 11">
            <a:extLst>
              <a:ext uri="{FF2B5EF4-FFF2-40B4-BE49-F238E27FC236}">
                <a16:creationId xmlns:a16="http://schemas.microsoft.com/office/drawing/2014/main" id="{88FB30B4-ACB3-1F4E-5A0B-2BDC6A0A66BB}"/>
              </a:ext>
            </a:extLst>
          </p:cNvPr>
          <p:cNvSpPr/>
          <p:nvPr/>
        </p:nvSpPr>
        <p:spPr>
          <a:xfrm>
            <a:off x="9848193" y="5443646"/>
            <a:ext cx="1082566" cy="504497"/>
          </a:xfrm>
          <a:prstGeom prst="round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400" b="1"/>
              <a:t>2.7</a:t>
            </a:r>
          </a:p>
        </p:txBody>
      </p:sp>
      <p:sp>
        <p:nvSpPr>
          <p:cNvPr id="4" name="Rectangle: Rounded Corners 3">
            <a:extLst>
              <a:ext uri="{FF2B5EF4-FFF2-40B4-BE49-F238E27FC236}">
                <a16:creationId xmlns:a16="http://schemas.microsoft.com/office/drawing/2014/main" id="{87B64A60-5908-3CD4-CDCE-391A69BA29D5}"/>
              </a:ext>
            </a:extLst>
          </p:cNvPr>
          <p:cNvSpPr/>
          <p:nvPr/>
        </p:nvSpPr>
        <p:spPr>
          <a:xfrm>
            <a:off x="1353666" y="2416341"/>
            <a:ext cx="8102847" cy="27040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sz="1400" i="1">
                <a:solidFill>
                  <a:schemeClr val="tx1">
                    <a:lumMod val="75000"/>
                    <a:lumOff val="25000"/>
                  </a:schemeClr>
                </a:solidFill>
              </a:rPr>
              <a:t>Only </a:t>
            </a:r>
            <a:r>
              <a:rPr lang="en-CA" sz="1400" b="1" i="1">
                <a:solidFill>
                  <a:schemeClr val="tx1">
                    <a:lumMod val="75000"/>
                    <a:lumOff val="25000"/>
                  </a:schemeClr>
                </a:solidFill>
              </a:rPr>
              <a:t>shelter staff </a:t>
            </a:r>
            <a:r>
              <a:rPr lang="en-CA" sz="1400" i="1">
                <a:solidFill>
                  <a:schemeClr val="tx1">
                    <a:lumMod val="75000"/>
                    <a:lumOff val="25000"/>
                  </a:schemeClr>
                </a:solidFill>
              </a:rPr>
              <a:t>were asked the following questions:</a:t>
            </a:r>
          </a:p>
        </p:txBody>
      </p:sp>
    </p:spTree>
    <p:extLst>
      <p:ext uri="{BB962C8B-B14F-4D97-AF65-F5344CB8AC3E}">
        <p14:creationId xmlns:p14="http://schemas.microsoft.com/office/powerpoint/2010/main" val="884681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0EC1E07-46A7-41B8-2E58-72F790520287}"/>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CA24EA3-A194-4511-5A17-A2E141C47C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542D8023-4ACC-DB2B-FB67-F71C4BE60C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E2F06711-6E48-523D-B5A1-376B94623B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C074327A-E18B-73AD-9E66-B8FB11889D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17EAB182-8581-3F00-B4F5-0579FDFD77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382EC0CC-5132-C084-CF48-269F316280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AEC398D2-1B8D-BECE-8E52-0348A27B662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8C202C41-84C7-D976-FA57-AB2729087C66}"/>
              </a:ext>
            </a:extLst>
          </p:cNvPr>
          <p:cNvSpPr>
            <a:spLocks noGrp="1"/>
          </p:cNvSpPr>
          <p:nvPr>
            <p:ph type="title"/>
          </p:nvPr>
        </p:nvSpPr>
        <p:spPr>
          <a:xfrm>
            <a:off x="1047280" y="759805"/>
            <a:ext cx="10000133" cy="1325563"/>
          </a:xfrm>
        </p:spPr>
        <p:txBody>
          <a:bodyPr>
            <a:normAutofit/>
          </a:bodyPr>
          <a:lstStyle/>
          <a:p>
            <a:r>
              <a:rPr lang="en-CA" sz="3200" b="1">
                <a:solidFill>
                  <a:srgbClr val="FFFFFF"/>
                </a:solidFill>
              </a:rPr>
              <a:t>Challenges</a:t>
            </a:r>
            <a:r>
              <a:rPr lang="en-CA" sz="3200">
                <a:solidFill>
                  <a:srgbClr val="FFFFFF"/>
                </a:solidFill>
              </a:rPr>
              <a:t> experienced when supporting patients with palliative/ end-of-life needs</a:t>
            </a:r>
            <a:endParaRPr lang="en-CA" sz="3200">
              <a:solidFill>
                <a:srgbClr val="FFFFFF"/>
              </a:solidFill>
              <a:cs typeface="Segoe UI" panose="020B0502040204020203" pitchFamily="34" charset="0"/>
            </a:endParaRPr>
          </a:p>
        </p:txBody>
      </p:sp>
      <p:sp>
        <p:nvSpPr>
          <p:cNvPr id="5" name="Rectangle: Rounded Corners 4">
            <a:extLst>
              <a:ext uri="{FF2B5EF4-FFF2-40B4-BE49-F238E27FC236}">
                <a16:creationId xmlns:a16="http://schemas.microsoft.com/office/drawing/2014/main" id="{01BB7E87-3D05-62CD-BDE3-47930D711EB2}"/>
              </a:ext>
            </a:extLst>
          </p:cNvPr>
          <p:cNvSpPr/>
          <p:nvPr/>
        </p:nvSpPr>
        <p:spPr>
          <a:xfrm>
            <a:off x="1345324" y="2259461"/>
            <a:ext cx="4561755" cy="34905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Physician/ RN </a:t>
            </a:r>
            <a:r>
              <a:rPr lang="en-CA">
                <a:solidFill>
                  <a:schemeClr val="tx1">
                    <a:lumMod val="75000"/>
                    <a:lumOff val="25000"/>
                  </a:schemeClr>
                </a:solidFill>
              </a:rPr>
              <a:t>survey respondent perspective:</a:t>
            </a:r>
          </a:p>
        </p:txBody>
      </p:sp>
      <p:sp>
        <p:nvSpPr>
          <p:cNvPr id="7" name="Rectangle: Rounded Corners 6">
            <a:extLst>
              <a:ext uri="{FF2B5EF4-FFF2-40B4-BE49-F238E27FC236}">
                <a16:creationId xmlns:a16="http://schemas.microsoft.com/office/drawing/2014/main" id="{4ED2306F-7992-5698-0AC0-68E0CEE656E1}"/>
              </a:ext>
            </a:extLst>
          </p:cNvPr>
          <p:cNvSpPr/>
          <p:nvPr/>
        </p:nvSpPr>
        <p:spPr>
          <a:xfrm>
            <a:off x="6545017" y="2259460"/>
            <a:ext cx="4502396" cy="358701"/>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Shelter staff </a:t>
            </a:r>
            <a:r>
              <a:rPr lang="en-CA">
                <a:solidFill>
                  <a:schemeClr val="tx1">
                    <a:lumMod val="75000"/>
                    <a:lumOff val="25000"/>
                  </a:schemeClr>
                </a:solidFill>
              </a:rPr>
              <a:t>survey respondent perspective:</a:t>
            </a:r>
          </a:p>
        </p:txBody>
      </p:sp>
      <p:graphicFrame>
        <p:nvGraphicFramePr>
          <p:cNvPr id="4" name="Chart 3">
            <a:extLst>
              <a:ext uri="{FF2B5EF4-FFF2-40B4-BE49-F238E27FC236}">
                <a16:creationId xmlns:a16="http://schemas.microsoft.com/office/drawing/2014/main" id="{639F9CEA-8F98-D241-07B5-E9DED9871802}"/>
              </a:ext>
            </a:extLst>
          </p:cNvPr>
          <p:cNvGraphicFramePr>
            <a:graphicFrameLocks/>
          </p:cNvGraphicFramePr>
          <p:nvPr>
            <p:extLst>
              <p:ext uri="{D42A27DB-BD31-4B8C-83A1-F6EECF244321}">
                <p14:modId xmlns:p14="http://schemas.microsoft.com/office/powerpoint/2010/main" val="3671297705"/>
              </p:ext>
            </p:extLst>
          </p:nvPr>
        </p:nvGraphicFramePr>
        <p:xfrm>
          <a:off x="1013793" y="2673008"/>
          <a:ext cx="5186885" cy="359206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1FFA3468-9BE0-32C5-969D-38EA268636E0}"/>
              </a:ext>
            </a:extLst>
          </p:cNvPr>
          <p:cNvGraphicFramePr>
            <a:graphicFrameLocks/>
          </p:cNvGraphicFramePr>
          <p:nvPr>
            <p:extLst>
              <p:ext uri="{D42A27DB-BD31-4B8C-83A1-F6EECF244321}">
                <p14:modId xmlns:p14="http://schemas.microsoft.com/office/powerpoint/2010/main" val="1704273537"/>
              </p:ext>
            </p:extLst>
          </p:nvPr>
        </p:nvGraphicFramePr>
        <p:xfrm>
          <a:off x="6383937" y="2607881"/>
          <a:ext cx="5777216" cy="4016895"/>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3">
            <a:extLst>
              <a:ext uri="{FF2B5EF4-FFF2-40B4-BE49-F238E27FC236}">
                <a16:creationId xmlns:a16="http://schemas.microsoft.com/office/drawing/2014/main" id="{B8AFEB63-E336-B349-798F-1F0BC9D38E5A}"/>
              </a:ext>
            </a:extLst>
          </p:cNvPr>
          <p:cNvSpPr txBox="1"/>
          <p:nvPr/>
        </p:nvSpPr>
        <p:spPr>
          <a:xfrm>
            <a:off x="6802783" y="6306920"/>
            <a:ext cx="4584726" cy="57708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CA" sz="1050" i="1">
                <a:solidFill>
                  <a:schemeClr val="tx1">
                    <a:lumMod val="85000"/>
                    <a:lumOff val="15000"/>
                  </a:schemeClr>
                </a:solidFill>
              </a:rPr>
              <a:t>*</a:t>
            </a:r>
            <a:r>
              <a:rPr lang="en-CA" sz="1050" i="1"/>
              <a:t>Challenges accessing clients’ information as non-family members; Client resistance to the possibility of a change of residence</a:t>
            </a:r>
          </a:p>
          <a:p>
            <a:endParaRPr lang="en-CA" sz="1050" i="1">
              <a:solidFill>
                <a:schemeClr val="tx1">
                  <a:lumMod val="85000"/>
                  <a:lumOff val="15000"/>
                </a:schemeClr>
              </a:solidFill>
            </a:endParaRPr>
          </a:p>
        </p:txBody>
      </p:sp>
      <p:sp>
        <p:nvSpPr>
          <p:cNvPr id="14" name="TextBox 13">
            <a:extLst>
              <a:ext uri="{FF2B5EF4-FFF2-40B4-BE49-F238E27FC236}">
                <a16:creationId xmlns:a16="http://schemas.microsoft.com/office/drawing/2014/main" id="{EA210157-281A-9BFB-54A5-7EB87A4C4C95}"/>
              </a:ext>
            </a:extLst>
          </p:cNvPr>
          <p:cNvSpPr txBox="1"/>
          <p:nvPr/>
        </p:nvSpPr>
        <p:spPr>
          <a:xfrm>
            <a:off x="1224839" y="6280919"/>
            <a:ext cx="4690255" cy="57708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CA" sz="1050" i="1">
                <a:solidFill>
                  <a:schemeClr val="tx1">
                    <a:lumMod val="85000"/>
                    <a:lumOff val="15000"/>
                  </a:schemeClr>
                </a:solidFill>
              </a:rPr>
              <a:t>*L</a:t>
            </a:r>
            <a:r>
              <a:rPr lang="en-CA" sz="1050" i="1"/>
              <a:t>imited resources for patients not attached to a FP, lacking family support, or lacking community supports; General lack of resources in the area creating barriers</a:t>
            </a:r>
          </a:p>
          <a:p>
            <a:endParaRPr lang="en-CA" sz="1050" i="1">
              <a:solidFill>
                <a:schemeClr val="tx1">
                  <a:lumMod val="85000"/>
                  <a:lumOff val="15000"/>
                </a:schemeClr>
              </a:solidFill>
            </a:endParaRPr>
          </a:p>
        </p:txBody>
      </p:sp>
      <p:sp>
        <p:nvSpPr>
          <p:cNvPr id="3" name="Speech Bubble: Rectangle 2">
            <a:extLst>
              <a:ext uri="{FF2B5EF4-FFF2-40B4-BE49-F238E27FC236}">
                <a16:creationId xmlns:a16="http://schemas.microsoft.com/office/drawing/2014/main" id="{A00D15BF-F8A8-E2A6-A392-93A292308F95}"/>
              </a:ext>
            </a:extLst>
          </p:cNvPr>
          <p:cNvSpPr/>
          <p:nvPr/>
        </p:nvSpPr>
        <p:spPr>
          <a:xfrm>
            <a:off x="5338919" y="4800443"/>
            <a:ext cx="1206098" cy="964253"/>
          </a:xfrm>
          <a:prstGeom prst="wedgeRectCallout">
            <a:avLst>
              <a:gd name="adj1" fmla="val -57182"/>
              <a:gd name="adj2" fmla="val -143355"/>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100">
                <a:solidFill>
                  <a:schemeClr val="tx1">
                    <a:lumMod val="85000"/>
                    <a:lumOff val="15000"/>
                  </a:schemeClr>
                </a:solidFill>
              </a:rPr>
              <a:t>These points were further emphasized by respondents in written responses </a:t>
            </a:r>
          </a:p>
        </p:txBody>
      </p:sp>
      <p:sp>
        <p:nvSpPr>
          <p:cNvPr id="6" name="Isosceles Triangle 5">
            <a:extLst>
              <a:ext uri="{FF2B5EF4-FFF2-40B4-BE49-F238E27FC236}">
                <a16:creationId xmlns:a16="http://schemas.microsoft.com/office/drawing/2014/main" id="{4457FE29-4F42-5BAF-6727-8C1FCCFE8492}"/>
              </a:ext>
            </a:extLst>
          </p:cNvPr>
          <p:cNvSpPr/>
          <p:nvPr/>
        </p:nvSpPr>
        <p:spPr>
          <a:xfrm rot="19223936">
            <a:off x="5203144" y="4501748"/>
            <a:ext cx="191245" cy="427506"/>
          </a:xfrm>
          <a:prstGeom prs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416620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AA40BF1-E742-FC44-D6B8-27894813E701}"/>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CE7FEE2-D020-0029-DAFB-3037E8F1D5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6BA5A505-4D99-232D-FF59-145A80B198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ED2E9BDC-1B86-0B56-1E0E-50C171A7A8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B546C1A1-04F0-9C44-1A49-30A1E60BD0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4B022485-99F5-792D-3316-0B8ED0404B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72405C4A-3CF7-83F0-97C5-95CBAE945C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C9D27C2E-9422-A642-EFBC-CB92641A8A8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D508B147-ED5B-83B3-AB0E-A5C6B7E5C7DD}"/>
              </a:ext>
            </a:extLst>
          </p:cNvPr>
          <p:cNvSpPr>
            <a:spLocks noGrp="1"/>
          </p:cNvSpPr>
          <p:nvPr>
            <p:ph type="title"/>
          </p:nvPr>
        </p:nvSpPr>
        <p:spPr>
          <a:xfrm>
            <a:off x="1047280" y="759805"/>
            <a:ext cx="10000133" cy="1325563"/>
          </a:xfrm>
        </p:spPr>
        <p:txBody>
          <a:bodyPr>
            <a:normAutofit/>
          </a:bodyPr>
          <a:lstStyle/>
          <a:p>
            <a:r>
              <a:rPr lang="en-CA" sz="3200" b="1">
                <a:solidFill>
                  <a:srgbClr val="FFFFFF"/>
                </a:solidFill>
              </a:rPr>
              <a:t>Challenges</a:t>
            </a:r>
            <a:r>
              <a:rPr lang="en-CA" sz="3200">
                <a:solidFill>
                  <a:srgbClr val="FFFFFF"/>
                </a:solidFill>
              </a:rPr>
              <a:t> experienced when supporting patients with palliative/ end-of-life needs</a:t>
            </a:r>
            <a:endParaRPr lang="en-CA" sz="3200">
              <a:solidFill>
                <a:srgbClr val="FFFFFF"/>
              </a:solidFill>
              <a:cs typeface="Segoe UI" panose="020B0502040204020203" pitchFamily="34" charset="0"/>
            </a:endParaRPr>
          </a:p>
        </p:txBody>
      </p:sp>
      <p:sp>
        <p:nvSpPr>
          <p:cNvPr id="5" name="Rectangle: Rounded Corners 4">
            <a:extLst>
              <a:ext uri="{FF2B5EF4-FFF2-40B4-BE49-F238E27FC236}">
                <a16:creationId xmlns:a16="http://schemas.microsoft.com/office/drawing/2014/main" id="{BE0BDAA4-905C-7792-7634-C93A430F09A1}"/>
              </a:ext>
            </a:extLst>
          </p:cNvPr>
          <p:cNvSpPr/>
          <p:nvPr/>
        </p:nvSpPr>
        <p:spPr>
          <a:xfrm>
            <a:off x="1222645" y="2259461"/>
            <a:ext cx="4654973" cy="553426"/>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Physician/RN </a:t>
            </a:r>
            <a:r>
              <a:rPr lang="en-CA">
                <a:solidFill>
                  <a:schemeClr val="tx1">
                    <a:lumMod val="75000"/>
                    <a:lumOff val="25000"/>
                  </a:schemeClr>
                </a:solidFill>
              </a:rPr>
              <a:t>survey respondents further highlighted:</a:t>
            </a:r>
          </a:p>
        </p:txBody>
      </p:sp>
      <p:sp>
        <p:nvSpPr>
          <p:cNvPr id="7" name="Rectangle: Rounded Corners 6">
            <a:extLst>
              <a:ext uri="{FF2B5EF4-FFF2-40B4-BE49-F238E27FC236}">
                <a16:creationId xmlns:a16="http://schemas.microsoft.com/office/drawing/2014/main" id="{97727221-E903-5732-091F-06130911CE30}"/>
              </a:ext>
            </a:extLst>
          </p:cNvPr>
          <p:cNvSpPr/>
          <p:nvPr/>
        </p:nvSpPr>
        <p:spPr>
          <a:xfrm>
            <a:off x="6679933" y="2259461"/>
            <a:ext cx="4476762" cy="553426"/>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Shelter staff </a:t>
            </a:r>
            <a:r>
              <a:rPr lang="en-CA">
                <a:solidFill>
                  <a:schemeClr val="tx1">
                    <a:lumMod val="75000"/>
                    <a:lumOff val="25000"/>
                  </a:schemeClr>
                </a:solidFill>
              </a:rPr>
              <a:t>survey respondents further highlighted:</a:t>
            </a:r>
          </a:p>
        </p:txBody>
      </p:sp>
      <p:sp>
        <p:nvSpPr>
          <p:cNvPr id="3" name="TextBox 2">
            <a:extLst>
              <a:ext uri="{FF2B5EF4-FFF2-40B4-BE49-F238E27FC236}">
                <a16:creationId xmlns:a16="http://schemas.microsoft.com/office/drawing/2014/main" id="{8CB4A829-F48B-95E7-D00D-55C515754B3A}"/>
              </a:ext>
            </a:extLst>
          </p:cNvPr>
          <p:cNvSpPr txBox="1"/>
          <p:nvPr/>
        </p:nvSpPr>
        <p:spPr>
          <a:xfrm>
            <a:off x="1222645" y="2812887"/>
            <a:ext cx="5255158" cy="3847207"/>
          </a:xfrm>
          <a:prstGeom prst="rect">
            <a:avLst/>
          </a:prstGeom>
          <a:noFill/>
        </p:spPr>
        <p:txBody>
          <a:bodyPr wrap="square" rtlCol="0">
            <a:spAutoFit/>
          </a:bodyPr>
          <a:lstStyle/>
          <a:p>
            <a:pPr marL="285750" indent="-285750">
              <a:buFont typeface="Arial" panose="020B0604020202020204" pitchFamily="34" charset="0"/>
              <a:buChar char="•"/>
            </a:pPr>
            <a:r>
              <a:rPr lang="en-CA" sz="1400" b="1"/>
              <a:t>Housing instability </a:t>
            </a:r>
            <a:r>
              <a:rPr lang="en-CA" sz="1400"/>
              <a:t>and</a:t>
            </a:r>
            <a:r>
              <a:rPr lang="en-CA" sz="1400" b="1"/>
              <a:t> unsafe environments </a:t>
            </a:r>
            <a:r>
              <a:rPr lang="en-CA" sz="1400"/>
              <a:t>for care management (n=10)</a:t>
            </a:r>
          </a:p>
          <a:p>
            <a:endParaRPr lang="en-CA" sz="400"/>
          </a:p>
          <a:p>
            <a:pPr marL="285750" indent="-285750">
              <a:buFont typeface="Arial" panose="020B0604020202020204" pitchFamily="34" charset="0"/>
              <a:buChar char="•"/>
            </a:pPr>
            <a:r>
              <a:rPr lang="en-CA" sz="1400" b="1"/>
              <a:t>Healthcare system barriers, </a:t>
            </a:r>
            <a:r>
              <a:rPr lang="en-CA" sz="1400"/>
              <a:t>including lack of access to </a:t>
            </a:r>
            <a:r>
              <a:rPr lang="en-GB" sz="1400"/>
              <a:t>limited community resources to support, stigma around substance use, screening care, patient being banned from facilities</a:t>
            </a:r>
            <a:r>
              <a:rPr lang="en-GB" sz="1400" b="1"/>
              <a:t> </a:t>
            </a:r>
            <a:r>
              <a:rPr lang="en-CA" sz="1400"/>
              <a:t>(n=6)</a:t>
            </a:r>
          </a:p>
          <a:p>
            <a:endParaRPr lang="en-CA" sz="400"/>
          </a:p>
          <a:p>
            <a:pPr marL="285750" indent="-285750">
              <a:buFont typeface="Arial" panose="020B0604020202020204" pitchFamily="34" charset="0"/>
              <a:buChar char="•"/>
            </a:pPr>
            <a:r>
              <a:rPr lang="en-CA" sz="1400" b="1"/>
              <a:t>Mental health and substance use </a:t>
            </a:r>
            <a:r>
              <a:rPr lang="en-CA" sz="1400"/>
              <a:t>causing challenges to palliative care (n=6)</a:t>
            </a:r>
          </a:p>
          <a:p>
            <a:endParaRPr lang="en-CA" sz="400"/>
          </a:p>
          <a:p>
            <a:pPr marL="285750" indent="-285750">
              <a:buFont typeface="Arial" panose="020B0604020202020204" pitchFamily="34" charset="0"/>
              <a:buChar char="•"/>
            </a:pPr>
            <a:r>
              <a:rPr lang="en-CA" sz="1400" b="1"/>
              <a:t>Lack of care coordination, </a:t>
            </a:r>
            <a:r>
              <a:rPr lang="en-CA" sz="1400"/>
              <a:t>including lack of communication and contact information for patient follow-up (n=5)</a:t>
            </a:r>
          </a:p>
          <a:p>
            <a:endParaRPr lang="en-CA" sz="400"/>
          </a:p>
          <a:p>
            <a:pPr marL="285750" indent="-285750">
              <a:buFont typeface="Arial" panose="020B0604020202020204" pitchFamily="34" charset="0"/>
              <a:buChar char="•"/>
            </a:pPr>
            <a:r>
              <a:rPr lang="en-GB" sz="1400" b="1"/>
              <a:t>Financial constraints for basic needs </a:t>
            </a:r>
            <a:r>
              <a:rPr lang="en-GB" sz="1400"/>
              <a:t>such as food, housing, medication, transportation (n=3)</a:t>
            </a:r>
            <a:r>
              <a:rPr lang="en-CA" sz="1400"/>
              <a:t> </a:t>
            </a:r>
          </a:p>
          <a:p>
            <a:pPr marL="285750" indent="-285750">
              <a:buFont typeface="Arial" panose="020B0604020202020204" pitchFamily="34" charset="0"/>
              <a:buChar char="•"/>
            </a:pPr>
            <a:endParaRPr lang="en-CA" sz="400"/>
          </a:p>
          <a:p>
            <a:pPr marL="285750" indent="-285750">
              <a:buFont typeface="Arial" panose="020B0604020202020204" pitchFamily="34" charset="0"/>
              <a:buChar char="•"/>
            </a:pPr>
            <a:r>
              <a:rPr lang="en-CA" sz="1400" b="1"/>
              <a:t>Need for more accessible and consistent patient-centred, trauma-informed care (n=4)</a:t>
            </a:r>
            <a:r>
              <a:rPr lang="en-CA" sz="1400"/>
              <a:t>. Respondents noted barriers specific to newcomers including language barriers, lack of primary care, lack of medical coverage (n=2).</a:t>
            </a:r>
          </a:p>
          <a:p>
            <a:pPr marL="285750" indent="-285750">
              <a:buFont typeface="Arial" panose="020B0604020202020204" pitchFamily="34" charset="0"/>
              <a:buChar char="•"/>
            </a:pPr>
            <a:endParaRPr lang="en-CA" sz="1400"/>
          </a:p>
        </p:txBody>
      </p:sp>
      <p:sp>
        <p:nvSpPr>
          <p:cNvPr id="4" name="TextBox 3">
            <a:extLst>
              <a:ext uri="{FF2B5EF4-FFF2-40B4-BE49-F238E27FC236}">
                <a16:creationId xmlns:a16="http://schemas.microsoft.com/office/drawing/2014/main" id="{7667A8DB-ED3E-6C7F-0A5A-17D8AEF40A8A}"/>
              </a:ext>
            </a:extLst>
          </p:cNvPr>
          <p:cNvSpPr txBox="1"/>
          <p:nvPr/>
        </p:nvSpPr>
        <p:spPr>
          <a:xfrm>
            <a:off x="6679933" y="2812887"/>
            <a:ext cx="3772130" cy="2431435"/>
          </a:xfrm>
          <a:prstGeom prst="rect">
            <a:avLst/>
          </a:prstGeom>
          <a:noFill/>
        </p:spPr>
        <p:txBody>
          <a:bodyPr wrap="square" rtlCol="0">
            <a:spAutoFit/>
          </a:bodyPr>
          <a:lstStyle/>
          <a:p>
            <a:pPr marL="285750" indent="-285750">
              <a:buFont typeface="Arial" panose="020B0604020202020204" pitchFamily="34" charset="0"/>
              <a:buChar char="•"/>
            </a:pPr>
            <a:r>
              <a:rPr lang="en-CA" sz="1400"/>
              <a:t>Extremely </a:t>
            </a:r>
            <a:r>
              <a:rPr lang="en-CA" sz="1400" b="1"/>
              <a:t>challenging experience for clients of having to leave home environment</a:t>
            </a:r>
            <a:r>
              <a:rPr lang="en-CA" sz="1400"/>
              <a:t> and move to hospital environment (n=1)</a:t>
            </a:r>
          </a:p>
          <a:p>
            <a:endParaRPr lang="en-CA" sz="600"/>
          </a:p>
          <a:p>
            <a:pPr marL="285750" indent="-285750">
              <a:buFont typeface="Arial" panose="020B0604020202020204" pitchFamily="34" charset="0"/>
              <a:buChar char="•"/>
            </a:pPr>
            <a:r>
              <a:rPr lang="en-CA" sz="1400" b="1"/>
              <a:t>Hospital admission criteria</a:t>
            </a:r>
            <a:r>
              <a:rPr lang="en-CA" sz="1400"/>
              <a:t>, meaning clients stay in shelter with care needs beyond what the shelter can address (n=1)</a:t>
            </a:r>
          </a:p>
          <a:p>
            <a:endParaRPr lang="en-CA" sz="600"/>
          </a:p>
          <a:p>
            <a:pPr marL="285750" indent="-285750">
              <a:buFont typeface="Arial" panose="020B0604020202020204" pitchFamily="34" charset="0"/>
              <a:buChar char="•"/>
            </a:pPr>
            <a:r>
              <a:rPr lang="en-CA" sz="1400" b="1"/>
              <a:t>Lack of hospital support staff  </a:t>
            </a:r>
            <a:r>
              <a:rPr lang="en-CA" sz="1400"/>
              <a:t>to communicate with and update patients (n=1)</a:t>
            </a:r>
            <a:endParaRPr lang="en-GB" sz="1400"/>
          </a:p>
          <a:p>
            <a:pPr marL="285750" indent="-285750">
              <a:buFont typeface="Arial" panose="020B0604020202020204" pitchFamily="34" charset="0"/>
              <a:buChar char="•"/>
            </a:pPr>
            <a:endParaRPr lang="en-CA" sz="1400"/>
          </a:p>
          <a:p>
            <a:pPr marL="285750" indent="-285750">
              <a:buFont typeface="Arial" panose="020B0604020202020204" pitchFamily="34" charset="0"/>
              <a:buChar char="•"/>
            </a:pPr>
            <a:endParaRPr lang="en-CA" sz="1400"/>
          </a:p>
        </p:txBody>
      </p:sp>
    </p:spTree>
    <p:extLst>
      <p:ext uri="{BB962C8B-B14F-4D97-AF65-F5344CB8AC3E}">
        <p14:creationId xmlns:p14="http://schemas.microsoft.com/office/powerpoint/2010/main" val="2476591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9849A5-0019-FA72-CC7A-E2B2ACB5B3D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3C125E-43D7-67F5-1E5F-6BD6E903BC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845E4225-F40D-FA5F-859D-BE1D18CD019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20" name="Freeform 44">
              <a:extLst>
                <a:ext uri="{FF2B5EF4-FFF2-40B4-BE49-F238E27FC236}">
                  <a16:creationId xmlns:a16="http://schemas.microsoft.com/office/drawing/2014/main" id="{5F7C30EF-7471-D8B9-B79C-1574D226FD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 name="Freeform 45">
              <a:extLst>
                <a:ext uri="{FF2B5EF4-FFF2-40B4-BE49-F238E27FC236}">
                  <a16:creationId xmlns:a16="http://schemas.microsoft.com/office/drawing/2014/main" id="{8D0F241A-C981-3650-1556-FB7D02FE38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 name="Freeform 46">
              <a:extLst>
                <a:ext uri="{FF2B5EF4-FFF2-40B4-BE49-F238E27FC236}">
                  <a16:creationId xmlns:a16="http://schemas.microsoft.com/office/drawing/2014/main" id="{5151ACD0-6797-D6C9-52E8-5310834F49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47">
              <a:extLst>
                <a:ext uri="{FF2B5EF4-FFF2-40B4-BE49-F238E27FC236}">
                  <a16:creationId xmlns:a16="http://schemas.microsoft.com/office/drawing/2014/main" id="{18C44CE2-A5F0-2FDC-FE1A-79C60B9CF96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Rectangle 15">
              <a:extLst>
                <a:ext uri="{FF2B5EF4-FFF2-40B4-BE49-F238E27FC236}">
                  <a16:creationId xmlns:a16="http://schemas.microsoft.com/office/drawing/2014/main" id="{E16E47D5-895F-EB6B-2D23-3838A01B4A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48A79420-FA31-2972-3AAA-E399CD38EF45}"/>
              </a:ext>
            </a:extLst>
          </p:cNvPr>
          <p:cNvSpPr>
            <a:spLocks noGrp="1"/>
          </p:cNvSpPr>
          <p:nvPr>
            <p:ph type="title"/>
          </p:nvPr>
        </p:nvSpPr>
        <p:spPr>
          <a:xfrm>
            <a:off x="1047280" y="759805"/>
            <a:ext cx="10000133" cy="1325563"/>
          </a:xfrm>
        </p:spPr>
        <p:txBody>
          <a:bodyPr>
            <a:normAutofit/>
          </a:bodyPr>
          <a:lstStyle/>
          <a:p>
            <a:r>
              <a:rPr lang="en-CA" sz="3200" b="1">
                <a:solidFill>
                  <a:srgbClr val="FFFFFF"/>
                </a:solidFill>
              </a:rPr>
              <a:t>Perceived barriers </a:t>
            </a:r>
            <a:r>
              <a:rPr lang="en-CA" sz="3200">
                <a:solidFill>
                  <a:srgbClr val="FFFFFF"/>
                </a:solidFill>
              </a:rPr>
              <a:t>to patients accessing palliative/ end-of-life care</a:t>
            </a:r>
            <a:endParaRPr lang="en-CA" sz="3200">
              <a:solidFill>
                <a:srgbClr val="FFFFFF"/>
              </a:solidFill>
              <a:cs typeface="Segoe UI" panose="020B0502040204020203" pitchFamily="34" charset="0"/>
            </a:endParaRPr>
          </a:p>
        </p:txBody>
      </p:sp>
      <p:sp>
        <p:nvSpPr>
          <p:cNvPr id="5" name="Rectangle: Rounded Corners 4">
            <a:extLst>
              <a:ext uri="{FF2B5EF4-FFF2-40B4-BE49-F238E27FC236}">
                <a16:creationId xmlns:a16="http://schemas.microsoft.com/office/drawing/2014/main" id="{54DAFE68-D8BC-6236-DDBE-778B00CF0C97}"/>
              </a:ext>
            </a:extLst>
          </p:cNvPr>
          <p:cNvSpPr/>
          <p:nvPr/>
        </p:nvSpPr>
        <p:spPr>
          <a:xfrm>
            <a:off x="1345323" y="2259461"/>
            <a:ext cx="4502395" cy="358701"/>
          </a:xfrm>
          <a:prstGeom prst="round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Physician/ RN </a:t>
            </a:r>
            <a:r>
              <a:rPr lang="en-CA">
                <a:solidFill>
                  <a:schemeClr val="tx1">
                    <a:lumMod val="75000"/>
                    <a:lumOff val="25000"/>
                  </a:schemeClr>
                </a:solidFill>
              </a:rPr>
              <a:t>survey respondent perspective:</a:t>
            </a:r>
          </a:p>
        </p:txBody>
      </p:sp>
      <p:sp>
        <p:nvSpPr>
          <p:cNvPr id="7" name="Rectangle: Rounded Corners 6">
            <a:extLst>
              <a:ext uri="{FF2B5EF4-FFF2-40B4-BE49-F238E27FC236}">
                <a16:creationId xmlns:a16="http://schemas.microsoft.com/office/drawing/2014/main" id="{A311B147-4092-3E25-45C7-537E01B3BA29}"/>
              </a:ext>
            </a:extLst>
          </p:cNvPr>
          <p:cNvSpPr/>
          <p:nvPr/>
        </p:nvSpPr>
        <p:spPr>
          <a:xfrm>
            <a:off x="6360552" y="2259460"/>
            <a:ext cx="4502396" cy="358701"/>
          </a:xfrm>
          <a:prstGeom prst="round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CA" b="1">
                <a:solidFill>
                  <a:schemeClr val="tx1">
                    <a:lumMod val="75000"/>
                    <a:lumOff val="25000"/>
                  </a:schemeClr>
                </a:solidFill>
              </a:rPr>
              <a:t>Shelter staff </a:t>
            </a:r>
            <a:r>
              <a:rPr lang="en-CA">
                <a:solidFill>
                  <a:schemeClr val="tx1">
                    <a:lumMod val="75000"/>
                    <a:lumOff val="25000"/>
                  </a:schemeClr>
                </a:solidFill>
              </a:rPr>
              <a:t>survey respondent perspective:</a:t>
            </a:r>
          </a:p>
        </p:txBody>
      </p:sp>
      <p:graphicFrame>
        <p:nvGraphicFramePr>
          <p:cNvPr id="3" name="Chart 2">
            <a:extLst>
              <a:ext uri="{FF2B5EF4-FFF2-40B4-BE49-F238E27FC236}">
                <a16:creationId xmlns:a16="http://schemas.microsoft.com/office/drawing/2014/main" id="{342FE982-24E4-5E2B-7A78-F99A989A63B4}"/>
              </a:ext>
            </a:extLst>
          </p:cNvPr>
          <p:cNvGraphicFramePr>
            <a:graphicFrameLocks/>
          </p:cNvGraphicFramePr>
          <p:nvPr>
            <p:extLst>
              <p:ext uri="{D42A27DB-BD31-4B8C-83A1-F6EECF244321}">
                <p14:modId xmlns:p14="http://schemas.microsoft.com/office/powerpoint/2010/main" val="3854390137"/>
              </p:ext>
            </p:extLst>
          </p:nvPr>
        </p:nvGraphicFramePr>
        <p:xfrm>
          <a:off x="-1" y="2626548"/>
          <a:ext cx="7041931" cy="38261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580A4BF8-93EB-F162-5322-5BA174FD387A}"/>
              </a:ext>
            </a:extLst>
          </p:cNvPr>
          <p:cNvGraphicFramePr>
            <a:graphicFrameLocks/>
          </p:cNvGraphicFramePr>
          <p:nvPr>
            <p:extLst>
              <p:ext uri="{D42A27DB-BD31-4B8C-83A1-F6EECF244321}">
                <p14:modId xmlns:p14="http://schemas.microsoft.com/office/powerpoint/2010/main" val="3321738255"/>
              </p:ext>
            </p:extLst>
          </p:nvPr>
        </p:nvGraphicFramePr>
        <p:xfrm>
          <a:off x="5592701" y="2671901"/>
          <a:ext cx="7706864" cy="3983469"/>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a:extLst>
              <a:ext uri="{FF2B5EF4-FFF2-40B4-BE49-F238E27FC236}">
                <a16:creationId xmlns:a16="http://schemas.microsoft.com/office/drawing/2014/main" id="{8012A4B5-16EE-009F-1039-E44A0C0E1D43}"/>
              </a:ext>
            </a:extLst>
          </p:cNvPr>
          <p:cNvSpPr txBox="1"/>
          <p:nvPr/>
        </p:nvSpPr>
        <p:spPr>
          <a:xfrm>
            <a:off x="764516" y="6378643"/>
            <a:ext cx="5118496" cy="430887"/>
          </a:xfrm>
          <a:prstGeom prst="rect">
            <a:avLst/>
          </a:prstGeom>
          <a:noFill/>
        </p:spPr>
        <p:txBody>
          <a:bodyPr wrap="square" rtlCol="0">
            <a:spAutoFit/>
          </a:bodyPr>
          <a:lstStyle/>
          <a:p>
            <a:r>
              <a:rPr lang="en-CA" sz="1050" i="1">
                <a:solidFill>
                  <a:schemeClr val="tx1">
                    <a:lumMod val="85000"/>
                    <a:lumOff val="15000"/>
                  </a:schemeClr>
                </a:solidFill>
              </a:rPr>
              <a:t>*Please refer to appendix A for a list of detailed FP/ RN responses regarding where to find necessary services, difficulties accessing other services, and other barriers</a:t>
            </a:r>
          </a:p>
        </p:txBody>
      </p:sp>
      <p:sp>
        <p:nvSpPr>
          <p:cNvPr id="14" name="TextBox 13">
            <a:extLst>
              <a:ext uri="{FF2B5EF4-FFF2-40B4-BE49-F238E27FC236}">
                <a16:creationId xmlns:a16="http://schemas.microsoft.com/office/drawing/2014/main" id="{75DA3254-E027-ECDA-4647-8F78ED43B1DF}"/>
              </a:ext>
            </a:extLst>
          </p:cNvPr>
          <p:cNvSpPr txBox="1"/>
          <p:nvPr/>
        </p:nvSpPr>
        <p:spPr>
          <a:xfrm>
            <a:off x="9666409" y="6186912"/>
            <a:ext cx="2089576" cy="415498"/>
          </a:xfrm>
          <a:prstGeom prst="rect">
            <a:avLst/>
          </a:prstGeom>
          <a:noFill/>
        </p:spPr>
        <p:txBody>
          <a:bodyPr wrap="square" rtlCol="0">
            <a:spAutoFit/>
          </a:bodyPr>
          <a:lstStyle/>
          <a:p>
            <a:r>
              <a:rPr lang="en-CA" sz="1050" i="1">
                <a:solidFill>
                  <a:schemeClr val="tx1">
                    <a:lumMod val="85000"/>
                    <a:lumOff val="15000"/>
                  </a:schemeClr>
                </a:solidFill>
              </a:rPr>
              <a:t>*Further details were not provided by shelter staff respondents</a:t>
            </a:r>
          </a:p>
        </p:txBody>
      </p:sp>
      <p:sp>
        <p:nvSpPr>
          <p:cNvPr id="4" name="Speech Bubble: Rectangle 3">
            <a:extLst>
              <a:ext uri="{FF2B5EF4-FFF2-40B4-BE49-F238E27FC236}">
                <a16:creationId xmlns:a16="http://schemas.microsoft.com/office/drawing/2014/main" id="{63F8C89F-DCE2-4975-DDFA-BE90C0C707D9}"/>
              </a:ext>
            </a:extLst>
          </p:cNvPr>
          <p:cNvSpPr/>
          <p:nvPr/>
        </p:nvSpPr>
        <p:spPr>
          <a:xfrm>
            <a:off x="4920261" y="5288963"/>
            <a:ext cx="1093749" cy="723658"/>
          </a:xfrm>
          <a:prstGeom prst="wedgeRectCallout">
            <a:avLst>
              <a:gd name="adj1" fmla="val -57182"/>
              <a:gd name="adj2" fmla="val -143355"/>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100">
                <a:solidFill>
                  <a:schemeClr val="tx1">
                    <a:lumMod val="85000"/>
                    <a:lumOff val="15000"/>
                  </a:schemeClr>
                </a:solidFill>
              </a:rPr>
              <a:t>Further emphasized in written responses </a:t>
            </a:r>
          </a:p>
        </p:txBody>
      </p:sp>
      <p:sp>
        <p:nvSpPr>
          <p:cNvPr id="8" name="Speech Bubble: Rectangle 7">
            <a:extLst>
              <a:ext uri="{FF2B5EF4-FFF2-40B4-BE49-F238E27FC236}">
                <a16:creationId xmlns:a16="http://schemas.microsoft.com/office/drawing/2014/main" id="{637EE236-9F4B-F449-3580-BE078589CA13}"/>
              </a:ext>
            </a:extLst>
          </p:cNvPr>
          <p:cNvSpPr/>
          <p:nvPr/>
        </p:nvSpPr>
        <p:spPr>
          <a:xfrm>
            <a:off x="10862948" y="5049977"/>
            <a:ext cx="1093749" cy="723658"/>
          </a:xfrm>
          <a:prstGeom prst="wedgeRectCallout">
            <a:avLst>
              <a:gd name="adj1" fmla="val -19622"/>
              <a:gd name="adj2" fmla="val -234919"/>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1100">
                <a:solidFill>
                  <a:schemeClr val="tx1">
                    <a:lumMod val="85000"/>
                    <a:lumOff val="15000"/>
                  </a:schemeClr>
                </a:solidFill>
              </a:rPr>
              <a:t>Further emphasized in written responses </a:t>
            </a:r>
          </a:p>
        </p:txBody>
      </p:sp>
    </p:spTree>
    <p:extLst>
      <p:ext uri="{BB962C8B-B14F-4D97-AF65-F5344CB8AC3E}">
        <p14:creationId xmlns:p14="http://schemas.microsoft.com/office/powerpoint/2010/main" val="1034844120"/>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E7CB6"/>
      </a:dk2>
      <a:lt2>
        <a:srgbClr val="2C3C94"/>
      </a:lt2>
      <a:accent1>
        <a:srgbClr val="006C89"/>
      </a:accent1>
      <a:accent2>
        <a:srgbClr val="79AFBE"/>
      </a:accent2>
      <a:accent3>
        <a:srgbClr val="A6A6A6"/>
      </a:accent3>
      <a:accent4>
        <a:srgbClr val="E38436"/>
      </a:accent4>
      <a:accent5>
        <a:srgbClr val="DD651E"/>
      </a:accent5>
      <a:accent6>
        <a:srgbClr val="BBC19A"/>
      </a:accent6>
      <a:hlink>
        <a:srgbClr val="006C89"/>
      </a:hlink>
      <a:folHlink>
        <a:srgbClr val="70440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47B1B86CD5BA643B58A63FB87568E90" ma:contentTypeVersion="20" ma:contentTypeDescription="Create a new document." ma:contentTypeScope="" ma:versionID="38d5b8bf3e5ca34edcc84d140a6e60bc">
  <xsd:schema xmlns:xsd="http://www.w3.org/2001/XMLSchema" xmlns:xs="http://www.w3.org/2001/XMLSchema" xmlns:p="http://schemas.microsoft.com/office/2006/metadata/properties" xmlns:ns2="1a2e5126-bedf-4789-a73b-224171d9f080" xmlns:ns3="63e30db5-cf8d-467b-ab4d-714230185fb1" targetNamespace="http://schemas.microsoft.com/office/2006/metadata/properties" ma:root="true" ma:fieldsID="a173d275a60ce19b603167105f60fb2b" ns2:_="" ns3:_="">
    <xsd:import namespace="1a2e5126-bedf-4789-a73b-224171d9f080"/>
    <xsd:import namespace="63e30db5-cf8d-467b-ab4d-714230185fb1"/>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2e5126-bedf-4789-a73b-224171d9f08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CatchAll" ma:index="25" nillable="true" ma:displayName="Taxonomy Catch All Column" ma:hidden="true" ma:list="{2c446eaa-446f-4fb1-a896-6a7743451033}" ma:internalName="TaxCatchAll" ma:showField="CatchAllData" ma:web="1a2e5126-bedf-4789-a73b-224171d9f08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3e30db5-cf8d-467b-ab4d-714230185fb1"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MediaServiceLocation" ma:internalName="MediaServiceLocation"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MediaLengthInSeconds" ma:hidden="true"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80f0c489-3226-4ba0-a41f-2c4f7c822d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a2e5126-bedf-4789-a73b-224171d9f080" xsi:nil="true"/>
    <SharedWithUsers xmlns="1a2e5126-bedf-4789-a73b-224171d9f080">
      <UserInfo>
        <DisplayName>Amanda Paleologou</DisplayName>
        <AccountId>1556</AccountId>
        <AccountType/>
      </UserInfo>
      <UserInfo>
        <DisplayName>Katherine Coatta</DisplayName>
        <AccountId>15</AccountId>
        <AccountType/>
      </UserInfo>
      <UserInfo>
        <DisplayName>Progga Sinha Saha</DisplayName>
        <AccountId>2023</AccountId>
        <AccountType/>
      </UserInfo>
      <UserInfo>
        <DisplayName>Dragana  Misita</DisplayName>
        <AccountId>1647</AccountId>
        <AccountType/>
      </UserInfo>
    </SharedWithUsers>
    <lcf76f155ced4ddcb4097134ff3c332f xmlns="63e30db5-cf8d-467b-ab4d-714230185fb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D5E7358-5D2F-4D71-BAED-E4A80D00461B}">
  <ds:schemaRefs>
    <ds:schemaRef ds:uri="http://schemas.microsoft.com/sharepoint/v3/contenttype/forms"/>
  </ds:schemaRefs>
</ds:datastoreItem>
</file>

<file path=customXml/itemProps2.xml><?xml version="1.0" encoding="utf-8"?>
<ds:datastoreItem xmlns:ds="http://schemas.openxmlformats.org/officeDocument/2006/customXml" ds:itemID="{273ADB4D-0E23-4DD8-BA09-6C802935D3BE}">
  <ds:schemaRefs>
    <ds:schemaRef ds:uri="1a2e5126-bedf-4789-a73b-224171d9f080"/>
    <ds:schemaRef ds:uri="63e30db5-cf8d-467b-ab4d-714230185fb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7865CD6-1527-4FFE-9FD2-D8E1741F17BD}">
  <ds:schemaRefs>
    <ds:schemaRef ds:uri="1a2e5126-bedf-4789-a73b-224171d9f080"/>
    <ds:schemaRef ds:uri="63e30db5-cf8d-467b-ab4d-714230185fb1"/>
    <ds:schemaRef ds:uri="d0e0d1ab-b76c-4798-ab7c-3ace3f3dc2f2"/>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12</Slides>
  <Notes>10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Improving Palliative Care for Populations Experiencing Structural Vulnerabilities in Surrey-North Delta  . EOI Phase Survey Findings</vt:lpstr>
      <vt:lpstr>EOI Phase  Data Collection</vt:lpstr>
      <vt:lpstr>Experience with palliative and end-of-life care</vt:lpstr>
      <vt:lpstr>Communication between health/ social support providers</vt:lpstr>
      <vt:lpstr>Communication between health/ social support providers</vt:lpstr>
      <vt:lpstr>Shelter staff knowledge &amp; comfort with palliative and end-of-life care</vt:lpstr>
      <vt:lpstr>Challenges experienced when supporting patients with palliative/ end-of-life needs</vt:lpstr>
      <vt:lpstr>Challenges experienced when supporting patients with palliative/ end-of-life needs</vt:lpstr>
      <vt:lpstr>Perceived barriers to patients accessing palliative/ end-of-life care</vt:lpstr>
      <vt:lpstr>Further supports and resources needed to provide palliative care to patients with structural vulnerabilities</vt:lpstr>
      <vt:lpstr>Questions? </vt:lpstr>
      <vt:lpstr>Appendix 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Okanagan PCN Evaluation Update</dc:title>
  <dc:creator>Katherine Coatta</dc:creator>
  <cp:revision>1</cp:revision>
  <dcterms:created xsi:type="dcterms:W3CDTF">2022-04-27T04:31:37Z</dcterms:created>
  <dcterms:modified xsi:type="dcterms:W3CDTF">2025-01-08T19:43:08Z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0x01010031D264510E508641AD55920E101A273F</vt:lpwstr>
  </property>
  <property fmtid="{D5CDD505-2E9C-101B-9397-08002B2CF9AE}" pid="3" name="MediaServiceImageTags">
    <vt:lpwstr/>
  </property>
</Properties>
</file>