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316" r:id="rId6"/>
    <p:sldId id="357" r:id="rId7"/>
    <p:sldId id="362" r:id="rId8"/>
    <p:sldId id="365" r:id="rId9"/>
    <p:sldId id="364" r:id="rId10"/>
    <p:sldId id="356" r:id="rId11"/>
    <p:sldId id="371" r:id="rId12"/>
    <p:sldId id="366" r:id="rId13"/>
    <p:sldId id="367" r:id="rId14"/>
    <p:sldId id="369" r:id="rId15"/>
    <p:sldId id="3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91D2E40-0F29-E25C-3456-3516186AC4EB}" name="Tea Rawsthorne Eckmyn" initials="TR" userId="S::Tea@reichertandassociates.ca::3d29822b-32b9-44c2-a026-09e63dc2bc6c" providerId="AD"/>
  <p188:author id="{41C58892-76D5-0A37-F585-F5ED7E2C855C}" name="Progga Sinha Saha" initials="PS" userId="S::progga@reichertandassociates.ca::5dc1ea39-6090-4766-bd4a-39c8dd3a228e" providerId="AD"/>
  <p188:author id="{CD0C31CF-E6C8-6E0F-2B54-8BEE3A1AD07E}" name="Katherine Coatta" initials="KC" userId="S::katherine@reichertandassociates.ca::845938df-3a78-4802-92fe-3474c104a4c6" providerId="AD"/>
  <p188:author id="{3B84C3EF-E77F-1420-7D8E-A16181DB3BA5}" name="Dragana Misita" initials="DM" userId="S::Dragana@reichertandassociates.ca::011df381-a74e-4309-ae79-b512a193606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651E"/>
    <a:srgbClr val="79AFBE"/>
    <a:srgbClr val="016D8A"/>
    <a:srgbClr val="59595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C3062A-234F-45B0-8CC6-A6B38B68F152}" v="117" dt="2025-01-08T22:42:25.8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reichert2121.sharepoint.com/Doctors%20Q%20to%20Z/Shared%20Documents/Surrey%20North%20Delta/Shared%20Care/Chronic%20Pain/Data%20Collection/EOI%20FP%20Survey/SND_Chronic%20Pain_FP%20Survey_DataAnalysis_2024_112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reichert2121.sharepoint.com/Doctors%20Q%20to%20Z/Shared%20Documents/Surrey%20North%20Delta/Shared%20Care/Chronic%20Pain/Data%20Collection/EOI%20FP%20Survey/SND_Chronic%20Pain_FP%20Survey_DataAnalysis_2024_112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reichert2121.sharepoint.com/Doctors%20Q%20to%20Z/Shared%20Documents/Surrey%20North%20Delta/Shared%20Care/Chronic%20Pain/Data%20Collection/EOI%20Patient%20Survey/SND_Chronic%20Pain_Patient%20Survey_DataAnalysis_2024_121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reichert2121.sharepoint.com/Doctors%20Q%20to%20Z/Shared%20Documents/Surrey%20North%20Delta/Shared%20Care/Chronic%20Pain/Data%20Collection/EOI%20Patient%20Survey/SND_Chronic%20Pain_Patient%20Survey_DataAnalysis_2024_121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reichert2121.sharepoint.com/Doctors%20Q%20to%20Z/Shared%20Documents/Surrey%20North%20Delta/Shared%20Care/Chronic%20Pain/Data%20Collection/EOI%20Patient%20Survey/SND_Chronic%20Pain_Patient%20Survey_DataAnalysis_2024_121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reichert2121.sharepoint.com/Doctors%20Q%20to%20Z/Shared%20Documents/Surrey%20North%20Delta/Shared%20Care/Chronic%20Pain/Data%20Collection/EOI%20Patient%20Survey/SND_Chronic%20Pain_Patient%20Survey_DataAnalysis_2024_121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Fig. 2: Overall confidence supporting patients with chronic pain </a:t>
            </a:r>
          </a:p>
          <a:p>
            <a:pPr>
              <a:defRPr/>
            </a:pPr>
            <a:r>
              <a:rPr lang="en-CA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FP Survey (n=42)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'Analysis '!$F$5</c:f>
              <c:strCache>
                <c:ptCount val="1"/>
                <c:pt idx="0">
                  <c:v>1 (Not confident at all)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'Analysis '!$G$5</c:f>
              <c:numCache>
                <c:formatCode>0%</c:formatCode>
                <c:ptCount val="1"/>
                <c:pt idx="0">
                  <c:v>4.878048780487805E-2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96-47B7-8081-FA1EA052B436}"/>
            </c:ext>
          </c:extLst>
        </c:ser>
        <c:ser>
          <c:idx val="1"/>
          <c:order val="1"/>
          <c:tx>
            <c:strRef>
              <c:f>'Analysis '!$F$6</c:f>
              <c:strCache>
                <c:ptCount val="1"/>
                <c:pt idx="0">
                  <c:v>2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'Analysis '!$G$6</c:f>
              <c:numCache>
                <c:formatCode>0%</c:formatCode>
                <c:ptCount val="1"/>
                <c:pt idx="0">
                  <c:v>0.17073170731707318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96-47B7-8081-FA1EA052B436}"/>
            </c:ext>
          </c:extLst>
        </c:ser>
        <c:ser>
          <c:idx val="2"/>
          <c:order val="2"/>
          <c:tx>
            <c:strRef>
              <c:f>'Analysis '!$F$7</c:f>
              <c:strCache>
                <c:ptCount val="1"/>
                <c:pt idx="0">
                  <c:v>3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'Analysis '!$G$7</c:f>
              <c:numCache>
                <c:formatCode>0%</c:formatCode>
                <c:ptCount val="1"/>
                <c:pt idx="0">
                  <c:v>0.3902439024390244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96-47B7-8081-FA1EA052B436}"/>
            </c:ext>
          </c:extLst>
        </c:ser>
        <c:ser>
          <c:idx val="3"/>
          <c:order val="3"/>
          <c:tx>
            <c:strRef>
              <c:f>'Analysis '!$F$8</c:f>
              <c:strCache>
                <c:ptCount val="1"/>
                <c:pt idx="0">
                  <c:v>4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'Analysis '!$G$8</c:f>
              <c:numCache>
                <c:formatCode>0%</c:formatCode>
                <c:ptCount val="1"/>
                <c:pt idx="0">
                  <c:v>0.31707317073170732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96-47B7-8081-FA1EA052B436}"/>
            </c:ext>
          </c:extLst>
        </c:ser>
        <c:ser>
          <c:idx val="4"/>
          <c:order val="4"/>
          <c:tx>
            <c:strRef>
              <c:f>'Analysis '!$F$9</c:f>
              <c:strCache>
                <c:ptCount val="1"/>
                <c:pt idx="0">
                  <c:v>5 (Very confident)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'Analysis '!$G$9</c:f>
              <c:numCache>
                <c:formatCode>0%</c:formatCode>
                <c:ptCount val="1"/>
                <c:pt idx="0">
                  <c:v>7.3170731707317069E-2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96-47B7-8081-FA1EA052B43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17680351"/>
        <c:axId val="1917680831"/>
      </c:barChart>
      <c:catAx>
        <c:axId val="1917680351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17680831"/>
        <c:crosses val="autoZero"/>
        <c:auto val="1"/>
        <c:lblAlgn val="ctr"/>
        <c:lblOffset val="100"/>
        <c:noMultiLvlLbl val="0"/>
      </c:catAx>
      <c:valAx>
        <c:axId val="1917680831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91768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Fig. 3: How FPs are currently supporting patients to manage their chronic pain </a:t>
            </a:r>
          </a:p>
          <a:p>
            <a:pPr>
              <a:defRPr/>
            </a:pPr>
            <a:r>
              <a:rPr lang="en-CA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FP Survey (n=42)</a:t>
            </a:r>
          </a:p>
        </c:rich>
      </c:tx>
      <c:layout>
        <c:manualLayout>
          <c:xMode val="edge"/>
          <c:yMode val="edge"/>
          <c:x val="0.10166056438896554"/>
          <c:y val="3.300165372066360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9225174065261867"/>
          <c:y val="0.19059791976317847"/>
          <c:w val="0.48270652312033618"/>
          <c:h val="0.6849139236366018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'Analysis '!$A$23:$A$28</c:f>
              <c:strCache>
                <c:ptCount val="6"/>
                <c:pt idx="0">
                  <c:v>Other*</c:v>
                </c:pt>
                <c:pt idx="1">
                  <c:v>Referrals to other community resources</c:v>
                </c:pt>
                <c:pt idx="2">
                  <c:v>Referrals to PCN Allied Health Providers</c:v>
                </c:pt>
                <c:pt idx="3">
                  <c:v>Referrals to non-PCN Allied Health Providers </c:v>
                </c:pt>
                <c:pt idx="4">
                  <c:v>Medication Management </c:v>
                </c:pt>
                <c:pt idx="5">
                  <c:v>Referrals to the Pain Clinic at JPOCSC</c:v>
                </c:pt>
              </c:strCache>
            </c:strRef>
          </c:cat>
          <c:val>
            <c:numRef>
              <c:f>'Analysis '!$D$23:$D$28</c:f>
              <c:numCache>
                <c:formatCode>0%</c:formatCode>
                <c:ptCount val="6"/>
                <c:pt idx="0">
                  <c:v>9.5238095238095233E-2</c:v>
                </c:pt>
                <c:pt idx="1">
                  <c:v>0.45238095238095238</c:v>
                </c:pt>
                <c:pt idx="2">
                  <c:v>0.66666666666666663</c:v>
                </c:pt>
                <c:pt idx="3">
                  <c:v>0.76190476190476186</c:v>
                </c:pt>
                <c:pt idx="4">
                  <c:v>0.9285714285714286</c:v>
                </c:pt>
                <c:pt idx="5">
                  <c:v>0.95238095238095233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2E-40E7-AA91-1397B76F4D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859192527"/>
        <c:axId val="1901758127"/>
      </c:barChart>
      <c:catAx>
        <c:axId val="18591925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1758127"/>
        <c:crosses val="autoZero"/>
        <c:auto val="1"/>
        <c:lblAlgn val="ctr"/>
        <c:lblOffset val="100"/>
        <c:noMultiLvlLbl val="0"/>
      </c:catAx>
      <c:valAx>
        <c:axId val="1901758127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859192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dirty="0">
                <a:latin typeface="Aptos" panose="020B0004020202020204" pitchFamily="34" charset="0"/>
              </a:rPr>
              <a:t>Fig. 4 - </a:t>
            </a:r>
            <a:r>
              <a:rPr lang="en-GB" dirty="0">
                <a:latin typeface="Aptos" panose="020B0004020202020204" pitchFamily="34" charset="0"/>
              </a:rPr>
              <a:t>Where have you accessed information or care to help manage your chronic pain? (Patient Survey, n=7)</a:t>
            </a:r>
            <a:endParaRPr lang="en-CA" dirty="0">
              <a:latin typeface="Aptos" panose="020B00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CA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'Q0-4'!$A$30:$A$34</c:f>
              <c:strCache>
                <c:ptCount val="5"/>
                <c:pt idx="0">
                  <c:v>Other(s)*</c:v>
                </c:pt>
                <c:pt idx="1">
                  <c:v>Pain BC</c:v>
                </c:pt>
                <c:pt idx="2">
                  <c:v>The Jim Pattison Outpatient Care and Surgery Centre (JPOCSC)</c:v>
                </c:pt>
                <c:pt idx="3">
                  <c:v>Chronic Pain Self-Management Program</c:v>
                </c:pt>
                <c:pt idx="4">
                  <c:v>Primary Care Network (e.g., Family Physician, Nurse Practitioner, PCN Allied Health Providers, etc.)</c:v>
                </c:pt>
              </c:strCache>
            </c:strRef>
          </c:cat>
          <c:val>
            <c:numRef>
              <c:f>'Q0-4'!$B$30:$B$34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25-4D67-88BF-CABF80071CA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46775184"/>
        <c:axId val="246771824"/>
      </c:barChart>
      <c:catAx>
        <c:axId val="24677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771824"/>
        <c:crosses val="autoZero"/>
        <c:auto val="1"/>
        <c:lblAlgn val="ctr"/>
        <c:lblOffset val="100"/>
        <c:noMultiLvlLbl val="0"/>
      </c:catAx>
      <c:valAx>
        <c:axId val="246771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4677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Fig. 5: </a:t>
            </a:r>
            <a:r>
              <a:rPr lang="en-CA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Which of the following do you</a:t>
            </a:r>
            <a:r>
              <a:rPr lang="en-CA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 use consistently </a:t>
            </a:r>
            <a:r>
              <a:rPr lang="en-CA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to help manage your chronic pain?</a:t>
            </a:r>
          </a:p>
          <a:p>
            <a:pPr>
              <a:defRPr/>
            </a:pPr>
            <a:r>
              <a:rPr lang="en-CA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(Patient Survey  n=7)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'Q0-4'!$B$50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'Q0-4'!$A$51:$A$57</c:f>
              <c:strCache>
                <c:ptCount val="7"/>
                <c:pt idx="0">
                  <c:v>Other programs, services, and care</c:v>
                </c:pt>
                <c:pt idx="1">
                  <c:v>Prescription medication </c:v>
                </c:pt>
                <c:pt idx="2">
                  <c:v>Physical therapies</c:v>
                </c:pt>
                <c:pt idx="3">
                  <c:v>Over the counter medication </c:v>
                </c:pt>
                <c:pt idx="4">
                  <c:v>Seeking social and emotional support </c:v>
                </c:pt>
                <c:pt idx="5">
                  <c:v>Self-management techniques </c:v>
                </c:pt>
                <c:pt idx="6">
                  <c:v>Lifestyle changes </c:v>
                </c:pt>
              </c:strCache>
            </c:strRef>
          </c:cat>
          <c:val>
            <c:numRef>
              <c:f>'Q0-4'!$B$51:$B$57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6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70-4939-9512-B6A4F18AC46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332374447"/>
        <c:axId val="1332383567"/>
      </c:barChart>
      <c:catAx>
        <c:axId val="13323744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2383567"/>
        <c:crosses val="autoZero"/>
        <c:auto val="1"/>
        <c:lblAlgn val="ctr"/>
        <c:lblOffset val="100"/>
        <c:noMultiLvlLbl val="0"/>
      </c:catAx>
      <c:valAx>
        <c:axId val="133238356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32374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Fig. 6: </a:t>
            </a:r>
            <a:r>
              <a:rPr lang="en-GB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What </a:t>
            </a:r>
            <a:r>
              <a:rPr lang="en-GB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strategies have been most effective </a:t>
            </a:r>
            <a:r>
              <a:rPr lang="en-GB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in helping you manage your chronic pain?</a:t>
            </a:r>
            <a:r>
              <a:rPr lang="en-GB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 </a:t>
            </a:r>
          </a:p>
          <a:p>
            <a:pPr>
              <a:defRPr/>
            </a:pPr>
            <a:r>
              <a:rPr lang="en-GB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Patient Survey (n=7) </a:t>
            </a:r>
            <a:endParaRPr lang="en-CA" sz="1400" b="0" i="0" u="none" strike="noStrike" kern="1200" spc="0" baseline="0" dirty="0">
              <a:solidFill>
                <a:prstClr val="black">
                  <a:lumMod val="65000"/>
                  <a:lumOff val="35000"/>
                </a:prstClr>
              </a:solidFill>
              <a:latin typeface="Aptos" panose="020B00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'Q5-6'!$A$33:$A$37</c:f>
              <c:strCache>
                <c:ptCount val="5"/>
                <c:pt idx="0">
                  <c:v>Prescription medication</c:v>
                </c:pt>
                <c:pt idx="1">
                  <c:v>Self-management techniques </c:v>
                </c:pt>
                <c:pt idx="2">
                  <c:v>Physical therapies </c:v>
                </c:pt>
                <c:pt idx="3">
                  <c:v>Lifestyle changes</c:v>
                </c:pt>
                <c:pt idx="4">
                  <c:v>Social and emotional support</c:v>
                </c:pt>
              </c:strCache>
            </c:strRef>
          </c:cat>
          <c:val>
            <c:numRef>
              <c:f>'Q5-6'!$B$33:$B$37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68-43B4-A22F-B266F1F389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332369167"/>
        <c:axId val="1332377807"/>
      </c:barChart>
      <c:catAx>
        <c:axId val="13323691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2377807"/>
        <c:crosses val="autoZero"/>
        <c:auto val="1"/>
        <c:lblAlgn val="ctr"/>
        <c:lblOffset val="100"/>
        <c:noMultiLvlLbl val="0"/>
      </c:catAx>
      <c:valAx>
        <c:axId val="133237780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32369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Fig. 7: </a:t>
            </a:r>
            <a:r>
              <a:rPr lang="en-CA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What would help you </a:t>
            </a:r>
            <a:r>
              <a:rPr lang="en-CA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better manage </a:t>
            </a:r>
            <a:r>
              <a:rPr lang="en-CA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your chronic pain? </a:t>
            </a:r>
          </a:p>
          <a:p>
            <a:pPr>
              <a:defRPr/>
            </a:pPr>
            <a:r>
              <a:rPr lang="en-CA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Patient Survey (n=7)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9C-41FF-88D6-10FEBB8A01CF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9C-41FF-88D6-10FEBB8A01CF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9C-41FF-88D6-10FEBB8A0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'Q7-8'!$A$9:$A$16</c:f>
              <c:strCache>
                <c:ptCount val="8"/>
                <c:pt idx="0">
                  <c:v>Better access to allied health care (physiotherapist, massage therapist, etc.)</c:v>
                </c:pt>
                <c:pt idx="1">
                  <c:v>Other:</c:v>
                </c:pt>
                <c:pt idx="2">
                  <c:v>Better access to primary care (family doctor/nurse practitioner)</c:v>
                </c:pt>
                <c:pt idx="3">
                  <c:v>Better education and self management resources</c:v>
                </c:pt>
                <c:pt idx="4">
                  <c:v>Better access to specialist care</c:v>
                </c:pt>
                <c:pt idx="5">
                  <c:v>A more holistic approach to my health/pain</c:v>
                </c:pt>
                <c:pt idx="6">
                  <c:v>Better understanding by my family and friends about chronic pain</c:v>
                </c:pt>
                <c:pt idx="7">
                  <c:v>Digital tools (such as apps or websites)</c:v>
                </c:pt>
              </c:strCache>
            </c:strRef>
          </c:cat>
          <c:val>
            <c:numRef>
              <c:f>'Q7-8'!$B$9:$B$16</c:f>
              <c:numCache>
                <c:formatCode>General</c:formatCode>
                <c:ptCount val="8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9C-41FF-88D6-10FEBB8A01C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240036768"/>
        <c:axId val="240025728"/>
      </c:barChart>
      <c:catAx>
        <c:axId val="240036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025728"/>
        <c:crosses val="autoZero"/>
        <c:auto val="1"/>
        <c:lblAlgn val="ctr"/>
        <c:lblOffset val="100"/>
        <c:noMultiLvlLbl val="0"/>
      </c:catAx>
      <c:valAx>
        <c:axId val="240025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40036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0CDA0-E742-475E-A2DE-DFA77AD5AC95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DA26E-B083-40D6-B5D0-B6EAD5A696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938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DA26E-B083-40D6-B5D0-B6EAD5A69621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2999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C648D7-8398-EF87-7496-2562E4986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A6D82A-4920-7D84-8A22-C97F027338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0E4161-2F2B-569C-6CA9-8E878338AE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D906-33BA-361A-2AE3-F40A70EB93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DA26E-B083-40D6-B5D0-B6EAD5A69621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7448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DA26E-B083-40D6-B5D0-B6EAD5A69621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7307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809CE7-FD6D-8B24-8DC2-C9FC6E106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A8B608-AB6D-5C3C-EC85-DBE5297B5B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1DBEF3-49B2-7701-07F0-1259AE6C4E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765A0-49BB-298F-E91F-810CC3A80D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DA26E-B083-40D6-B5D0-B6EAD5A6962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0535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FC50C-A829-E7B2-D350-548502D669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BF334B-1DC5-2468-68F6-7A128FD0A1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8F0EA5-50C1-C987-E28D-8E99622D31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4D7D9-2050-F48E-7E04-746DF3C1DD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DA26E-B083-40D6-B5D0-B6EAD5A69621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2306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CF254-B2CA-86E2-AF61-EF095F9C16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624D5E-B93A-0083-8AC6-642E20C95C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A6BC45-EF31-D480-0BE5-22DF59761B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EC6615-C519-FBD7-139C-F0799CD1D7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DA26E-B083-40D6-B5D0-B6EAD5A69621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7131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FBEFA5-86A3-D42C-4A98-AA881821C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E807DC-F1BE-7DB0-20B1-2BB0FDBF24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51BDBC-4ABD-7A94-71E9-52A2578204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15C31-1DFF-6AFF-259E-0C1B051A15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DA26E-B083-40D6-B5D0-B6EAD5A6962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188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F465C0-D918-8DEB-DA46-B6D3940CE1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741DBC-2687-6BC0-99CE-89F36E5F14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CA353E-9613-092F-6869-BDDC8BF5A4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/>
          </a:p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C3B71-069A-82E4-25B1-F9E8BE726C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DA26E-B083-40D6-B5D0-B6EAD5A69621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515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F19DEF-F864-92C6-7D61-BC505ABC6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520605-6DA0-31E5-4AFA-C024A7DB9D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C7A0A8-3910-F659-1EF2-5512CB77C8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/>
          </a:p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01286B-48F2-0FAC-B96D-8C403703D1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DA26E-B083-40D6-B5D0-B6EAD5A69621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510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3EFEA-162D-270A-239B-1AD7890A6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046C0B-6323-0867-D157-B036A68D00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5DE4E1-CEBC-ACDE-7255-DCC1100C0A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/>
          </a:p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8D135-4302-76A7-53AE-26701FB40C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DA26E-B083-40D6-B5D0-B6EAD5A69621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630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EE9DD-B8C9-9FED-7790-40BCCEC23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338012-12F1-CC0E-11E9-149F14EA35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32DC78-7C36-9B39-9637-827D2876DE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/>
          </a:p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6AFEEF-F79B-A815-3676-5AB3767ED7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DA26E-B083-40D6-B5D0-B6EAD5A69621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683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B69D3-5722-403A-B9E6-9FB92B4D0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EB999-76CF-437A-BFFD-6703427BB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3704D-D522-402B-9446-8B5F1879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F7139-DBDE-4202-B6EC-C366940C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29DDC-47A4-412F-ABB4-5B9DC80C7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671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0D542-C901-42BC-81A3-AB6AF691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EF3312-4563-4133-B416-01F2BF63B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565EA-104E-4E61-990B-16EDA23AB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7D6BF-7FEE-497E-9BAB-A75C5D6A3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A3EB5-D275-441A-BF20-2F8C7D55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581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EF7F0C-577E-4F53-8A16-B7F50E3563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C7E14-DB70-43D0-93F4-F8CDDC331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29E64-784E-4685-8215-1D20F3D40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AD1B8-3D50-4076-8375-4E1F2828D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FFCAA-7F38-4B3D-9B08-73A6AC62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653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E0C0-AF74-4828-85AB-12E500CFB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FF60E-925C-43B6-872A-42622A029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3FDB4-0DD4-4CDB-902A-4AE11CDF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728D2-B425-4184-B2C1-ECFBCAF18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8C8C1-8EF4-4C33-AC69-2C5F5B0BC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220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CED65-7E37-42FA-9947-46D7C294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5D67D-990C-4D6D-99A7-65A62A7D3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7F93E-BE91-46C5-8830-CD76A230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CBECE-9F7A-4122-807E-7AC0F2A78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B0A75-3D64-4CC2-945F-B7BD466F2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245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2C8A6-15AB-4E9F-AF5A-A6E9C9F8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54D90-5EAF-4BC9-8D4D-6B43C469A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C6626-34DF-4D25-9350-401829AC5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46224-E789-44D4-AC9E-094633012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649AF-C89B-46A5-B9D5-B400A20C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006597-8148-4BEE-B9FC-B517044C4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88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05B4F-7556-4230-AC5C-3E137C77B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A617F-581F-4C49-B66F-BE74FECB7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C5089-4B87-4DC9-890A-53028665D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101E8E-19BE-435F-BC7D-F41B7A74EB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1401F0-8A36-4B5F-B5F3-D8D6FCE41F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ED6807-F871-4E17-B664-E4418D617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6310BF-C630-4A8D-9065-33FDE0055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6EE0D-7FFA-41E7-BAD4-28AD253E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517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A346D-ABC5-4FDD-89CF-E7E3561CF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E678C4-07C0-4BEC-B156-C3B6ABD64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C101F-D575-4038-85CB-C62864747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ED24AB-6E5C-4913-B7FD-9CEF7BF6F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274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4B1744-F572-4D13-B45B-6C768E33D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B8573F-5C31-45B0-BFF6-A29BAB35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D5870-BF72-4DDF-A302-0C666D082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514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A7FD3-ACB1-4319-BCC8-D3B4C54F4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6F9E3-788C-4A80-917C-6CA99360E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9F1285-46AC-468F-BB32-0492DB82C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0F5AB-E8C6-4D2D-9B46-13CB1215E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176DA-4B18-4098-85A6-AFEEE5259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B16756-83C1-48A6-9C5E-A92BFEB8B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805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481A7-58C6-49F2-8388-BEE893839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54F5BC-6F0E-475B-91EC-7D078A51F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F23CF-D8F3-4598-990D-5ED380A52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BA4D3E-8CB5-4585-B9DD-9B8764380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AF918-01B1-4922-9D7F-3EB0D084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E0AA3-9582-4297-8FA9-AC1510BBF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335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3C380-7842-4DDA-B35F-471443E8F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7B644-D462-4114-8759-FC8E64C48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80B50-FE20-4978-969B-BFEC43FE5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34CEE-5EE1-4413-AB8A-1F532C1903DC}" type="datetimeFigureOut">
              <a:rPr lang="en-CA" smtClean="0"/>
              <a:t>2025-08-22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AF3E2-B939-463F-B021-BCDF6D228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E2385-ACCF-48A6-8CAD-DC144813C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272E5-CA3A-403C-8CDE-C5DDE71BA4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875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3C2960-FDDA-43C6-9DAA-FCE69DBB0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997" y="1607809"/>
            <a:ext cx="9236026" cy="2876680"/>
          </a:xfrm>
        </p:spPr>
        <p:txBody>
          <a:bodyPr anchor="b">
            <a:normAutofit/>
          </a:bodyPr>
          <a:lstStyle/>
          <a:p>
            <a:pPr algn="l"/>
            <a:r>
              <a:rPr lang="en-GB" sz="4400">
                <a:solidFill>
                  <a:srgbClr val="FFFFFF"/>
                </a:solidFill>
                <a:latin typeface="Aptos" panose="020B0004020202020204" pitchFamily="34" charset="0"/>
              </a:rPr>
              <a:t>Surrey-North Delta Shared Care: </a:t>
            </a:r>
            <a:br>
              <a:rPr lang="en-GB" sz="4400">
                <a:solidFill>
                  <a:srgbClr val="FFFFFF"/>
                </a:solidFill>
                <a:latin typeface="Aptos" panose="020B0004020202020204" pitchFamily="34" charset="0"/>
              </a:rPr>
            </a:br>
            <a:r>
              <a:rPr lang="en-GB" sz="4400" i="1">
                <a:solidFill>
                  <a:srgbClr val="FFFFFF"/>
                </a:solidFill>
                <a:latin typeface="Aptos" panose="020B0004020202020204" pitchFamily="34" charset="0"/>
              </a:rPr>
              <a:t>Chronic Pain Project</a:t>
            </a:r>
            <a:br>
              <a:rPr lang="en-GB" sz="4400" i="1">
                <a:solidFill>
                  <a:srgbClr val="FFFFFF"/>
                </a:solidFill>
                <a:latin typeface="Aptos" panose="020B0004020202020204" pitchFamily="34" charset="0"/>
              </a:rPr>
            </a:br>
            <a:r>
              <a:rPr lang="en-GB" sz="900" i="1">
                <a:solidFill>
                  <a:schemeClr val="accent1"/>
                </a:solidFill>
                <a:latin typeface="Aptos" panose="020B0004020202020204" pitchFamily="34" charset="0"/>
              </a:rPr>
              <a:t>.</a:t>
            </a:r>
            <a:br>
              <a:rPr lang="en-CA" sz="6600">
                <a:solidFill>
                  <a:srgbClr val="FFFFFF"/>
                </a:solidFill>
                <a:latin typeface="Aptos" panose="020B0004020202020204" pitchFamily="34" charset="0"/>
              </a:rPr>
            </a:br>
            <a:r>
              <a:rPr lang="en-CA" sz="5400">
                <a:solidFill>
                  <a:srgbClr val="FFFFFF"/>
                </a:solidFill>
                <a:latin typeface="Aptos" panose="020B0004020202020204" pitchFamily="34" charset="0"/>
              </a:rPr>
              <a:t>EOI Phase Data Collection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2E6402-5160-4FFE-98A1-70F1884BD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3459" y="5043916"/>
            <a:ext cx="9003022" cy="1076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CA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Reichert and Associates</a:t>
            </a:r>
          </a:p>
          <a:p>
            <a:pPr algn="l"/>
            <a:r>
              <a:rPr lang="en-CA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January 2025</a:t>
            </a:r>
            <a:endParaRPr lang="en-CA" sz="1300" i="1" dirty="0">
              <a:solidFill>
                <a:schemeClr val="tx1">
                  <a:lumMod val="75000"/>
                  <a:lumOff val="25000"/>
                </a:schemeClr>
              </a:solidFill>
              <a:latin typeface="Aptos" panose="020B00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615AB83-FE46-4F44-B95C-BF60494F8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909" y="4889776"/>
            <a:ext cx="6177280" cy="73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759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C1FE51-7ECA-A7FD-8FFD-3E11DB15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111925-B4E8-2A31-C695-3B378D06D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7B98068-FE43-9309-2A6D-E2BC3E19CF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4F81D6EE-0F8B-9CE9-BFCD-1C9832F183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8DA8747-B0B0-9D2A-C09E-E339FF3153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0E5784C7-7192-19F3-F6F5-882587DB1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5F30E8F3-5E6E-544B-E23C-759B09A88B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49037CB3-C084-8A2D-114E-731E862F5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2D7E6A0-78A4-5171-E69E-CF245612E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77" y="744537"/>
            <a:ext cx="9691390" cy="1325563"/>
          </a:xfrm>
        </p:spPr>
        <p:txBody>
          <a:bodyPr>
            <a:normAutofit/>
          </a:bodyPr>
          <a:lstStyle/>
          <a:p>
            <a:r>
              <a:rPr lang="en-CA" sz="3200" b="1">
                <a:solidFill>
                  <a:srgbClr val="FFFFFF"/>
                </a:solidFill>
                <a:latin typeface="Aptos" panose="020B0004020202020204" pitchFamily="34" charset="0"/>
              </a:rPr>
              <a:t>Opportunities for improved patient care/ support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B8F6488-404C-BD66-992D-D49ADA610A13}"/>
              </a:ext>
            </a:extLst>
          </p:cNvPr>
          <p:cNvSpPr/>
          <p:nvPr/>
        </p:nvSpPr>
        <p:spPr>
          <a:xfrm>
            <a:off x="8641319" y="3058836"/>
            <a:ext cx="2897216" cy="2209850"/>
          </a:xfrm>
          <a:prstGeom prst="wedgeRectCallout">
            <a:avLst>
              <a:gd name="adj1" fmla="val -65733"/>
              <a:gd name="adj2" fmla="val -1996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2 out of 7 </a:t>
            </a:r>
            <a:r>
              <a:rPr lang="en-CA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patient respondents indicated </a:t>
            </a:r>
            <a:r>
              <a:rPr lang="en-C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a more holistic approach, better education and self-management resources and better access to allied health would help </a:t>
            </a:r>
            <a:r>
              <a:rPr lang="en-CA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them better manage their chronic pain.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45CEB52-329F-B0B3-BDD8-49825B4A2D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1458664"/>
              </p:ext>
            </p:extLst>
          </p:nvPr>
        </p:nvGraphicFramePr>
        <p:xfrm>
          <a:off x="1522870" y="2354089"/>
          <a:ext cx="7044187" cy="3868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0504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65D390-08E4-46A6-0EFC-D6F81B0A5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251E8-C2F0-5418-8696-F3930383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680446" cy="2852737"/>
          </a:xfrm>
          <a:solidFill>
            <a:schemeClr val="accent1"/>
          </a:solidFill>
        </p:spPr>
        <p:txBody>
          <a:bodyPr/>
          <a:lstStyle/>
          <a:p>
            <a:r>
              <a:rPr lang="en-CA" sz="4800">
                <a:solidFill>
                  <a:schemeClr val="bg1"/>
                </a:solidFill>
                <a:latin typeface="Aptos" panose="020B0004020202020204" pitchFamily="34" charset="0"/>
              </a:rPr>
              <a:t>Pathways Administrative Data Request</a:t>
            </a:r>
            <a:endParaRPr lang="en-CA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115FE-49D6-D01E-0BD0-3818266186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>
                <a:latin typeface="Aptos" panose="020B0004020202020204" pitchFamily="34" charset="0"/>
              </a:rPr>
              <a:t>Data pulled December 2, 2024</a:t>
            </a:r>
          </a:p>
          <a:p>
            <a:endParaRPr lang="en-CA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89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99553-E3C8-E595-0E57-F102B1B6E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43" y="113015"/>
            <a:ext cx="10515600" cy="277403"/>
          </a:xfrm>
        </p:spPr>
        <p:txBody>
          <a:bodyPr>
            <a:normAutofit fontScale="90000"/>
          </a:bodyPr>
          <a:lstStyle/>
          <a:p>
            <a:r>
              <a:rPr lang="en-CA" sz="2000">
                <a:latin typeface="Aptos" panose="020B0004020202020204" pitchFamily="34" charset="0"/>
              </a:rPr>
              <a:t>Table 1: How FPs are currently supporting patients to manage chronic pain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206BD729-BB29-7E4C-27A9-9DED243522A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0855719"/>
              </p:ext>
            </p:extLst>
          </p:nvPr>
        </p:nvGraphicFramePr>
        <p:xfrm>
          <a:off x="274343" y="657545"/>
          <a:ext cx="11478928" cy="6409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6209">
                  <a:extLst>
                    <a:ext uri="{9D8B030D-6E8A-4147-A177-3AD203B41FA5}">
                      <a16:colId xmlns:a16="http://schemas.microsoft.com/office/drawing/2014/main" val="2045516881"/>
                    </a:ext>
                  </a:extLst>
                </a:gridCol>
                <a:gridCol w="6472719">
                  <a:extLst>
                    <a:ext uri="{9D8B030D-6E8A-4147-A177-3AD203B41FA5}">
                      <a16:colId xmlns:a16="http://schemas.microsoft.com/office/drawing/2014/main" val="1216302417"/>
                    </a:ext>
                  </a:extLst>
                </a:gridCol>
              </a:tblGrid>
              <a:tr h="319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200" b="1" kern="100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Ways FPs currently support patients</a:t>
                      </a:r>
                      <a:endParaRPr lang="en-CA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200" b="1" kern="100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Answers included: </a:t>
                      </a:r>
                      <a:endParaRPr lang="en-CA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3926803"/>
                  </a:ext>
                </a:extLst>
              </a:tr>
              <a:tr h="1616396">
                <a:tc>
                  <a:txBody>
                    <a:bodyPr/>
                    <a:lstStyle/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Medication Management </a:t>
                      </a:r>
                      <a:r>
                        <a:rPr lang="en-CA" sz="1200" b="1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(E.g., opioid prescribing, deprescribing). </a:t>
                      </a:r>
                      <a:endParaRPr lang="en-CA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Opioid prescribing (n=3)</a:t>
                      </a:r>
                    </a:p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Fentanyl Patch (n=2) (including: ‘Opiated suboxone off label methadone fentanyl patch’)</a:t>
                      </a:r>
                    </a:p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Deprescribing</a:t>
                      </a:r>
                    </a:p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Reducing opioids</a:t>
                      </a:r>
                    </a:p>
                    <a:p>
                      <a:r>
                        <a:rPr lang="en-CA" sz="1200" kern="1200" err="1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Oxycocet</a:t>
                      </a:r>
                      <a:endParaRPr lang="en-CA" sz="1200" kern="120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Kadian</a:t>
                      </a:r>
                    </a:p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Suboxone</a:t>
                      </a:r>
                    </a:p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Analgesia</a:t>
                      </a:r>
                    </a:p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Non-specific medication (‘mostly non-opioid’; ‘All the meds, each situation is different’)</a:t>
                      </a:r>
                      <a:endParaRPr lang="en-CA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051553"/>
                  </a:ext>
                </a:extLst>
              </a:tr>
              <a:tr h="595514">
                <a:tc>
                  <a:txBody>
                    <a:bodyPr/>
                    <a:lstStyle/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Referrals to PCN Allied Health Providers</a:t>
                      </a:r>
                      <a:r>
                        <a:rPr lang="en-CA" sz="1200" b="1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 (E.g., Pharmacist, Mental Health Clinician, Social Worker.). </a:t>
                      </a:r>
                      <a:endParaRPr lang="en-CA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Mental Health Clinician (n=5)</a:t>
                      </a:r>
                    </a:p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Pharmacist (including ‘Access pharmacist’) (n=3)</a:t>
                      </a:r>
                    </a:p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Social Worker (n=2)</a:t>
                      </a:r>
                      <a:endParaRPr lang="en-CA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526135"/>
                  </a:ext>
                </a:extLst>
              </a:tr>
              <a:tr h="1446249">
                <a:tc>
                  <a:txBody>
                    <a:bodyPr/>
                    <a:lstStyle/>
                    <a:p>
                      <a:r>
                        <a:rPr lang="en-CA" sz="1200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Referrals to non-PCN Allied Health Providers </a:t>
                      </a:r>
                      <a:r>
                        <a:rPr lang="en-CA" sz="1200" b="1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(E.g., PT, OT, etc.). </a:t>
                      </a:r>
                      <a:endParaRPr lang="en-CA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Physiotherapy (‘PT’) (n=8)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Occupational Therapy (‘OT’) (n=4) 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Acupuncture 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Chiropractor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Counselling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Active Rehab 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Massage Therapy 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Other comment: ‘though patients often report no benefit’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101247"/>
                  </a:ext>
                </a:extLst>
              </a:tr>
              <a:tr h="1276102">
                <a:tc>
                  <a:txBody>
                    <a:bodyPr/>
                    <a:lstStyle/>
                    <a:p>
                      <a:r>
                        <a:rPr lang="en-GB" sz="1200" b="1">
                          <a:latin typeface="Aptos" panose="020B0004020202020204" pitchFamily="34" charset="0"/>
                        </a:rPr>
                        <a:t>Referrals to other community resources. </a:t>
                      </a:r>
                      <a:endParaRPr lang="en-CA" sz="1200" b="1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Change Pain Clinic (n=3) 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Physiatry/ physiatrist (n=3) 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Self-Management BC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Pain Specialist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Pain Management (VGH, etc.) 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Private imaging 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Other private pain clinic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154612"/>
                  </a:ext>
                </a:extLst>
              </a:tr>
              <a:tr h="786698">
                <a:tc>
                  <a:txBody>
                    <a:bodyPr/>
                    <a:lstStyle/>
                    <a:p>
                      <a:r>
                        <a:rPr lang="en-CA" sz="1200" b="1">
                          <a:latin typeface="Aptos" panose="020B0004020202020204" pitchFamily="34" charset="0"/>
                        </a:rPr>
                        <a:t>Other.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Injections </a:t>
                      </a:r>
                    </a:p>
                    <a:p>
                      <a:r>
                        <a:rPr lang="en-CA" sz="1200">
                          <a:latin typeface="Aptos" panose="020B0004020202020204" pitchFamily="34" charset="0"/>
                        </a:rPr>
                        <a:t>Specialist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811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732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ED4BC9-3785-49D1-852D-6D2706042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608" y="885651"/>
            <a:ext cx="3839203" cy="4624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rgbClr val="FFFFFF"/>
                </a:solidFill>
                <a:latin typeface="Aptos" panose="020B0004020202020204" pitchFamily="34" charset="0"/>
              </a:rPr>
              <a:t>EOI Phase </a:t>
            </a:r>
            <a:br>
              <a:rPr lang="en-US" b="1" kern="1200">
                <a:solidFill>
                  <a:srgbClr val="FFFFFF"/>
                </a:solidFill>
                <a:latin typeface="Aptos" panose="020B0004020202020204" pitchFamily="34" charset="0"/>
              </a:rPr>
            </a:br>
            <a:r>
              <a:rPr lang="en-US" b="1" kern="1200">
                <a:solidFill>
                  <a:srgbClr val="FFFFFF"/>
                </a:solidFill>
                <a:latin typeface="Aptos" panose="020B0004020202020204" pitchFamily="34" charset="0"/>
              </a:rPr>
              <a:t>Data Collection</a:t>
            </a:r>
            <a:endParaRPr lang="en-US" kern="1200">
              <a:solidFill>
                <a:srgbClr val="FFFFFF"/>
              </a:solidFill>
              <a:latin typeface="Aptos" panose="020B00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9B3E8-5477-3ED3-FBEE-F5DD5E9C7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8708" y="885651"/>
            <a:ext cx="6525220" cy="46168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dirty="0">
                <a:latin typeface="Aptos" panose="020B0004020202020204" pitchFamily="34" charset="0"/>
              </a:rPr>
              <a:t>Family Physician Needs Assessment Survey </a:t>
            </a:r>
          </a:p>
          <a:p>
            <a:pPr lvl="1"/>
            <a:r>
              <a:rPr lang="en-US" sz="2000" dirty="0">
                <a:latin typeface="Aptos" panose="020B0004020202020204" pitchFamily="34" charset="0"/>
              </a:rPr>
              <a:t>Completed by </a:t>
            </a:r>
            <a:r>
              <a:rPr lang="en-US" sz="2000" b="1" dirty="0">
                <a:latin typeface="Aptos" panose="020B0004020202020204" pitchFamily="34" charset="0"/>
              </a:rPr>
              <a:t>42 Family Physicians </a:t>
            </a:r>
            <a:r>
              <a:rPr lang="en-US" sz="2000" dirty="0">
                <a:latin typeface="Aptos" panose="020B0004020202020204" pitchFamily="34" charset="0"/>
              </a:rPr>
              <a:t>(November 18 – December 17)</a:t>
            </a:r>
          </a:p>
          <a:p>
            <a:r>
              <a:rPr lang="en-US" sz="2400" b="1" dirty="0">
                <a:latin typeface="Aptos" panose="020B0004020202020204" pitchFamily="34" charset="0"/>
              </a:rPr>
              <a:t>Patient Needs Assessment Survey </a:t>
            </a:r>
          </a:p>
          <a:p>
            <a:pPr lvl="1"/>
            <a:r>
              <a:rPr lang="en-US" sz="2000" dirty="0">
                <a:latin typeface="Aptos" panose="020B0004020202020204" pitchFamily="34" charset="0"/>
              </a:rPr>
              <a:t>Completed by </a:t>
            </a:r>
            <a:r>
              <a:rPr lang="en-US" sz="2000" b="1" dirty="0">
                <a:latin typeface="Aptos" panose="020B0004020202020204" pitchFamily="34" charset="0"/>
              </a:rPr>
              <a:t>7 Patients </a:t>
            </a:r>
            <a:r>
              <a:rPr lang="en-US" sz="2000" dirty="0">
                <a:latin typeface="Aptos" panose="020B0004020202020204" pitchFamily="34" charset="0"/>
              </a:rPr>
              <a:t>(November 20 – Jan. 2)</a:t>
            </a:r>
          </a:p>
          <a:p>
            <a:r>
              <a:rPr lang="en-US" sz="2400" b="1" dirty="0">
                <a:latin typeface="Aptos" panose="020B0004020202020204" pitchFamily="34" charset="0"/>
              </a:rPr>
              <a:t>Pathways data request</a:t>
            </a:r>
          </a:p>
          <a:p>
            <a:pPr lvl="1"/>
            <a:r>
              <a:rPr lang="en-US" sz="2000" dirty="0">
                <a:latin typeface="Aptos" panose="020B0004020202020204" pitchFamily="34" charset="0"/>
              </a:rPr>
              <a:t>Submitted to Pathways to assess FP and patient access of resources listed</a:t>
            </a:r>
          </a:p>
        </p:txBody>
      </p:sp>
    </p:spTree>
    <p:extLst>
      <p:ext uri="{BB962C8B-B14F-4D97-AF65-F5344CB8AC3E}">
        <p14:creationId xmlns:p14="http://schemas.microsoft.com/office/powerpoint/2010/main" val="18724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11158-A12E-42D6-E99B-5D8D75BBD6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FA7B2-1D29-16A9-E988-583FDC6E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680446" cy="2852737"/>
          </a:xfrm>
          <a:solidFill>
            <a:schemeClr val="accent1"/>
          </a:solidFill>
        </p:spPr>
        <p:txBody>
          <a:bodyPr/>
          <a:lstStyle/>
          <a:p>
            <a:r>
              <a:rPr lang="en-CA" sz="4800" dirty="0">
                <a:solidFill>
                  <a:schemeClr val="bg1"/>
                </a:solidFill>
                <a:latin typeface="Aptos" panose="020B0004020202020204" pitchFamily="34" charset="0"/>
              </a:rPr>
              <a:t>Family Physician Needs Assessment </a:t>
            </a:r>
            <a:br>
              <a:rPr lang="en-CA" dirty="0">
                <a:solidFill>
                  <a:schemeClr val="bg1"/>
                </a:solidFill>
                <a:latin typeface="Aptos" panose="020B0004020202020204" pitchFamily="34" charset="0"/>
              </a:rPr>
            </a:br>
            <a:r>
              <a:rPr lang="en-CA" dirty="0">
                <a:solidFill>
                  <a:schemeClr val="bg1"/>
                </a:solidFill>
                <a:latin typeface="Aptos" panose="020B0004020202020204" pitchFamily="34" charset="0"/>
              </a:rPr>
              <a:t>Survey Findings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27E2F-81C8-CC4E-515B-C99FFBC9FE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>
                <a:latin typeface="Aptos" panose="020B0004020202020204" pitchFamily="34" charset="0"/>
              </a:rPr>
              <a:t>N=42 November 18 – December 17</a:t>
            </a:r>
          </a:p>
        </p:txBody>
      </p:sp>
    </p:spTree>
    <p:extLst>
      <p:ext uri="{BB962C8B-B14F-4D97-AF65-F5344CB8AC3E}">
        <p14:creationId xmlns:p14="http://schemas.microsoft.com/office/powerpoint/2010/main" val="1114043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019401-7600-6D3C-D101-29A2F88FD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935D085-4D77-AA3A-39C8-CBD4C132F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A5125F6-BC8A-704D-874F-C2B566A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8A7D128E-4D66-0ABE-A243-2617C388A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E2BBA682-9B7B-1DE5-5289-372B9008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04292EAB-C7AA-AA5C-0343-A5D2730A3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BA285E4B-8139-E6CC-BE17-C489A507CF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E3ED6BCC-C0E7-1D44-C1FA-06F618E9B4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87C2CE-03FC-F9EB-F69F-33C8CDD7A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000133" cy="1325563"/>
          </a:xfrm>
        </p:spPr>
        <p:txBody>
          <a:bodyPr>
            <a:normAutofit/>
          </a:bodyPr>
          <a:lstStyle/>
          <a:p>
            <a:r>
              <a:rPr lang="en-CA" sz="3200" b="1" dirty="0">
                <a:solidFill>
                  <a:srgbClr val="FFFFFF"/>
                </a:solidFill>
                <a:latin typeface="Aptos" panose="020B0004020202020204" pitchFamily="34" charset="0"/>
                <a:cs typeface="Segoe UI" panose="020B0502040204020203" pitchFamily="34" charset="0"/>
              </a:rPr>
              <a:t>Family Physician Confidence </a:t>
            </a:r>
            <a:r>
              <a:rPr lang="en-CA" sz="3200" dirty="0">
                <a:solidFill>
                  <a:srgbClr val="FFFFFF"/>
                </a:solidFill>
                <a:latin typeface="Aptos" panose="020B0004020202020204" pitchFamily="34" charset="0"/>
                <a:cs typeface="Segoe UI" panose="020B0502040204020203" pitchFamily="34" charset="0"/>
              </a:rPr>
              <a:t>Supporting Patients with Chronic Pain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E30C6B4-CD95-0D21-304D-43C8DA5809B9}"/>
              </a:ext>
            </a:extLst>
          </p:cNvPr>
          <p:cNvSpPr/>
          <p:nvPr/>
        </p:nvSpPr>
        <p:spPr>
          <a:xfrm>
            <a:off x="8118541" y="3702421"/>
            <a:ext cx="1214380" cy="978408"/>
          </a:xfrm>
          <a:prstGeom prst="roundRect">
            <a:avLst>
              <a:gd name="adj" fmla="val 4003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3.2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A4ACC1B-07C1-B29B-4049-A60B110AB606}"/>
              </a:ext>
            </a:extLst>
          </p:cNvPr>
          <p:cNvSpPr/>
          <p:nvPr/>
        </p:nvSpPr>
        <p:spPr>
          <a:xfrm>
            <a:off x="9430157" y="3702421"/>
            <a:ext cx="1669026" cy="978408"/>
          </a:xfrm>
          <a:prstGeom prst="roundRect">
            <a:avLst>
              <a:gd name="adj" fmla="val 2321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= average rating of confidence across all responses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F7C72E1-A4D1-A006-D8D1-C5A8122EA5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7270451"/>
              </p:ext>
            </p:extLst>
          </p:nvPr>
        </p:nvGraphicFramePr>
        <p:xfrm>
          <a:off x="1927330" y="2543175"/>
          <a:ext cx="5055870" cy="2994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650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98C85B-7C8B-D089-1C40-CB2FB13DF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C0F44D1-EEC1-4880-FE33-ACADBEEEE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640EFB1-FBB7-DDAE-4C25-F7CE2FAB5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E5B767AC-102B-43AD-A547-8D6829BFC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05C0D805-58E8-E079-E1EE-8D921B0C0F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15D1B5EE-4D0B-E827-F71B-7E38E2EE12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8AFD7B11-1DF6-25BF-685E-E87887301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4B5E3275-79F9-C6DF-E64D-B4368447F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821205C-8CFB-790D-F948-3ECD71767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000133" cy="1325563"/>
          </a:xfrm>
        </p:spPr>
        <p:txBody>
          <a:bodyPr>
            <a:normAutofit/>
          </a:bodyPr>
          <a:lstStyle/>
          <a:p>
            <a:r>
              <a:rPr lang="en-CA" sz="3200">
                <a:solidFill>
                  <a:srgbClr val="FFFFFF"/>
                </a:solidFill>
                <a:latin typeface="Aptos"/>
                <a:cs typeface="Segoe UI"/>
              </a:rPr>
              <a:t>FP Support</a:t>
            </a:r>
            <a:endParaRPr lang="en-CA" sz="3200">
              <a:solidFill>
                <a:srgbClr val="FFFFFF"/>
              </a:solidFill>
              <a:latin typeface="Aptos" panose="020B00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D1AF1345-EF87-C5AD-52F6-0AD02F97E2B6}"/>
              </a:ext>
            </a:extLst>
          </p:cNvPr>
          <p:cNvSpPr/>
          <p:nvPr/>
        </p:nvSpPr>
        <p:spPr>
          <a:xfrm>
            <a:off x="6911106" y="2622462"/>
            <a:ext cx="4136307" cy="574676"/>
          </a:xfrm>
          <a:prstGeom prst="wedgeRectCallout">
            <a:avLst>
              <a:gd name="adj1" fmla="val -52727"/>
              <a:gd name="adj2" fmla="val 2692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Most respondents (40 of 42) refer patients to the JPOCSC Pain Clinic. Several respondents highlighted </a:t>
            </a:r>
            <a:r>
              <a:rPr lang="en-CA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long wait times </a:t>
            </a:r>
            <a:r>
              <a:rPr lang="en-CA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and </a:t>
            </a:r>
            <a:r>
              <a:rPr lang="en-CA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difficult referral processes</a:t>
            </a:r>
            <a:r>
              <a:rPr lang="en-CA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.  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5D952070-DDF7-EB02-30A9-A958FED9CAF5}"/>
              </a:ext>
            </a:extLst>
          </p:cNvPr>
          <p:cNvSpPr/>
          <p:nvPr/>
        </p:nvSpPr>
        <p:spPr>
          <a:xfrm>
            <a:off x="6705600" y="3341909"/>
            <a:ext cx="4341813" cy="574676"/>
          </a:xfrm>
          <a:prstGeom prst="wedgeRectCallout">
            <a:avLst>
              <a:gd name="adj1" fmla="val -52727"/>
              <a:gd name="adj2" fmla="val 2692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Multiple FPs specified the following forms of medication management: </a:t>
            </a:r>
            <a:r>
              <a:rPr lang="en-CA" sz="1100" b="1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opioid prescribing (n=3), deprescribing/reducing opioids (n=2), and fentanyl patches (n=2).**</a:t>
            </a: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99733689-F15C-A7D5-8F76-1B2A7E4ED764}"/>
              </a:ext>
            </a:extLst>
          </p:cNvPr>
          <p:cNvSpPr/>
          <p:nvPr/>
        </p:nvSpPr>
        <p:spPr>
          <a:xfrm>
            <a:off x="6386945" y="4061356"/>
            <a:ext cx="4660468" cy="574676"/>
          </a:xfrm>
          <a:prstGeom prst="wedgeRectCallout">
            <a:avLst>
              <a:gd name="adj1" fmla="val -52331"/>
              <a:gd name="adj2" fmla="val 22098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The most frequently specified referrals to non-PCN AHPs were </a:t>
            </a:r>
            <a:r>
              <a:rPr lang="en-CA" sz="1100" b="1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Physiotherapists (n=8)</a:t>
            </a:r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, followed by </a:t>
            </a:r>
            <a:r>
              <a:rPr lang="en-CA" sz="1100" b="1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Occupational Therapists (n=4)</a:t>
            </a:r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.**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491500E2-FFDF-4DE6-A409-341C84ABA1CE}"/>
              </a:ext>
            </a:extLst>
          </p:cNvPr>
          <p:cNvSpPr/>
          <p:nvPr/>
        </p:nvSpPr>
        <p:spPr>
          <a:xfrm>
            <a:off x="5979559" y="4782081"/>
            <a:ext cx="5067853" cy="482964"/>
          </a:xfrm>
          <a:prstGeom prst="wedgeRectCallout">
            <a:avLst>
              <a:gd name="adj1" fmla="val -52042"/>
              <a:gd name="adj2" fmla="val -22803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</a:t>
            </a:r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 most frequently specified was </a:t>
            </a:r>
            <a:r>
              <a:rPr lang="en-CA" sz="1100"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Mental Health Clinicians/ Counsellors </a:t>
            </a:r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(n=5), followed by </a:t>
            </a:r>
            <a:r>
              <a:rPr lang="en-CA" sz="1100" b="1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n-CA" sz="1100"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harmacists </a:t>
            </a:r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(n=3), and </a:t>
            </a:r>
            <a:r>
              <a:rPr lang="en-CA" sz="1100"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 workers </a:t>
            </a:r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(n=2).**</a:t>
            </a:r>
            <a:endParaRPr lang="en-CA" sz="1100">
              <a:solidFill>
                <a:schemeClr val="tx1">
                  <a:lumMod val="75000"/>
                  <a:lumOff val="25000"/>
                </a:schemeClr>
              </a:solidFill>
              <a:latin typeface="Aptos" panose="020B0004020202020204" pitchFamily="34" charset="0"/>
            </a:endParaRP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id="{21C219DF-C8EB-C07D-4752-A9FB1C18D032}"/>
              </a:ext>
            </a:extLst>
          </p:cNvPr>
          <p:cNvSpPr/>
          <p:nvPr/>
        </p:nvSpPr>
        <p:spPr>
          <a:xfrm>
            <a:off x="5548045" y="5410554"/>
            <a:ext cx="5499367" cy="322607"/>
          </a:xfrm>
          <a:prstGeom prst="wedgeRectCallout">
            <a:avLst>
              <a:gd name="adj1" fmla="val -51598"/>
              <a:gd name="adj2" fmla="val -17543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Multiple FP respondents specified the </a:t>
            </a:r>
            <a:r>
              <a:rPr lang="en-CA" sz="1100" b="1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Change Pain Clinic </a:t>
            </a:r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(n=3), and </a:t>
            </a:r>
            <a:r>
              <a:rPr lang="en-CA" sz="1100" b="1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Physiatry</a:t>
            </a:r>
            <a:r>
              <a:rPr lang="en-CA" sz="11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(n=3).**</a:t>
            </a:r>
            <a:endParaRPr lang="en-CA" sz="1100">
              <a:solidFill>
                <a:schemeClr val="tx1">
                  <a:lumMod val="75000"/>
                  <a:lumOff val="25000"/>
                </a:schemeClr>
              </a:solidFill>
              <a:latin typeface="Aptos" panose="020B00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06CA2A-CEF6-754E-5E6D-9A579E55CA66}"/>
              </a:ext>
            </a:extLst>
          </p:cNvPr>
          <p:cNvSpPr txBox="1"/>
          <p:nvPr/>
        </p:nvSpPr>
        <p:spPr>
          <a:xfrm>
            <a:off x="5085316" y="6098195"/>
            <a:ext cx="61969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i="1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*Specialists, Injections </a:t>
            </a:r>
          </a:p>
          <a:p>
            <a:r>
              <a:rPr lang="en-CA" sz="1000" i="1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**For a complete list responses regarding how FPs are supporting patients, including medication management, PCN AHPs, non-PCN AHPs, and community resources, please refer to Table 1 below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6B887EF-6798-95F4-C1AA-90DA3E37E9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003023"/>
              </p:ext>
            </p:extLst>
          </p:nvPr>
        </p:nvGraphicFramePr>
        <p:xfrm>
          <a:off x="1295112" y="2373994"/>
          <a:ext cx="5065868" cy="3848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9952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E3DD2-8F6B-C6ED-F41B-289B51D39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C2442-90E5-94CD-E877-62D86E1B3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680446" cy="2852737"/>
          </a:xfrm>
          <a:solidFill>
            <a:schemeClr val="accent1"/>
          </a:solidFill>
        </p:spPr>
        <p:txBody>
          <a:bodyPr/>
          <a:lstStyle/>
          <a:p>
            <a:r>
              <a:rPr lang="en-CA" sz="4800">
                <a:solidFill>
                  <a:schemeClr val="bg1"/>
                </a:solidFill>
                <a:latin typeface="Aptos" panose="020B0004020202020204" pitchFamily="34" charset="0"/>
              </a:rPr>
              <a:t>Patient Needs Assessment </a:t>
            </a:r>
            <a:br>
              <a:rPr lang="en-CA">
                <a:solidFill>
                  <a:schemeClr val="bg1"/>
                </a:solidFill>
                <a:latin typeface="Aptos" panose="020B0004020202020204" pitchFamily="34" charset="0"/>
              </a:rPr>
            </a:br>
            <a:r>
              <a:rPr lang="en-CA">
                <a:solidFill>
                  <a:schemeClr val="bg1"/>
                </a:solidFill>
                <a:latin typeface="Aptos" panose="020B0004020202020204" pitchFamily="34" charset="0"/>
              </a:rPr>
              <a:t>Survey Findings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AB7C3-AC75-09DD-2177-22763A5416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>
                <a:latin typeface="Aptos" panose="020B0004020202020204" pitchFamily="34" charset="0"/>
              </a:rPr>
              <a:t>N=7 Nov. 17 – Jan. 2, 2025</a:t>
            </a:r>
          </a:p>
        </p:txBody>
      </p:sp>
    </p:spTree>
    <p:extLst>
      <p:ext uri="{BB962C8B-B14F-4D97-AF65-F5344CB8AC3E}">
        <p14:creationId xmlns:p14="http://schemas.microsoft.com/office/powerpoint/2010/main" val="2204233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CAC821-88A6-A637-97C4-B0E547B29F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DF0DF95-52C3-53DE-F9F1-D72F12025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F703527-5415-7D80-2E7F-8D74920B7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2AC9EB30-4A67-9C80-81C1-3F190B2B7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B8D174C7-21C2-F964-0438-FC1FF4B4FE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6C00E229-3933-52B7-20B7-12D4F9F9A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20201603-C539-F4F8-60BA-A8B3A7EA8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62428249-6DD5-225F-137C-3D913EC3E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58D9FF-9004-7067-AD62-E2CF6D72F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76" y="744537"/>
            <a:ext cx="9187169" cy="1325563"/>
          </a:xfrm>
        </p:spPr>
        <p:txBody>
          <a:bodyPr>
            <a:noAutofit/>
          </a:bodyPr>
          <a:lstStyle/>
          <a:p>
            <a:r>
              <a:rPr lang="en-CA" sz="3200" b="1">
                <a:solidFill>
                  <a:srgbClr val="FFFFFF"/>
                </a:solidFill>
                <a:latin typeface="Aptos" panose="020B0004020202020204" pitchFamily="34" charset="0"/>
              </a:rPr>
              <a:t>Sources of information/ care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0DCD0A-2CE3-E19E-F7AC-964A179C2F35}"/>
              </a:ext>
            </a:extLst>
          </p:cNvPr>
          <p:cNvSpPr txBox="1"/>
          <p:nvPr/>
        </p:nvSpPr>
        <p:spPr>
          <a:xfrm>
            <a:off x="7680261" y="5105854"/>
            <a:ext cx="272755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*While one respondent selected ‘other’, they did not provide a description. ‘Telehealth’ was also provided as a selection option, but was not selected by any respondents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DF62EC4-453D-3060-CE46-115A244587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8073061"/>
              </p:ext>
            </p:extLst>
          </p:nvPr>
        </p:nvGraphicFramePr>
        <p:xfrm>
          <a:off x="2245092" y="2593231"/>
          <a:ext cx="6554491" cy="3451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45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4D55A9-130D-846D-F39D-A8B9C5690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1FEADC2-4CDE-3792-CFBE-D6C1E3F03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1713B84-42FD-8678-406E-2BD0953C0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42E91D89-3D97-8352-BCDE-794FA672A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EA23B957-7AB8-848E-837E-3B3C6D965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86B86B9F-184A-76FA-425B-C91CF6025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DC580C4D-461F-ADB1-7C30-D4E5982ECA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1F4B2259-4AEB-329E-C889-EDE13FF9F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97FC52F-C4D9-DAC3-178A-F516075B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77" y="744537"/>
            <a:ext cx="9691390" cy="1325563"/>
          </a:xfrm>
        </p:spPr>
        <p:txBody>
          <a:bodyPr>
            <a:normAutofit/>
          </a:bodyPr>
          <a:lstStyle/>
          <a:p>
            <a:r>
              <a:rPr lang="en-CA" sz="3200" b="1" dirty="0">
                <a:solidFill>
                  <a:srgbClr val="FFFFFF"/>
                </a:solidFill>
                <a:latin typeface="Aptos" panose="020B0004020202020204" pitchFamily="34" charset="0"/>
              </a:rPr>
              <a:t>Medication Use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42B86146-3353-30FC-CD9A-C8E856ABEFAA}"/>
              </a:ext>
            </a:extLst>
          </p:cNvPr>
          <p:cNvSpPr/>
          <p:nvPr/>
        </p:nvSpPr>
        <p:spPr>
          <a:xfrm>
            <a:off x="9027615" y="5018667"/>
            <a:ext cx="2904180" cy="1633538"/>
          </a:xfrm>
          <a:prstGeom prst="wedgeRectCallout">
            <a:avLst>
              <a:gd name="adj1" fmla="val -57180"/>
              <a:gd name="adj2" fmla="val -25971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Use of medications: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Opioid (n=1)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Non-opioid + cannabis (n=1)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0B0004020202020204" pitchFamily="34" charset="0"/>
              </a:rPr>
              <a:t>Other: muscle relaxants (n=1)</a:t>
            </a: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2 people do not use medications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9F2BBAF-3192-5820-2771-0967D783585D}"/>
              </a:ext>
            </a:extLst>
          </p:cNvPr>
          <p:cNvGraphicFramePr>
            <a:graphicFrameLocks/>
          </p:cNvGraphicFramePr>
          <p:nvPr/>
        </p:nvGraphicFramePr>
        <p:xfrm>
          <a:off x="1222645" y="2528761"/>
          <a:ext cx="9363422" cy="3532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3093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4F6D8C-0AC9-EFCC-9D7A-8BB82A6DD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529AC8-3306-D4F8-29B9-4260EC40C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1E4FB-60A8-536B-1952-480E062703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3CE2BBF9-CFAD-49E2-1957-5D9B27641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F67D3EDA-672D-E83A-E821-BE4B87BDF7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DF594796-A465-94A7-6407-C5480B4BD8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BAEA04AB-EB70-4D0C-7A2F-9F9CA789B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1E47C341-0836-3D35-0092-1DA519F23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3F27A-6071-3E20-4B0E-9113B2C42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77" y="744537"/>
            <a:ext cx="9691390" cy="1325563"/>
          </a:xfrm>
        </p:spPr>
        <p:txBody>
          <a:bodyPr>
            <a:normAutofit/>
          </a:bodyPr>
          <a:lstStyle/>
          <a:p>
            <a:r>
              <a:rPr lang="en-CA" sz="3200" b="1">
                <a:solidFill>
                  <a:srgbClr val="FFFFFF"/>
                </a:solidFill>
                <a:latin typeface="Aptos" panose="020B0004020202020204" pitchFamily="34" charset="0"/>
              </a:rPr>
              <a:t>Chronic Pain Management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BE8D1C2B-E5FB-130F-3A13-187A2EAEC763}"/>
              </a:ext>
            </a:extLst>
          </p:cNvPr>
          <p:cNvSpPr/>
          <p:nvPr/>
        </p:nvSpPr>
        <p:spPr>
          <a:xfrm>
            <a:off x="9285937" y="3129805"/>
            <a:ext cx="2219873" cy="2240057"/>
          </a:xfrm>
          <a:prstGeom prst="wedgeRectCallout">
            <a:avLst>
              <a:gd name="adj1" fmla="val -68221"/>
              <a:gd name="adj2" fmla="val -1380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Physical therapy and prescription medication were 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the most frequently selected options as the </a:t>
            </a:r>
            <a:r>
              <a:rPr lang="en-CA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most effective techniques 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for respondents to manage their chronic pain.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B7D640B-85F8-427D-059B-F0DA868E09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7656354"/>
              </p:ext>
            </p:extLst>
          </p:nvPr>
        </p:nvGraphicFramePr>
        <p:xfrm>
          <a:off x="1450071" y="2378075"/>
          <a:ext cx="8118472" cy="3735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5288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 PC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16D8A"/>
      </a:accent1>
      <a:accent2>
        <a:srgbClr val="07A0C3"/>
      </a:accent2>
      <a:accent3>
        <a:srgbClr val="55C8E5"/>
      </a:accent3>
      <a:accent4>
        <a:srgbClr val="B8BDEF"/>
      </a:accent4>
      <a:accent5>
        <a:srgbClr val="8665CE"/>
      </a:accent5>
      <a:accent6>
        <a:srgbClr val="F25D0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a2e5126-bedf-4789-a73b-224171d9f080" xsi:nil="true"/>
    <SharedWithUsers xmlns="1a2e5126-bedf-4789-a73b-224171d9f080">
      <UserInfo>
        <DisplayName>Amanda Paleologou</DisplayName>
        <AccountId>1556</AccountId>
        <AccountType/>
      </UserInfo>
      <UserInfo>
        <DisplayName>Katherine Coatta</DisplayName>
        <AccountId>15</AccountId>
        <AccountType/>
      </UserInfo>
      <UserInfo>
        <DisplayName>Progga Sinha Saha</DisplayName>
        <AccountId>2023</AccountId>
        <AccountType/>
      </UserInfo>
      <UserInfo>
        <DisplayName>Dragana  Misita</DisplayName>
        <AccountId>1647</AccountId>
        <AccountType/>
      </UserInfo>
    </SharedWithUsers>
    <lcf76f155ced4ddcb4097134ff3c332f xmlns="63e30db5-cf8d-467b-ab4d-714230185fb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7B1B86CD5BA643B58A63FB87568E90" ma:contentTypeVersion="20" ma:contentTypeDescription="Create a new document." ma:contentTypeScope="" ma:versionID="38d5b8bf3e5ca34edcc84d140a6e60bc">
  <xsd:schema xmlns:xsd="http://www.w3.org/2001/XMLSchema" xmlns:xs="http://www.w3.org/2001/XMLSchema" xmlns:p="http://schemas.microsoft.com/office/2006/metadata/properties" xmlns:ns2="1a2e5126-bedf-4789-a73b-224171d9f080" xmlns:ns3="63e30db5-cf8d-467b-ab4d-714230185fb1" targetNamespace="http://schemas.microsoft.com/office/2006/metadata/properties" ma:root="true" ma:fieldsID="a173d275a60ce19b603167105f60fb2b" ns2:_="" ns3:_="">
    <xsd:import namespace="1a2e5126-bedf-4789-a73b-224171d9f080"/>
    <xsd:import namespace="63e30db5-cf8d-467b-ab4d-714230185fb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e5126-bedf-4789-a73b-224171d9f0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2c446eaa-446f-4fb1-a896-6a7743451033}" ma:internalName="TaxCatchAll" ma:showField="CatchAllData" ma:web="1a2e5126-bedf-4789-a73b-224171d9f0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e30db5-cf8d-467b-ab4d-714230185f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0f0c489-3226-4ba0-a41f-2c4f7c822d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865CD6-1527-4FFE-9FD2-D8E1741F17BD}">
  <ds:schemaRefs>
    <ds:schemaRef ds:uri="1a2e5126-bedf-4789-a73b-224171d9f080"/>
    <ds:schemaRef ds:uri="63e30db5-cf8d-467b-ab4d-714230185fb1"/>
    <ds:schemaRef ds:uri="d0e0d1ab-b76c-4798-ab7c-3ace3f3dc2f2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D5E7358-5D2F-4D71-BAED-E4A80D0046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3ADB4D-0E23-4DD8-BA09-6C802935D3BE}">
  <ds:schemaRefs>
    <ds:schemaRef ds:uri="1a2e5126-bedf-4789-a73b-224171d9f080"/>
    <ds:schemaRef ds:uri="63e30db5-cf8d-467b-ab4d-714230185fb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825</Words>
  <Application>Microsoft Office PowerPoint</Application>
  <PresentationFormat>Widescreen</PresentationFormat>
  <Paragraphs>108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Office Theme</vt:lpstr>
      <vt:lpstr>Surrey-North Delta Shared Care:  Chronic Pain Project . EOI Phase Data Collection</vt:lpstr>
      <vt:lpstr>EOI Phase  Data Collection</vt:lpstr>
      <vt:lpstr>Family Physician Needs Assessment  Survey Findings</vt:lpstr>
      <vt:lpstr>Family Physician Confidence Supporting Patients with Chronic Pain</vt:lpstr>
      <vt:lpstr>FP Support</vt:lpstr>
      <vt:lpstr>Patient Needs Assessment  Survey Findings</vt:lpstr>
      <vt:lpstr>Sources of information/ care </vt:lpstr>
      <vt:lpstr>Medication Use</vt:lpstr>
      <vt:lpstr>Chronic Pain Management</vt:lpstr>
      <vt:lpstr>Opportunities for improved patient care/ support</vt:lpstr>
      <vt:lpstr>Pathways Administrative Data Request</vt:lpstr>
      <vt:lpstr>Table 1: How FPs are currently supporting patients to manage chronic pain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Okanagan PCN Evaluation Update</dc:title>
  <dc:creator>Katherine Coatta</dc:creator>
  <cp:lastModifiedBy>Kristin Warkentin</cp:lastModifiedBy>
  <cp:revision>3</cp:revision>
  <dcterms:created xsi:type="dcterms:W3CDTF">2022-04-27T04:31:37Z</dcterms:created>
  <dcterms:modified xsi:type="dcterms:W3CDTF">2025-08-22T15:30:40Z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0x01010031D264510E508641AD55920E101A273F</vt:lpwstr>
  </property>
  <property fmtid="{D5CDD505-2E9C-101B-9397-08002B2CF9AE}" pid="3" name="MediaServiceImageTags">
    <vt:lpwstr/>
  </property>
</Properties>
</file>