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48"/>
  </p:notesMasterIdLst>
  <p:sldIdLst>
    <p:sldId id="407" r:id="rId2"/>
    <p:sldId id="257" r:id="rId3"/>
    <p:sldId id="333" r:id="rId4"/>
    <p:sldId id="336" r:id="rId5"/>
    <p:sldId id="337" r:id="rId6"/>
    <p:sldId id="365" r:id="rId7"/>
    <p:sldId id="373" r:id="rId8"/>
    <p:sldId id="339" r:id="rId9"/>
    <p:sldId id="341" r:id="rId10"/>
    <p:sldId id="374" r:id="rId11"/>
    <p:sldId id="371" r:id="rId12"/>
    <p:sldId id="372" r:id="rId13"/>
    <p:sldId id="370" r:id="rId14"/>
    <p:sldId id="404" r:id="rId15"/>
    <p:sldId id="377" r:id="rId16"/>
    <p:sldId id="368" r:id="rId17"/>
    <p:sldId id="405" r:id="rId18"/>
    <p:sldId id="366" r:id="rId19"/>
    <p:sldId id="406" r:id="rId20"/>
    <p:sldId id="363" r:id="rId21"/>
    <p:sldId id="364" r:id="rId22"/>
    <p:sldId id="380" r:id="rId23"/>
    <p:sldId id="408" r:id="rId24"/>
    <p:sldId id="410" r:id="rId25"/>
    <p:sldId id="412" r:id="rId26"/>
    <p:sldId id="378" r:id="rId27"/>
    <p:sldId id="381" r:id="rId28"/>
    <p:sldId id="383" r:id="rId29"/>
    <p:sldId id="387" r:id="rId30"/>
    <p:sldId id="384" r:id="rId31"/>
    <p:sldId id="385" r:id="rId32"/>
    <p:sldId id="386" r:id="rId33"/>
    <p:sldId id="388" r:id="rId34"/>
    <p:sldId id="391" r:id="rId35"/>
    <p:sldId id="390" r:id="rId36"/>
    <p:sldId id="389" r:id="rId37"/>
    <p:sldId id="400" r:id="rId38"/>
    <p:sldId id="395" r:id="rId39"/>
    <p:sldId id="393" r:id="rId40"/>
    <p:sldId id="397" r:id="rId41"/>
    <p:sldId id="403" r:id="rId42"/>
    <p:sldId id="394" r:id="rId43"/>
    <p:sldId id="401" r:id="rId44"/>
    <p:sldId id="367" r:id="rId45"/>
    <p:sldId id="375" r:id="rId46"/>
    <p:sldId id="36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E04BDF-536D-4D31-B2A5-8F646581A0AD}">
          <p14:sldIdLst>
            <p14:sldId id="407"/>
            <p14:sldId id="257"/>
            <p14:sldId id="333"/>
            <p14:sldId id="336"/>
            <p14:sldId id="337"/>
            <p14:sldId id="365"/>
            <p14:sldId id="373"/>
            <p14:sldId id="339"/>
            <p14:sldId id="341"/>
            <p14:sldId id="374"/>
            <p14:sldId id="371"/>
            <p14:sldId id="372"/>
            <p14:sldId id="370"/>
            <p14:sldId id="404"/>
            <p14:sldId id="377"/>
            <p14:sldId id="368"/>
            <p14:sldId id="405"/>
            <p14:sldId id="366"/>
            <p14:sldId id="406"/>
            <p14:sldId id="363"/>
            <p14:sldId id="364"/>
            <p14:sldId id="380"/>
            <p14:sldId id="408"/>
            <p14:sldId id="410"/>
            <p14:sldId id="412"/>
            <p14:sldId id="378"/>
            <p14:sldId id="381"/>
            <p14:sldId id="383"/>
            <p14:sldId id="387"/>
            <p14:sldId id="384"/>
            <p14:sldId id="385"/>
            <p14:sldId id="386"/>
            <p14:sldId id="388"/>
            <p14:sldId id="391"/>
            <p14:sldId id="390"/>
            <p14:sldId id="389"/>
            <p14:sldId id="400"/>
            <p14:sldId id="395"/>
            <p14:sldId id="393"/>
            <p14:sldId id="397"/>
            <p14:sldId id="403"/>
            <p14:sldId id="394"/>
            <p14:sldId id="401"/>
            <p14:sldId id="367"/>
            <p14:sldId id="375"/>
            <p14:sldId id="3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initials="T" lastIdx="5" clrIdx="0">
    <p:extLst>
      <p:ext uri="{19B8F6BF-5375-455C-9EA6-DF929625EA0E}">
        <p15:presenceInfo xmlns:p15="http://schemas.microsoft.com/office/powerpoint/2012/main" userId="S::th@ekdivisions.onmicrosoft.com::38ea9c6b-581b-4581-8048-8540fb5c0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4660"/>
  </p:normalViewPr>
  <p:slideViewPr>
    <p:cSldViewPr snapToGrid="0">
      <p:cViewPr varScale="1">
        <p:scale>
          <a:sx n="111" d="100"/>
          <a:sy n="111" d="100"/>
        </p:scale>
        <p:origin x="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F9AC7-D8D4-4004-B739-97F6A7D0B48C}" type="datetimeFigureOut">
              <a:rPr lang="en-CA" smtClean="0"/>
              <a:t>2019-10-09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327A5-9D0D-4FD6-B27B-ED480059EE12}" type="slidenum">
              <a:rPr lang="en-CA" smtClean="0"/>
              <a:t>‹#›</a:t>
            </a:fld>
            <a:endParaRPr lang="en-CA"/>
          </a:p>
        </p:txBody>
      </p:sp>
    </p:spTree>
    <p:extLst>
      <p:ext uri="{BB962C8B-B14F-4D97-AF65-F5344CB8AC3E}">
        <p14:creationId xmlns:p14="http://schemas.microsoft.com/office/powerpoint/2010/main" val="380220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E3E9D0A-C62B-46F6-BD4D-6C5303599069}" type="slidenum">
              <a:rPr lang="en-US"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pPr eaLnBrk="0" hangingPunct="0">
                <a:spcBef>
                  <a:spcPct val="0"/>
                </a:spcBef>
              </a:pPr>
              <a:t>3</a:t>
            </a:fld>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Rectangle 2"/>
          <p:cNvSpPr>
            <a:spLocks noGrp="1" noRot="1" noChangeAspect="1" noChangeArrowheads="1" noTextEdit="1"/>
          </p:cNvSpPr>
          <p:nvPr>
            <p:ph type="sldImg"/>
          </p:nvPr>
        </p:nvSpPr>
        <p:spPr bwMode="auto">
          <a:xfrm>
            <a:off x="381000" y="685800"/>
            <a:ext cx="6097588" cy="3430588"/>
          </a:xfrm>
          <a:solidFill>
            <a:srgbClr val="FFFFFF"/>
          </a:solidFill>
          <a:ln w="9525">
            <a:noFill/>
          </a:ln>
          <a:extLst>
            <a:ext uri="{91240B29-F687-4F45-9708-019B960494DF}">
              <a14:hiddenLine xmlns:a14="http://schemas.microsoft.com/office/drawing/2010/main" w="9525">
                <a:solidFill>
                  <a:srgbClr val="000000"/>
                </a:solidFill>
                <a:miter lim="800000"/>
                <a:headEnd/>
                <a:tailEnd/>
              </a14:hiddenLine>
            </a:ext>
          </a:extLst>
        </p:spPr>
      </p:sp>
      <p:sp>
        <p:nvSpPr>
          <p:cNvPr id="24580" name="Rectangle 3"/>
          <p:cNvSpPr>
            <a:spLocks noGrp="1" noChangeArrowheads="1"/>
          </p:cNvSpPr>
          <p:nvPr>
            <p:ph type="body" idx="1"/>
          </p:nvPr>
        </p:nvSpPr>
        <p:spPr bwMode="auto">
          <a:xfrm>
            <a:off x="914400" y="4343400"/>
            <a:ext cx="5257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8" tIns="42204" rIns="84408" bIns="42204" numCol="1" anchor="t" anchorCtr="0" compatLnSpc="1">
            <a:prstTxWarp prst="textNoShape">
              <a:avLst/>
            </a:prstTxWarp>
          </a:bodyPr>
          <a:lstStyle/>
          <a:p>
            <a:r>
              <a:rPr lang="en-GB" altLang="en-US" sz="900" dirty="0">
                <a:latin typeface="Times New Roman" panose="02020603050405020304" pitchFamily="18" charset="0"/>
              </a:rPr>
              <a:t>This slide describes the location and cytological features of the two main types of cervical cancer, cervical squamous cell carcinoma and adenocarcinoma. Squamous cell carcinoma is by far the more common of the two cancers:</a:t>
            </a:r>
          </a:p>
          <a:p>
            <a:pPr marL="37588825" lvl="1" indent="-37474525"/>
            <a:r>
              <a:rPr lang="en-US" altLang="en-US" sz="900" dirty="0">
                <a:latin typeface="Times New Roman" panose="02020603050405020304" pitchFamily="18" charset="0"/>
              </a:rPr>
              <a:t>• About 64% of cervical cancers are squamous cell carcinomas</a:t>
            </a:r>
          </a:p>
          <a:p>
            <a:pPr marL="37588825" lvl="1" indent="-37474525"/>
            <a:r>
              <a:rPr lang="en-US" altLang="en-US" sz="900" dirty="0">
                <a:latin typeface="Times New Roman" panose="02020603050405020304" pitchFamily="18" charset="0"/>
              </a:rPr>
              <a:t>• About 29% are adenocarcinomas</a:t>
            </a:r>
          </a:p>
          <a:p>
            <a:pPr marL="37588825" lvl="1" indent="-37474525"/>
            <a:r>
              <a:rPr lang="en-US" altLang="en-US" sz="900" dirty="0">
                <a:latin typeface="Times New Roman" panose="02020603050405020304" pitchFamily="18" charset="0"/>
              </a:rPr>
              <a:t>• About 10% are unspecified or other rare morphologies</a:t>
            </a:r>
            <a:endParaRPr lang="en-GB" altLang="en-US" sz="900" dirty="0">
              <a:latin typeface="Times New Roman" panose="02020603050405020304" pitchFamily="18" charset="0"/>
            </a:endParaRPr>
          </a:p>
          <a:p>
            <a:endParaRPr lang="en-GB" altLang="en-US" sz="900" b="1" dirty="0">
              <a:latin typeface="Times New Roman" panose="02020603050405020304" pitchFamily="18" charset="0"/>
            </a:endParaRPr>
          </a:p>
          <a:p>
            <a:r>
              <a:rPr lang="en-GB" altLang="en-US" sz="800" b="1" dirty="0">
                <a:latin typeface="Times New Roman" panose="02020603050405020304" pitchFamily="18" charset="0"/>
              </a:rPr>
              <a:t>References</a:t>
            </a:r>
            <a:endParaRPr lang="en-GB" altLang="en-US" sz="800" dirty="0">
              <a:latin typeface="Times New Roman" panose="02020603050405020304" pitchFamily="18" charset="0"/>
            </a:endParaRPr>
          </a:p>
          <a:p>
            <a:r>
              <a:rPr lang="da-DK" altLang="en-US" sz="800" dirty="0">
                <a:latin typeface="Times New Roman" panose="02020603050405020304" pitchFamily="18" charset="0"/>
              </a:rPr>
              <a:t>1. </a:t>
            </a:r>
            <a:r>
              <a:rPr lang="en-US" altLang="en-US" sz="800" dirty="0">
                <a:latin typeface="Times New Roman" panose="02020603050405020304" pitchFamily="18" charset="0"/>
              </a:rPr>
              <a:t>Burd EM.</a:t>
            </a:r>
            <a:r>
              <a:rPr lang="da-DK" altLang="en-US" sz="800" dirty="0">
                <a:latin typeface="Times New Roman" panose="02020603050405020304" pitchFamily="18" charset="0"/>
              </a:rPr>
              <a:t> </a:t>
            </a:r>
            <a:r>
              <a:rPr lang="en-US" altLang="en-US" sz="800" dirty="0">
                <a:latin typeface="Times New Roman" panose="02020603050405020304" pitchFamily="18" charset="0"/>
              </a:rPr>
              <a:t>Human papillomavirus and cervical cancer. Clin Microbiol Rev. 2003;16(1):1-17.</a:t>
            </a:r>
          </a:p>
          <a:p>
            <a:r>
              <a:rPr lang="da-DK" altLang="en-US" sz="800" dirty="0">
                <a:latin typeface="Times New Roman" panose="02020603050405020304" pitchFamily="18" charset="0"/>
              </a:rPr>
              <a:t>2. </a:t>
            </a:r>
            <a:r>
              <a:rPr lang="en-US" altLang="en-US" sz="800" dirty="0">
                <a:latin typeface="Times New Roman" panose="02020603050405020304" pitchFamily="18" charset="0"/>
              </a:rPr>
              <a:t>Kjaer SK, Brinton LA.</a:t>
            </a:r>
            <a:r>
              <a:rPr lang="da-DK" altLang="en-US" sz="800" dirty="0">
                <a:latin typeface="Times New Roman" panose="02020603050405020304" pitchFamily="18" charset="0"/>
              </a:rPr>
              <a:t> </a:t>
            </a:r>
            <a:r>
              <a:rPr lang="en-US" altLang="en-US" sz="800" dirty="0">
                <a:latin typeface="Times New Roman" panose="02020603050405020304" pitchFamily="18" charset="0"/>
              </a:rPr>
              <a:t>Adenocarcinomas of the uterine cervix: the epidemiology of an increasing problem. Epidemiol Rev. 1993;15(2):486-498.</a:t>
            </a:r>
          </a:p>
          <a:p>
            <a:r>
              <a:rPr lang="da-DK" altLang="en-US" sz="800" dirty="0">
                <a:latin typeface="Times New Roman" panose="02020603050405020304" pitchFamily="18" charset="0"/>
              </a:rPr>
              <a:t>3.</a:t>
            </a:r>
            <a:r>
              <a:rPr lang="en-US" altLang="en-US" sz="800" dirty="0">
                <a:latin typeface="Times New Roman" panose="02020603050405020304" pitchFamily="18" charset="0"/>
              </a:rPr>
              <a:t>Cancer Care Ontario (Ontario Cancer Registry, 2005).</a:t>
            </a:r>
            <a:endParaRPr lang="da-DK" altLang="en-US" sz="800" dirty="0">
              <a:latin typeface="Times New Roman" panose="02020603050405020304" pitchFamily="18" charset="0"/>
            </a:endParaRPr>
          </a:p>
          <a:p>
            <a:endParaRPr lang="en-US" altLang="en-US" sz="900" dirty="0">
              <a:latin typeface="Times New Roman" panose="02020603050405020304" pitchFamily="18" charset="0"/>
            </a:endParaRPr>
          </a:p>
        </p:txBody>
      </p:sp>
    </p:spTree>
    <p:extLst>
      <p:ext uri="{BB962C8B-B14F-4D97-AF65-F5344CB8AC3E}">
        <p14:creationId xmlns:p14="http://schemas.microsoft.com/office/powerpoint/2010/main" val="17580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more detailed analysis using B.C. data from 1986 to 2009 indicates a rate for cervical cancer of 0.50 per 100,000 women at age 20, increasing to 9.86 for women at age 29 (see following chart). The combined rate for women ages 20-24 is 1.35 and 7.24 / 100,000 for women ages 25-29. </a:t>
            </a:r>
          </a:p>
          <a:p>
            <a:endParaRPr lang="en-US" dirty="0"/>
          </a:p>
        </p:txBody>
      </p:sp>
      <p:sp>
        <p:nvSpPr>
          <p:cNvPr id="4" name="Slide Number Placeholder 3"/>
          <p:cNvSpPr>
            <a:spLocks noGrp="1"/>
          </p:cNvSpPr>
          <p:nvPr>
            <p:ph type="sldNum" sz="quarter" idx="10"/>
          </p:nvPr>
        </p:nvSpPr>
        <p:spPr/>
        <p:txBody>
          <a:bodyPr/>
          <a:lstStyle/>
          <a:p>
            <a:fld id="{4E5ADC6F-D41D-4E6C-A66A-C2DD4733BB0B}" type="slidenum">
              <a:rPr lang="en-US" smtClean="0"/>
              <a:pPr/>
              <a:t>8</a:t>
            </a:fld>
            <a:endParaRPr lang="en-US" dirty="0"/>
          </a:p>
        </p:txBody>
      </p:sp>
    </p:spTree>
    <p:extLst>
      <p:ext uri="{BB962C8B-B14F-4D97-AF65-F5344CB8AC3E}">
        <p14:creationId xmlns:p14="http://schemas.microsoft.com/office/powerpoint/2010/main" val="427519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70A8-95FB-4381-B096-716060DA3C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D77BE62-1194-4B2B-A683-C0E953BE3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6D3B6D-3A35-4305-891F-BB0D8CC68E35}"/>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B0822069-BFD8-4836-8DD6-615DBA0452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C47991-5891-4634-8C06-99A411CDA74D}"/>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79735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AF66-7827-419D-8D4C-5FA6CBCBBF0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FC6A0F8-C682-4357-818C-A8369CFA5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A3DEDF-DAFB-4D0D-A9AF-E0E7D8C57220}"/>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086D82D0-5BAE-41B0-8C24-06BF850C23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E3D352-0ABB-4FB0-B20A-DC35F3BC5CA4}"/>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318785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DD094-ED2D-4804-953C-9A08879EE3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4626928-E839-42F3-8A02-EB40B13EB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06737C-BB5A-4EB9-8E85-14E72A4E4713}"/>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63D05C1D-4F79-439F-97C7-3EFEBC7E1D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C871E0-C670-42C8-AC6F-7D0A508EE27B}"/>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37470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DEFE-7B85-42F3-98EA-7734C14088B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90E1CF-F5DB-4149-8C24-D3A0E6199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CECF46-922F-4E05-9BA7-7A194D2E081F}"/>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E22439A5-80E6-4658-97A2-80E0394AB6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85D68E-8B72-4783-B732-D1BA7ED6DEC0}"/>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57708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8FBF-B31F-4E32-BD55-589A1BDBB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FE451A-0D76-43D6-8C1E-A7B5E243C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4CE9F-6704-4F04-8274-C08AEAC7B6E4}"/>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B235F4F3-71A2-4347-B0B5-898729309C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C29B08-D6DB-420E-B3FF-B5D6B2AC201A}"/>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299983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128F-5123-404C-A04C-99B94381FFD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4060EB-247E-4A55-8131-4B704A2C6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46DE6E-C9C4-433E-B8AB-EFDE39C5F6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D03B521-3FD6-4903-A1F3-7498AAF8ABE5}"/>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6" name="Footer Placeholder 5">
            <a:extLst>
              <a:ext uri="{FF2B5EF4-FFF2-40B4-BE49-F238E27FC236}">
                <a16:creationId xmlns:a16="http://schemas.microsoft.com/office/drawing/2014/main" id="{495E4854-09E2-4541-848A-250AF251EF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5A58A66-534E-4313-8D5A-90B3775AF545}"/>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1531465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215D-3075-446F-B32F-FFE3B3CF657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218A03-ECA7-4604-B8FA-CFA4D175A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E23613-AD46-490E-8995-1E1EAE1611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8F1701A-BC70-4DC5-A44E-6A6FB6260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5E2E8-E66C-4649-A8A4-9DD6B7815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7D5DBBC-63FC-4A0A-AE2C-2CB174D47AB3}"/>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8" name="Footer Placeholder 7">
            <a:extLst>
              <a:ext uri="{FF2B5EF4-FFF2-40B4-BE49-F238E27FC236}">
                <a16:creationId xmlns:a16="http://schemas.microsoft.com/office/drawing/2014/main" id="{3C4D946A-8BAA-470F-B7C3-A47240CCD5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BD3B3AD-5709-40B0-851D-DC9815A1E1F0}"/>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26036312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F8BD-0537-4D74-B38B-687041A2209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BDC1C77-16F9-4E4F-916C-400FE5245797}"/>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4" name="Footer Placeholder 3">
            <a:extLst>
              <a:ext uri="{FF2B5EF4-FFF2-40B4-BE49-F238E27FC236}">
                <a16:creationId xmlns:a16="http://schemas.microsoft.com/office/drawing/2014/main" id="{348A5C6E-7D1E-490E-B035-52601D4BD9F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6236D5A-8862-439A-A82C-67AC7331A70C}"/>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265035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8DE9F-3910-4A54-84AA-FD50568DC30A}"/>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3" name="Footer Placeholder 2">
            <a:extLst>
              <a:ext uri="{FF2B5EF4-FFF2-40B4-BE49-F238E27FC236}">
                <a16:creationId xmlns:a16="http://schemas.microsoft.com/office/drawing/2014/main" id="{FCEC41D0-7E1F-4539-8217-BE945A69491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7CB232D-E026-4144-966E-121D0D5C578C}"/>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34774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FA5-39DC-4C47-9281-B683AADB8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7B6E86-0174-4C80-8757-420539B79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2584D70-4648-4232-A50A-9CB4C163F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56050-C9E8-4F8D-9560-2E36FC6D461B}"/>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6" name="Footer Placeholder 5">
            <a:extLst>
              <a:ext uri="{FF2B5EF4-FFF2-40B4-BE49-F238E27FC236}">
                <a16:creationId xmlns:a16="http://schemas.microsoft.com/office/drawing/2014/main" id="{4827CD03-49E4-495E-8D2D-8EBA96A0A0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7E8DFE-6234-4714-A841-261D59C8CCC9}"/>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1076430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4A55-2A5B-44B5-89F1-CF8EC38C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FC381B8-14FA-4979-8B3D-C05D0FC87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DAA56B2-EC0C-4BBE-B0C9-8603F890B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73561-3DEB-4437-889D-F0FE5731D46F}"/>
              </a:ext>
            </a:extLst>
          </p:cNvPr>
          <p:cNvSpPr>
            <a:spLocks noGrp="1"/>
          </p:cNvSpPr>
          <p:nvPr>
            <p:ph type="dt" sz="half" idx="10"/>
          </p:nvPr>
        </p:nvSpPr>
        <p:spPr/>
        <p:txBody>
          <a:bodyPr/>
          <a:lstStyle/>
          <a:p>
            <a:fld id="{916FEC61-85B5-4065-8AAC-33F7DEB6288A}" type="datetimeFigureOut">
              <a:rPr lang="en-CA" smtClean="0"/>
              <a:t>2019-10-09</a:t>
            </a:fld>
            <a:endParaRPr lang="en-CA"/>
          </a:p>
        </p:txBody>
      </p:sp>
      <p:sp>
        <p:nvSpPr>
          <p:cNvPr id="6" name="Footer Placeholder 5">
            <a:extLst>
              <a:ext uri="{FF2B5EF4-FFF2-40B4-BE49-F238E27FC236}">
                <a16:creationId xmlns:a16="http://schemas.microsoft.com/office/drawing/2014/main" id="{955C1EDC-0D9A-4404-AD94-0383625511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A108D0D-2470-4DF7-9EC3-5FA102D45CE5}"/>
              </a:ext>
            </a:extLst>
          </p:cNvPr>
          <p:cNvSpPr>
            <a:spLocks noGrp="1"/>
          </p:cNvSpPr>
          <p:nvPr>
            <p:ph type="sldNum" sz="quarter" idx="12"/>
          </p:nvPr>
        </p:nvSpPr>
        <p:spPr/>
        <p:txBody>
          <a:bodyPr/>
          <a:lstStyle/>
          <a:p>
            <a:fld id="{E7B2E0FA-4A56-428B-8C4D-F415BDFE80CA}" type="slidenum">
              <a:rPr lang="en-CA" smtClean="0"/>
              <a:t>‹#›</a:t>
            </a:fld>
            <a:endParaRPr lang="en-CA"/>
          </a:p>
        </p:txBody>
      </p:sp>
    </p:spTree>
    <p:extLst>
      <p:ext uri="{BB962C8B-B14F-4D97-AF65-F5344CB8AC3E}">
        <p14:creationId xmlns:p14="http://schemas.microsoft.com/office/powerpoint/2010/main" val="90499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52438-CD68-4CC9-B9E4-2E23F756C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074732-50E6-4B12-BD49-C0ECE3558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B7838D-B314-4EC8-903F-2F76700BC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FEC61-85B5-4065-8AAC-33F7DEB6288A}" type="datetimeFigureOut">
              <a:rPr lang="en-CA" smtClean="0"/>
              <a:t>2019-10-09</a:t>
            </a:fld>
            <a:endParaRPr lang="en-CA"/>
          </a:p>
        </p:txBody>
      </p:sp>
      <p:sp>
        <p:nvSpPr>
          <p:cNvPr id="5" name="Footer Placeholder 4">
            <a:extLst>
              <a:ext uri="{FF2B5EF4-FFF2-40B4-BE49-F238E27FC236}">
                <a16:creationId xmlns:a16="http://schemas.microsoft.com/office/drawing/2014/main" id="{7B841498-4360-4927-AC18-C87B4E692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4AC15DB-93F0-41A9-98B5-732C82C43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2E0FA-4A56-428B-8C4D-F415BDFE80CA}" type="slidenum">
              <a:rPr lang="en-CA" smtClean="0"/>
              <a:t>‹#›</a:t>
            </a:fld>
            <a:endParaRPr lang="en-CA"/>
          </a:p>
        </p:txBody>
      </p:sp>
    </p:spTree>
    <p:extLst>
      <p:ext uri="{BB962C8B-B14F-4D97-AF65-F5344CB8AC3E}">
        <p14:creationId xmlns:p14="http://schemas.microsoft.com/office/powerpoint/2010/main" val="258895635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bccancer.bc.ca/" TargetMode="External"/><Relationship Id="rId2" Type="http://schemas.openxmlformats.org/officeDocument/2006/relationships/hyperlink" Target="http://www.sexualityandu.ca/" TargetMode="External"/><Relationship Id="rId1" Type="http://schemas.openxmlformats.org/officeDocument/2006/relationships/slideLayout" Target="../slideLayouts/slideLayout2.xml"/><Relationship Id="rId5" Type="http://schemas.openxmlformats.org/officeDocument/2006/relationships/hyperlink" Target="http://www.phac-aspc.gc.ca/naci-ccni/index-eng.php" TargetMode="External"/><Relationship Id="rId4" Type="http://schemas.openxmlformats.org/officeDocument/2006/relationships/hyperlink" Target="http://immunizebc.ca/diseases-vaccinations/hp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5B58-AB01-424A-9366-07EF46FE72C7}"/>
              </a:ext>
            </a:extLst>
          </p:cNvPr>
          <p:cNvSpPr>
            <a:spLocks noGrp="1"/>
          </p:cNvSpPr>
          <p:nvPr>
            <p:ph type="title"/>
          </p:nvPr>
        </p:nvSpPr>
        <p:spPr/>
        <p:txBody>
          <a:bodyPr>
            <a:normAutofit fontScale="90000"/>
          </a:bodyPr>
          <a:lstStyle/>
          <a:p>
            <a:pPr algn="ctr"/>
            <a:br>
              <a:rPr lang="en-US" sz="8000" dirty="0"/>
            </a:br>
            <a:br>
              <a:rPr lang="en-US" sz="8000" dirty="0"/>
            </a:br>
            <a:br>
              <a:rPr lang="en-US" sz="8000" dirty="0"/>
            </a:br>
            <a:br>
              <a:rPr lang="en-US" sz="8000" dirty="0"/>
            </a:br>
            <a:r>
              <a:rPr lang="en-US" sz="8000" dirty="0"/>
              <a:t>No Disclosures</a:t>
            </a:r>
            <a:endParaRPr lang="en-CA" sz="8000" dirty="0"/>
          </a:p>
        </p:txBody>
      </p:sp>
      <p:sp>
        <p:nvSpPr>
          <p:cNvPr id="3" name="Content Placeholder 2">
            <a:extLst>
              <a:ext uri="{FF2B5EF4-FFF2-40B4-BE49-F238E27FC236}">
                <a16:creationId xmlns:a16="http://schemas.microsoft.com/office/drawing/2014/main" id="{F2618ECF-8F1D-4E4A-BC46-421E4EE03DC4}"/>
              </a:ext>
            </a:extLst>
          </p:cNvPr>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131869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357B7C-3823-48E4-BE5E-B17185CAACC7}"/>
              </a:ext>
            </a:extLst>
          </p:cNvPr>
          <p:cNvGraphicFramePr>
            <a:graphicFrameLocks noGrp="1"/>
          </p:cNvGraphicFramePr>
          <p:nvPr>
            <p:extLst>
              <p:ext uri="{D42A27DB-BD31-4B8C-83A1-F6EECF244321}">
                <p14:modId xmlns:p14="http://schemas.microsoft.com/office/powerpoint/2010/main" val="4018025736"/>
              </p:ext>
            </p:extLst>
          </p:nvPr>
        </p:nvGraphicFramePr>
        <p:xfrm>
          <a:off x="828675" y="719666"/>
          <a:ext cx="10391775" cy="890060"/>
        </p:xfrm>
        <a:graphic>
          <a:graphicData uri="http://schemas.openxmlformats.org/drawingml/2006/table">
            <a:tbl>
              <a:tblPr firstRow="1" bandRow="1">
                <a:tableStyleId>{5C22544A-7EE6-4342-B048-85BDC9FD1C3A}</a:tableStyleId>
              </a:tblPr>
              <a:tblGrid>
                <a:gridCol w="10391775">
                  <a:extLst>
                    <a:ext uri="{9D8B030D-6E8A-4147-A177-3AD203B41FA5}">
                      <a16:colId xmlns:a16="http://schemas.microsoft.com/office/drawing/2014/main" val="3845514848"/>
                    </a:ext>
                  </a:extLst>
                </a:gridCol>
              </a:tblGrid>
              <a:tr h="890060">
                <a:tc>
                  <a:txBody>
                    <a:bodyPr/>
                    <a:lstStyle/>
                    <a:p>
                      <a:pPr algn="ctr"/>
                      <a:r>
                        <a:rPr lang="en-US" sz="2400" dirty="0"/>
                        <a:t>Effect  of Screening Policies on Cervical Cancer Incidence </a:t>
                      </a:r>
                    </a:p>
                    <a:p>
                      <a:pPr algn="ctr"/>
                      <a:r>
                        <a:rPr lang="en-US" sz="2400" dirty="0"/>
                        <a:t>Women ages 20 -64</a:t>
                      </a:r>
                      <a:endParaRPr lang="en-CA" sz="2400" dirty="0"/>
                    </a:p>
                  </a:txBody>
                  <a:tcPr/>
                </a:tc>
                <a:extLst>
                  <a:ext uri="{0D108BD9-81ED-4DB2-BD59-A6C34878D82A}">
                    <a16:rowId xmlns:a16="http://schemas.microsoft.com/office/drawing/2014/main" val="2000921444"/>
                  </a:ext>
                </a:extLst>
              </a:tr>
            </a:tbl>
          </a:graphicData>
        </a:graphic>
      </p:graphicFrame>
      <p:graphicFrame>
        <p:nvGraphicFramePr>
          <p:cNvPr id="8" name="Table 7">
            <a:extLst>
              <a:ext uri="{FF2B5EF4-FFF2-40B4-BE49-F238E27FC236}">
                <a16:creationId xmlns:a16="http://schemas.microsoft.com/office/drawing/2014/main" id="{080EE900-7DB1-4530-8761-AC417568CCD6}"/>
              </a:ext>
            </a:extLst>
          </p:cNvPr>
          <p:cNvGraphicFramePr>
            <a:graphicFrameLocks noGrp="1"/>
          </p:cNvGraphicFramePr>
          <p:nvPr>
            <p:extLst>
              <p:ext uri="{D42A27DB-BD31-4B8C-83A1-F6EECF244321}">
                <p14:modId xmlns:p14="http://schemas.microsoft.com/office/powerpoint/2010/main" val="1182557464"/>
              </p:ext>
            </p:extLst>
          </p:nvPr>
        </p:nvGraphicFramePr>
        <p:xfrm>
          <a:off x="828675" y="1609727"/>
          <a:ext cx="10391774" cy="3735487"/>
        </p:xfrm>
        <a:graphic>
          <a:graphicData uri="http://schemas.openxmlformats.org/drawingml/2006/table">
            <a:tbl>
              <a:tblPr firstRow="1" bandRow="1">
                <a:tableStyleId>{5C22544A-7EE6-4342-B048-85BDC9FD1C3A}</a:tableStyleId>
              </a:tblPr>
              <a:tblGrid>
                <a:gridCol w="2032382">
                  <a:extLst>
                    <a:ext uri="{9D8B030D-6E8A-4147-A177-3AD203B41FA5}">
                      <a16:colId xmlns:a16="http://schemas.microsoft.com/office/drawing/2014/main" val="552700887"/>
                    </a:ext>
                  </a:extLst>
                </a:gridCol>
                <a:gridCol w="2089848">
                  <a:extLst>
                    <a:ext uri="{9D8B030D-6E8A-4147-A177-3AD203B41FA5}">
                      <a16:colId xmlns:a16="http://schemas.microsoft.com/office/drawing/2014/main" val="921780211"/>
                    </a:ext>
                  </a:extLst>
                </a:gridCol>
                <a:gridCol w="2089848">
                  <a:extLst>
                    <a:ext uri="{9D8B030D-6E8A-4147-A177-3AD203B41FA5}">
                      <a16:colId xmlns:a16="http://schemas.microsoft.com/office/drawing/2014/main" val="827401081"/>
                    </a:ext>
                  </a:extLst>
                </a:gridCol>
                <a:gridCol w="2089848">
                  <a:extLst>
                    <a:ext uri="{9D8B030D-6E8A-4147-A177-3AD203B41FA5}">
                      <a16:colId xmlns:a16="http://schemas.microsoft.com/office/drawing/2014/main" val="3573848111"/>
                    </a:ext>
                  </a:extLst>
                </a:gridCol>
                <a:gridCol w="2089848">
                  <a:extLst>
                    <a:ext uri="{9D8B030D-6E8A-4147-A177-3AD203B41FA5}">
                      <a16:colId xmlns:a16="http://schemas.microsoft.com/office/drawing/2014/main" val="1220159778"/>
                    </a:ext>
                  </a:extLst>
                </a:gridCol>
              </a:tblGrid>
              <a:tr h="1243674">
                <a:tc>
                  <a:txBody>
                    <a:bodyPr/>
                    <a:lstStyle/>
                    <a:p>
                      <a:pPr algn="ctr"/>
                      <a:r>
                        <a:rPr lang="en-US" dirty="0"/>
                        <a:t>Age Range</a:t>
                      </a:r>
                      <a:endParaRPr lang="en-CA" dirty="0"/>
                    </a:p>
                  </a:txBody>
                  <a:tcPr/>
                </a:tc>
                <a:tc>
                  <a:txBody>
                    <a:bodyPr/>
                    <a:lstStyle/>
                    <a:p>
                      <a:pPr algn="ctr"/>
                      <a:r>
                        <a:rPr lang="en-US" dirty="0"/>
                        <a:t>Interval (Years)</a:t>
                      </a:r>
                      <a:endParaRPr lang="en-CA" dirty="0"/>
                    </a:p>
                  </a:txBody>
                  <a:tcPr/>
                </a:tc>
                <a:tc>
                  <a:txBody>
                    <a:bodyPr/>
                    <a:lstStyle/>
                    <a:p>
                      <a:pPr algn="ctr"/>
                      <a:r>
                        <a:rPr lang="en-US" dirty="0"/>
                        <a:t>Lifetime Tests</a:t>
                      </a:r>
                      <a:endParaRPr lang="en-CA" dirty="0"/>
                    </a:p>
                  </a:txBody>
                  <a:tcPr/>
                </a:tc>
                <a:tc>
                  <a:txBody>
                    <a:bodyPr/>
                    <a:lstStyle/>
                    <a:p>
                      <a:pPr algn="ctr"/>
                      <a:r>
                        <a:rPr lang="en-US" dirty="0"/>
                        <a:t>% Reduction in Incidence of Cervical Cancer</a:t>
                      </a:r>
                      <a:endParaRPr lang="en-CA" dirty="0"/>
                    </a:p>
                  </a:txBody>
                  <a:tcPr/>
                </a:tc>
                <a:tc>
                  <a:txBody>
                    <a:bodyPr/>
                    <a:lstStyle/>
                    <a:p>
                      <a:r>
                        <a:rPr lang="en-US" dirty="0"/>
                        <a:t>Tests per Cervical Cancer Prevented</a:t>
                      </a:r>
                      <a:endParaRPr lang="en-CA" dirty="0"/>
                    </a:p>
                  </a:txBody>
                  <a:tcPr/>
                </a:tc>
                <a:extLst>
                  <a:ext uri="{0D108BD9-81ED-4DB2-BD59-A6C34878D82A}">
                    <a16:rowId xmlns:a16="http://schemas.microsoft.com/office/drawing/2014/main" val="3340984616"/>
                  </a:ext>
                </a:extLst>
              </a:tr>
              <a:tr h="775624">
                <a:tc>
                  <a:txBody>
                    <a:bodyPr/>
                    <a:lstStyle/>
                    <a:p>
                      <a:pPr algn="ctr"/>
                      <a:r>
                        <a:rPr lang="en-US" dirty="0"/>
                        <a:t>20 - 64</a:t>
                      </a:r>
                      <a:endParaRPr lang="en-CA" dirty="0"/>
                    </a:p>
                  </a:txBody>
                  <a:tcPr/>
                </a:tc>
                <a:tc>
                  <a:txBody>
                    <a:bodyPr/>
                    <a:lstStyle/>
                    <a:p>
                      <a:pPr algn="ctr"/>
                      <a:r>
                        <a:rPr lang="en-US" dirty="0"/>
                        <a:t>1</a:t>
                      </a:r>
                      <a:endParaRPr lang="en-CA" dirty="0"/>
                    </a:p>
                  </a:txBody>
                  <a:tcPr/>
                </a:tc>
                <a:tc>
                  <a:txBody>
                    <a:bodyPr/>
                    <a:lstStyle/>
                    <a:p>
                      <a:pPr algn="ctr"/>
                      <a:r>
                        <a:rPr lang="en-US" dirty="0"/>
                        <a:t>45</a:t>
                      </a:r>
                      <a:endParaRPr lang="en-CA" dirty="0"/>
                    </a:p>
                  </a:txBody>
                  <a:tcPr/>
                </a:tc>
                <a:tc>
                  <a:txBody>
                    <a:bodyPr/>
                    <a:lstStyle/>
                    <a:p>
                      <a:pPr algn="ctr"/>
                      <a:r>
                        <a:rPr lang="en-US" dirty="0"/>
                        <a:t>93%</a:t>
                      </a:r>
                      <a:endParaRPr lang="en-CA" dirty="0"/>
                    </a:p>
                  </a:txBody>
                  <a:tcPr/>
                </a:tc>
                <a:tc>
                  <a:txBody>
                    <a:bodyPr/>
                    <a:lstStyle/>
                    <a:p>
                      <a:pPr algn="ctr"/>
                      <a:r>
                        <a:rPr lang="en-US" dirty="0"/>
                        <a:t>3030</a:t>
                      </a:r>
                      <a:endParaRPr lang="en-CA" dirty="0"/>
                    </a:p>
                  </a:txBody>
                  <a:tcPr/>
                </a:tc>
                <a:extLst>
                  <a:ext uri="{0D108BD9-81ED-4DB2-BD59-A6C34878D82A}">
                    <a16:rowId xmlns:a16="http://schemas.microsoft.com/office/drawing/2014/main" val="3564539211"/>
                  </a:ext>
                </a:extLst>
              </a:tr>
              <a:tr h="792504">
                <a:tc>
                  <a:txBody>
                    <a:bodyPr/>
                    <a:lstStyle/>
                    <a:p>
                      <a:pPr algn="ctr"/>
                      <a:r>
                        <a:rPr lang="en-US" dirty="0"/>
                        <a:t>20 - 64</a:t>
                      </a:r>
                      <a:endParaRPr lang="en-CA" dirty="0"/>
                    </a:p>
                  </a:txBody>
                  <a:tcPr/>
                </a:tc>
                <a:tc>
                  <a:txBody>
                    <a:bodyPr/>
                    <a:lstStyle/>
                    <a:p>
                      <a:pPr algn="ctr"/>
                      <a:r>
                        <a:rPr lang="en-US" dirty="0"/>
                        <a:t>3</a:t>
                      </a:r>
                      <a:endParaRPr lang="en-CA" dirty="0"/>
                    </a:p>
                  </a:txBody>
                  <a:tcPr/>
                </a:tc>
                <a:tc>
                  <a:txBody>
                    <a:bodyPr/>
                    <a:lstStyle/>
                    <a:p>
                      <a:pPr algn="ctr"/>
                      <a:r>
                        <a:rPr lang="en-US" dirty="0"/>
                        <a:t>15</a:t>
                      </a:r>
                      <a:endParaRPr lang="en-CA" dirty="0"/>
                    </a:p>
                  </a:txBody>
                  <a:tcPr/>
                </a:tc>
                <a:tc>
                  <a:txBody>
                    <a:bodyPr/>
                    <a:lstStyle/>
                    <a:p>
                      <a:pPr algn="ctr"/>
                      <a:r>
                        <a:rPr lang="en-US" dirty="0"/>
                        <a:t>91%</a:t>
                      </a:r>
                      <a:endParaRPr lang="en-CA" dirty="0"/>
                    </a:p>
                  </a:txBody>
                  <a:tcPr/>
                </a:tc>
                <a:tc>
                  <a:txBody>
                    <a:bodyPr/>
                    <a:lstStyle/>
                    <a:p>
                      <a:pPr algn="ctr"/>
                      <a:r>
                        <a:rPr lang="en-US" dirty="0"/>
                        <a:t>1042</a:t>
                      </a:r>
                      <a:endParaRPr lang="en-CA" dirty="0"/>
                    </a:p>
                  </a:txBody>
                  <a:tcPr/>
                </a:tc>
                <a:extLst>
                  <a:ext uri="{0D108BD9-81ED-4DB2-BD59-A6C34878D82A}">
                    <a16:rowId xmlns:a16="http://schemas.microsoft.com/office/drawing/2014/main" val="2927734515"/>
                  </a:ext>
                </a:extLst>
              </a:tr>
              <a:tr h="923685">
                <a:tc>
                  <a:txBody>
                    <a:bodyPr/>
                    <a:lstStyle/>
                    <a:p>
                      <a:pPr algn="ctr"/>
                      <a:r>
                        <a:rPr lang="en-US" dirty="0"/>
                        <a:t>25 - 64</a:t>
                      </a:r>
                      <a:endParaRPr lang="en-CA" dirty="0"/>
                    </a:p>
                  </a:txBody>
                  <a:tcPr/>
                </a:tc>
                <a:tc>
                  <a:txBody>
                    <a:bodyPr/>
                    <a:lstStyle/>
                    <a:p>
                      <a:pPr algn="ctr"/>
                      <a:r>
                        <a:rPr lang="en-US" dirty="0"/>
                        <a:t>3</a:t>
                      </a:r>
                      <a:endParaRPr lang="en-CA" dirty="0"/>
                    </a:p>
                  </a:txBody>
                  <a:tcPr/>
                </a:tc>
                <a:tc>
                  <a:txBody>
                    <a:bodyPr/>
                    <a:lstStyle/>
                    <a:p>
                      <a:pPr algn="ctr"/>
                      <a:r>
                        <a:rPr lang="en-US" dirty="0"/>
                        <a:t>13</a:t>
                      </a:r>
                      <a:endParaRPr lang="en-CA" dirty="0"/>
                    </a:p>
                  </a:txBody>
                  <a:tcPr/>
                </a:tc>
                <a:tc>
                  <a:txBody>
                    <a:bodyPr/>
                    <a:lstStyle/>
                    <a:p>
                      <a:pPr algn="ctr"/>
                      <a:r>
                        <a:rPr lang="en-US" dirty="0"/>
                        <a:t>90%</a:t>
                      </a:r>
                      <a:endParaRPr lang="en-CA" dirty="0"/>
                    </a:p>
                  </a:txBody>
                  <a:tcPr/>
                </a:tc>
                <a:tc>
                  <a:txBody>
                    <a:bodyPr/>
                    <a:lstStyle/>
                    <a:p>
                      <a:pPr algn="ctr"/>
                      <a:r>
                        <a:rPr lang="en-US" dirty="0"/>
                        <a:t>917</a:t>
                      </a:r>
                      <a:endParaRPr lang="en-CA" dirty="0"/>
                    </a:p>
                  </a:txBody>
                  <a:tcPr/>
                </a:tc>
                <a:extLst>
                  <a:ext uri="{0D108BD9-81ED-4DB2-BD59-A6C34878D82A}">
                    <a16:rowId xmlns:a16="http://schemas.microsoft.com/office/drawing/2014/main" val="1837951066"/>
                  </a:ext>
                </a:extLst>
              </a:tr>
            </a:tbl>
          </a:graphicData>
        </a:graphic>
      </p:graphicFrame>
      <p:graphicFrame>
        <p:nvGraphicFramePr>
          <p:cNvPr id="9" name="Table 8">
            <a:extLst>
              <a:ext uri="{FF2B5EF4-FFF2-40B4-BE49-F238E27FC236}">
                <a16:creationId xmlns:a16="http://schemas.microsoft.com/office/drawing/2014/main" id="{0BCAD6C3-ACF9-417B-BFDC-66A1C3FEFDC6}"/>
              </a:ext>
            </a:extLst>
          </p:cNvPr>
          <p:cNvGraphicFramePr>
            <a:graphicFrameLocks noGrp="1"/>
          </p:cNvGraphicFramePr>
          <p:nvPr>
            <p:extLst>
              <p:ext uri="{D42A27DB-BD31-4B8C-83A1-F6EECF244321}">
                <p14:modId xmlns:p14="http://schemas.microsoft.com/office/powerpoint/2010/main" val="1578284839"/>
              </p:ext>
            </p:extLst>
          </p:nvPr>
        </p:nvGraphicFramePr>
        <p:xfrm>
          <a:off x="885825" y="5772150"/>
          <a:ext cx="10334625" cy="438150"/>
        </p:xfrm>
        <a:graphic>
          <a:graphicData uri="http://schemas.openxmlformats.org/drawingml/2006/table">
            <a:tbl>
              <a:tblPr firstRow="1" bandRow="1">
                <a:tableStyleId>{5C22544A-7EE6-4342-B048-85BDC9FD1C3A}</a:tableStyleId>
              </a:tblPr>
              <a:tblGrid>
                <a:gridCol w="10334625">
                  <a:extLst>
                    <a:ext uri="{9D8B030D-6E8A-4147-A177-3AD203B41FA5}">
                      <a16:colId xmlns:a16="http://schemas.microsoft.com/office/drawing/2014/main" val="1258085744"/>
                    </a:ext>
                  </a:extLst>
                </a:gridCol>
              </a:tblGrid>
              <a:tr h="438150">
                <a:tc>
                  <a:txBody>
                    <a:bodyPr/>
                    <a:lstStyle/>
                    <a:p>
                      <a:pPr algn="r"/>
                      <a:r>
                        <a:rPr lang="en-US" dirty="0"/>
                        <a:t>Modified from: IRC Working Group, British Medical Journal, 1986</a:t>
                      </a:r>
                      <a:endParaRPr lang="en-CA" dirty="0"/>
                    </a:p>
                  </a:txBody>
                  <a:tcPr/>
                </a:tc>
                <a:extLst>
                  <a:ext uri="{0D108BD9-81ED-4DB2-BD59-A6C34878D82A}">
                    <a16:rowId xmlns:a16="http://schemas.microsoft.com/office/drawing/2014/main" val="3467862860"/>
                  </a:ext>
                </a:extLst>
              </a:tr>
            </a:tbl>
          </a:graphicData>
        </a:graphic>
      </p:graphicFrame>
    </p:spTree>
    <p:extLst>
      <p:ext uri="{BB962C8B-B14F-4D97-AF65-F5344CB8AC3E}">
        <p14:creationId xmlns:p14="http://schemas.microsoft.com/office/powerpoint/2010/main" val="93143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B60DC-A82E-47C3-ACFD-AC5E2C24EA5A}"/>
              </a:ext>
            </a:extLst>
          </p:cNvPr>
          <p:cNvSpPr>
            <a:spLocks noGrp="1"/>
          </p:cNvSpPr>
          <p:nvPr>
            <p:ph idx="1"/>
          </p:nvPr>
        </p:nvSpPr>
        <p:spPr>
          <a:xfrm>
            <a:off x="838200" y="626744"/>
            <a:ext cx="10515600" cy="5550219"/>
          </a:xfrm>
        </p:spPr>
        <p:txBody>
          <a:bodyPr/>
          <a:lstStyle/>
          <a:p>
            <a:pPr marL="0" indent="0">
              <a:buNone/>
            </a:pPr>
            <a:r>
              <a:rPr lang="en-US" dirty="0"/>
              <a:t>HPV infection is related to:</a:t>
            </a:r>
          </a:p>
          <a:p>
            <a:pPr marL="0" indent="0">
              <a:buNone/>
            </a:pPr>
            <a:endParaRPr lang="en-US" dirty="0"/>
          </a:p>
          <a:p>
            <a:r>
              <a:rPr lang="en-US" dirty="0"/>
              <a:t>Almost ALL cases of cervical cancers</a:t>
            </a:r>
          </a:p>
          <a:p>
            <a:r>
              <a:rPr lang="en-US" dirty="0"/>
              <a:t>About 80 – 90% of anal cancers</a:t>
            </a:r>
          </a:p>
          <a:p>
            <a:r>
              <a:rPr lang="en-US" dirty="0"/>
              <a:t>40% of vaginal and vulva cancers</a:t>
            </a:r>
          </a:p>
          <a:p>
            <a:r>
              <a:rPr lang="en-US" dirty="0"/>
              <a:t>40 – 50% of penile cancers</a:t>
            </a:r>
          </a:p>
          <a:p>
            <a:r>
              <a:rPr lang="en-US" dirty="0"/>
              <a:t>30% of mouth and throat cancers</a:t>
            </a:r>
          </a:p>
          <a:p>
            <a:r>
              <a:rPr lang="en-US" dirty="0"/>
              <a:t>Almost all of genital warts</a:t>
            </a:r>
            <a:endParaRPr lang="en-CA" dirty="0"/>
          </a:p>
        </p:txBody>
      </p:sp>
    </p:spTree>
    <p:extLst>
      <p:ext uri="{BB962C8B-B14F-4D97-AF65-F5344CB8AC3E}">
        <p14:creationId xmlns:p14="http://schemas.microsoft.com/office/powerpoint/2010/main" val="332707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DA141-2E6B-4E12-83E2-319A89AC6346}"/>
              </a:ext>
            </a:extLst>
          </p:cNvPr>
          <p:cNvSpPr>
            <a:spLocks noGrp="1"/>
          </p:cNvSpPr>
          <p:nvPr>
            <p:ph idx="1"/>
          </p:nvPr>
        </p:nvSpPr>
        <p:spPr>
          <a:xfrm>
            <a:off x="838200" y="438150"/>
            <a:ext cx="10515600" cy="5738813"/>
          </a:xfrm>
        </p:spPr>
        <p:txBody>
          <a:bodyPr/>
          <a:lstStyle/>
          <a:p>
            <a:pPr marL="0" indent="0">
              <a:buNone/>
            </a:pPr>
            <a:r>
              <a:rPr lang="en-US" dirty="0"/>
              <a:t>HPV 9 (Gardasil 9) covers nine high risk HPV types:</a:t>
            </a:r>
          </a:p>
          <a:p>
            <a:pPr marL="0" indent="0">
              <a:buNone/>
            </a:pPr>
            <a:endParaRPr lang="en-US" dirty="0"/>
          </a:p>
          <a:p>
            <a:pPr>
              <a:buFont typeface="Wingdings" panose="05000000000000000000" pitchFamily="2" charset="2"/>
              <a:buChar char="Ø"/>
            </a:pPr>
            <a:r>
              <a:rPr lang="en-US" dirty="0"/>
              <a:t> 6 and 11: cause 90% of genital warts</a:t>
            </a:r>
          </a:p>
          <a:p>
            <a:pPr>
              <a:buFont typeface="Wingdings" panose="05000000000000000000" pitchFamily="2" charset="2"/>
              <a:buChar char="Ø"/>
            </a:pPr>
            <a:r>
              <a:rPr lang="en-US" dirty="0"/>
              <a:t> 16 and 18: cause 70% of cervical cancers</a:t>
            </a:r>
          </a:p>
          <a:p>
            <a:pPr>
              <a:buFont typeface="Wingdings" panose="05000000000000000000" pitchFamily="2" charset="2"/>
              <a:buChar char="Ø"/>
            </a:pPr>
            <a:r>
              <a:rPr lang="en-US" dirty="0"/>
              <a:t> 31, 33, 45, 52, 58: added 20% of cervical cancers</a:t>
            </a:r>
          </a:p>
          <a:p>
            <a:pPr marL="0" indent="0">
              <a:buNone/>
            </a:pPr>
            <a:endParaRPr lang="en-CA" dirty="0"/>
          </a:p>
          <a:p>
            <a:pPr marL="0" indent="0">
              <a:buNone/>
            </a:pPr>
            <a:r>
              <a:rPr lang="en-CA" b="1" dirty="0"/>
              <a:t>Gardasil 9 covers the HPV types which cause 90% of cervical cancers.</a:t>
            </a:r>
            <a:endParaRPr lang="en-US" b="1" dirty="0"/>
          </a:p>
        </p:txBody>
      </p:sp>
    </p:spTree>
    <p:extLst>
      <p:ext uri="{BB962C8B-B14F-4D97-AF65-F5344CB8AC3E}">
        <p14:creationId xmlns:p14="http://schemas.microsoft.com/office/powerpoint/2010/main" val="156422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AC484-F223-49A1-858A-D0B7C83FB883}"/>
              </a:ext>
            </a:extLst>
          </p:cNvPr>
          <p:cNvSpPr/>
          <p:nvPr/>
        </p:nvSpPr>
        <p:spPr>
          <a:xfrm>
            <a:off x="247650" y="58846"/>
            <a:ext cx="11106150" cy="6155531"/>
          </a:xfrm>
          <a:prstGeom prst="rect">
            <a:avLst/>
          </a:prstGeom>
        </p:spPr>
        <p:txBody>
          <a:bodyPr wrap="square">
            <a:spAutoFit/>
          </a:bodyPr>
          <a:lstStyle/>
          <a:p>
            <a:r>
              <a:rPr lang="en-US" sz="2800" b="1" u="sng" dirty="0">
                <a:solidFill>
                  <a:srgbClr val="494949"/>
                </a:solidFill>
                <a:latin typeface="myriad-pro"/>
              </a:rPr>
              <a:t>Who should get the HPV vaccine? (from </a:t>
            </a:r>
            <a:r>
              <a:rPr lang="en-US" sz="2800" b="1" u="sng" dirty="0" err="1">
                <a:solidFill>
                  <a:srgbClr val="494949"/>
                </a:solidFill>
                <a:latin typeface="myriad-pro"/>
              </a:rPr>
              <a:t>HealthLink</a:t>
            </a:r>
            <a:r>
              <a:rPr lang="en-US" sz="2800" b="1" u="sng" dirty="0">
                <a:solidFill>
                  <a:srgbClr val="494949"/>
                </a:solidFill>
                <a:latin typeface="myriad-pro"/>
              </a:rPr>
              <a:t> BC)</a:t>
            </a:r>
          </a:p>
          <a:p>
            <a:endParaRPr lang="en-US" b="1" u="sng" dirty="0">
              <a:solidFill>
                <a:srgbClr val="494949"/>
              </a:solidFill>
              <a:latin typeface="myriad-pro"/>
            </a:endParaRPr>
          </a:p>
          <a:p>
            <a:endParaRPr lang="en-US" b="1" u="sng" dirty="0">
              <a:solidFill>
                <a:srgbClr val="494949"/>
              </a:solidFill>
              <a:latin typeface="myriad-pro"/>
            </a:endParaRPr>
          </a:p>
          <a:p>
            <a:r>
              <a:rPr lang="en-US" sz="2400" dirty="0">
                <a:solidFill>
                  <a:srgbClr val="494949"/>
                </a:solidFill>
                <a:latin typeface="myriad-pro"/>
              </a:rPr>
              <a:t>The HPV9 vaccine is provided free to girls and boys in grade 6. The vaccine is being offered to boys in grade 6 for the first time starting in September 2017.</a:t>
            </a:r>
          </a:p>
          <a:p>
            <a:endParaRPr lang="en-US" sz="2400" dirty="0">
              <a:solidFill>
                <a:srgbClr val="494949"/>
              </a:solidFill>
              <a:latin typeface="myriad-pro"/>
            </a:endParaRPr>
          </a:p>
          <a:p>
            <a:r>
              <a:rPr lang="en-US" sz="2400" dirty="0">
                <a:solidFill>
                  <a:srgbClr val="494949"/>
                </a:solidFill>
                <a:latin typeface="myriad-pro"/>
              </a:rPr>
              <a:t>Females born in 1994 or later who were not immunized in the school-based program, or did not complete their vaccine series, can also get the HPV9 vaccine. Also free for individuals who are HIV +, transgender, males who are street involved, males who have sex with males, including those who may not yet be sexually active and are questioning their sexual orientation.</a:t>
            </a:r>
          </a:p>
          <a:p>
            <a:endParaRPr lang="en-US" sz="2400" dirty="0">
              <a:solidFill>
                <a:srgbClr val="494949"/>
              </a:solidFill>
              <a:latin typeface="myriad-pro"/>
            </a:endParaRPr>
          </a:p>
          <a:p>
            <a:r>
              <a:rPr lang="en-US" sz="2400" dirty="0">
                <a:solidFill>
                  <a:srgbClr val="494949"/>
                </a:solidFill>
                <a:latin typeface="myriad-pro"/>
              </a:rPr>
              <a:t>The HPV9 vaccine is recommended, but not provided free, for the following individuals:</a:t>
            </a:r>
          </a:p>
          <a:p>
            <a:pPr>
              <a:buFont typeface="Arial" panose="020B0604020202020204" pitchFamily="34" charset="0"/>
              <a:buChar char="•"/>
            </a:pPr>
            <a:r>
              <a:rPr lang="en-US" sz="2400" dirty="0">
                <a:solidFill>
                  <a:srgbClr val="494949"/>
                </a:solidFill>
                <a:latin typeface="myriad-pro"/>
              </a:rPr>
              <a:t>Women 45 years of age and younger born prior to 1994</a:t>
            </a:r>
          </a:p>
          <a:p>
            <a:pPr>
              <a:buFont typeface="Arial" panose="020B0604020202020204" pitchFamily="34" charset="0"/>
              <a:buChar char="•"/>
            </a:pPr>
            <a:r>
              <a:rPr lang="en-US" sz="2400" dirty="0">
                <a:solidFill>
                  <a:srgbClr val="494949"/>
                </a:solidFill>
                <a:latin typeface="myriad-pro"/>
              </a:rPr>
              <a:t>Boys and men 9 to 26 years of age</a:t>
            </a:r>
          </a:p>
          <a:p>
            <a:pPr>
              <a:buFont typeface="Arial" panose="020B0604020202020204" pitchFamily="34" charset="0"/>
              <a:buChar char="•"/>
            </a:pPr>
            <a:r>
              <a:rPr lang="en-US" sz="2400" dirty="0">
                <a:solidFill>
                  <a:srgbClr val="494949"/>
                </a:solidFill>
                <a:latin typeface="myriad-pro"/>
              </a:rPr>
              <a:t>Men 27 years of age and older who have sex with men</a:t>
            </a:r>
          </a:p>
          <a:p>
            <a:endParaRPr lang="en-US" dirty="0">
              <a:solidFill>
                <a:srgbClr val="494949"/>
              </a:solidFill>
              <a:latin typeface="myriad-pro"/>
            </a:endParaRPr>
          </a:p>
        </p:txBody>
      </p:sp>
    </p:spTree>
    <p:extLst>
      <p:ext uri="{BB962C8B-B14F-4D97-AF65-F5344CB8AC3E}">
        <p14:creationId xmlns:p14="http://schemas.microsoft.com/office/powerpoint/2010/main" val="361904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60B3E-F608-4865-B2C8-6BB773712477}"/>
              </a:ext>
            </a:extLst>
          </p:cNvPr>
          <p:cNvSpPr/>
          <p:nvPr/>
        </p:nvSpPr>
        <p:spPr>
          <a:xfrm>
            <a:off x="600075" y="1166843"/>
            <a:ext cx="11049000" cy="4524315"/>
          </a:xfrm>
          <a:prstGeom prst="rect">
            <a:avLst/>
          </a:prstGeom>
        </p:spPr>
        <p:txBody>
          <a:bodyPr wrap="square">
            <a:spAutoFit/>
          </a:bodyPr>
          <a:lstStyle/>
          <a:p>
            <a:r>
              <a:rPr lang="en-US" sz="2400" dirty="0">
                <a:solidFill>
                  <a:srgbClr val="494949"/>
                </a:solidFill>
                <a:latin typeface="myriad-pro"/>
              </a:rPr>
              <a:t>The HPV vaccines are given as a series of either 2 or 3 doses over a 6 month period. Children who start a series when they are 9 to 14 years of age need 2 doses given at least 6 months apart. People who start a series when they are 15 years of age and older and those with a weakened immune system need 3 doses.</a:t>
            </a:r>
          </a:p>
          <a:p>
            <a:endParaRPr lang="en-US" sz="2400" dirty="0">
              <a:solidFill>
                <a:srgbClr val="494949"/>
              </a:solidFill>
              <a:latin typeface="myriad-pro"/>
            </a:endParaRPr>
          </a:p>
          <a:p>
            <a:r>
              <a:rPr lang="en-US" sz="2400" dirty="0">
                <a:solidFill>
                  <a:srgbClr val="494949"/>
                </a:solidFill>
                <a:latin typeface="myriad-pro"/>
              </a:rPr>
              <a:t>Those not eligible for free HPV vaccine can purchase it at most pharmacies and travel clinics. </a:t>
            </a:r>
          </a:p>
          <a:p>
            <a:endParaRPr lang="en-US" sz="2400" dirty="0">
              <a:solidFill>
                <a:srgbClr val="494949"/>
              </a:solidFill>
              <a:latin typeface="myriad-pro"/>
            </a:endParaRPr>
          </a:p>
          <a:p>
            <a:r>
              <a:rPr lang="en-US" sz="2400" dirty="0">
                <a:solidFill>
                  <a:srgbClr val="494949"/>
                </a:solidFill>
                <a:latin typeface="myriad-pro"/>
              </a:rPr>
              <a:t>Cranbrook pharmacy: Gardasil 9 x 3 dosages: Total $575 or $205 per dose.</a:t>
            </a:r>
          </a:p>
          <a:p>
            <a:endParaRPr lang="en-US" sz="2400" dirty="0">
              <a:solidFill>
                <a:srgbClr val="494949"/>
              </a:solidFill>
              <a:latin typeface="myriad-pro"/>
            </a:endParaRPr>
          </a:p>
          <a:p>
            <a:r>
              <a:rPr lang="en-US" sz="2400" dirty="0">
                <a:solidFill>
                  <a:srgbClr val="494949"/>
                </a:solidFill>
                <a:latin typeface="myriad-pro"/>
              </a:rPr>
              <a:t>It is best to get immunized before becoming sexually active and coming in contact with HPV, because the vaccines prevent infection but do not clear it.</a:t>
            </a:r>
          </a:p>
        </p:txBody>
      </p:sp>
    </p:spTree>
    <p:extLst>
      <p:ext uri="{BB962C8B-B14F-4D97-AF65-F5344CB8AC3E}">
        <p14:creationId xmlns:p14="http://schemas.microsoft.com/office/powerpoint/2010/main" val="186942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71C121-7379-40FB-B3C6-2FFE8E6B19D5}"/>
              </a:ext>
            </a:extLst>
          </p:cNvPr>
          <p:cNvSpPr>
            <a:spLocks noGrp="1"/>
          </p:cNvSpPr>
          <p:nvPr>
            <p:ph type="subTitle" idx="1"/>
          </p:nvPr>
        </p:nvSpPr>
        <p:spPr>
          <a:xfrm>
            <a:off x="1524000" y="1285875"/>
            <a:ext cx="9144000" cy="3971925"/>
          </a:xfrm>
        </p:spPr>
        <p:txBody>
          <a:bodyPr>
            <a:normAutofit/>
          </a:bodyPr>
          <a:lstStyle/>
          <a:p>
            <a:r>
              <a:rPr lang="en-US" sz="3200" dirty="0"/>
              <a:t>Children for HPV vaccination: Grade 6</a:t>
            </a:r>
          </a:p>
          <a:p>
            <a:endParaRPr lang="en-US" sz="3200" dirty="0"/>
          </a:p>
          <a:p>
            <a:r>
              <a:rPr lang="en-US" sz="3200" dirty="0"/>
              <a:t>Adults:  1</a:t>
            </a:r>
            <a:r>
              <a:rPr lang="en-US" sz="3200" baseline="30000" dirty="0"/>
              <a:t>st</a:t>
            </a:r>
            <a:r>
              <a:rPr lang="en-US" sz="3200" dirty="0"/>
              <a:t> dosage, then 2 months later, then at 6 months</a:t>
            </a:r>
            <a:endParaRPr lang="en-CA" sz="3200" dirty="0"/>
          </a:p>
        </p:txBody>
      </p:sp>
    </p:spTree>
    <p:extLst>
      <p:ext uri="{BB962C8B-B14F-4D97-AF65-F5344CB8AC3E}">
        <p14:creationId xmlns:p14="http://schemas.microsoft.com/office/powerpoint/2010/main" val="424474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20039-BCAD-432C-B95D-4EB9D3317E60}"/>
              </a:ext>
            </a:extLst>
          </p:cNvPr>
          <p:cNvSpPr/>
          <p:nvPr/>
        </p:nvSpPr>
        <p:spPr>
          <a:xfrm>
            <a:off x="558800" y="58847"/>
            <a:ext cx="10942320" cy="7325082"/>
          </a:xfrm>
          <a:prstGeom prst="rect">
            <a:avLst/>
          </a:prstGeom>
        </p:spPr>
        <p:txBody>
          <a:bodyPr wrap="square">
            <a:spAutoFit/>
          </a:bodyPr>
          <a:lstStyle/>
          <a:p>
            <a:r>
              <a:rPr lang="en-US" sz="3200" b="1" u="sng" dirty="0"/>
              <a:t>What is the link between HPV and cervical cancer</a:t>
            </a:r>
            <a:r>
              <a:rPr lang="en-US" b="1" u="sng" dirty="0"/>
              <a:t>?</a:t>
            </a:r>
          </a:p>
          <a:p>
            <a:endParaRPr lang="en-US" b="1" u="sng" dirty="0"/>
          </a:p>
          <a:p>
            <a:r>
              <a:rPr lang="en-US" sz="2400" dirty="0"/>
              <a:t>Evidence has now confirmed that long term persistent </a:t>
            </a:r>
            <a:r>
              <a:rPr lang="en-US" sz="2400" dirty="0" err="1"/>
              <a:t>hr</a:t>
            </a:r>
            <a:r>
              <a:rPr lang="en-US" sz="2400" dirty="0"/>
              <a:t>-HPV infection is necessary for the development of cervical cancer</a:t>
            </a:r>
            <a:r>
              <a:rPr lang="en-US" sz="2400" baseline="30000" dirty="0"/>
              <a:t>7</a:t>
            </a:r>
            <a:r>
              <a:rPr lang="en-US" sz="2400" dirty="0"/>
              <a:t>. </a:t>
            </a:r>
          </a:p>
          <a:p>
            <a:endParaRPr lang="en-US" sz="2400" dirty="0"/>
          </a:p>
          <a:p>
            <a:r>
              <a:rPr lang="en-US" sz="2400" dirty="0"/>
              <a:t>HPV is transmitted sexually, primarily through intercourse (vaginal or anal).</a:t>
            </a:r>
          </a:p>
          <a:p>
            <a:endParaRPr lang="en-US" sz="2400" dirty="0"/>
          </a:p>
          <a:p>
            <a:r>
              <a:rPr lang="en-US" sz="2400" dirty="0"/>
              <a:t>Transmission requires </a:t>
            </a:r>
            <a:r>
              <a:rPr lang="en-US" sz="2400" u="sng" dirty="0"/>
              <a:t>skin to skin contact </a:t>
            </a:r>
            <a:r>
              <a:rPr lang="en-US" sz="2400" dirty="0"/>
              <a:t>and intercourse is not a pre-requisite</a:t>
            </a:r>
            <a:r>
              <a:rPr lang="en-US" sz="2400" baseline="30000" dirty="0"/>
              <a:t>8</a:t>
            </a:r>
            <a:r>
              <a:rPr lang="en-US" sz="2400" dirty="0"/>
              <a:t>. HPV infection is highly prevalent and most individuals will be infected with HPV at some point in their lives, with a 75% lifetime risk of infection. </a:t>
            </a:r>
          </a:p>
          <a:p>
            <a:endParaRPr lang="en-US" sz="2400" dirty="0"/>
          </a:p>
          <a:p>
            <a:r>
              <a:rPr lang="en-US" sz="2400" dirty="0"/>
              <a:t>Of the more than 100 known types of HPV, 15 can be defined as high-risk (</a:t>
            </a:r>
            <a:r>
              <a:rPr lang="en-US" sz="2400" dirty="0" err="1"/>
              <a:t>hr</a:t>
            </a:r>
            <a:r>
              <a:rPr lang="en-US" sz="2400" dirty="0"/>
              <a:t>-HPV) types and can cause cervical cancer</a:t>
            </a:r>
            <a:r>
              <a:rPr lang="en-US" sz="2400" baseline="30000" dirty="0"/>
              <a:t>9</a:t>
            </a:r>
            <a:r>
              <a:rPr lang="en-US" sz="2400" dirty="0"/>
              <a:t>. </a:t>
            </a:r>
          </a:p>
          <a:p>
            <a:endParaRPr lang="en-US" sz="2400" dirty="0"/>
          </a:p>
          <a:p>
            <a:r>
              <a:rPr lang="en-US" sz="2400" dirty="0"/>
              <a:t>The two most prevalent </a:t>
            </a:r>
            <a:r>
              <a:rPr lang="en-US" sz="2400" dirty="0" err="1"/>
              <a:t>hr</a:t>
            </a:r>
            <a:r>
              <a:rPr lang="en-US" sz="2400" dirty="0"/>
              <a:t>-HPV types (associated with 70% of cervical cancers) are HPV-16 and 18</a:t>
            </a:r>
            <a:r>
              <a:rPr lang="en-US" sz="2400" baseline="30000" dirty="0"/>
              <a:t>8</a:t>
            </a:r>
            <a:r>
              <a:rPr lang="en-US" sz="2400" dirty="0"/>
              <a:t>. Low-risk HPV (</a:t>
            </a:r>
            <a:r>
              <a:rPr lang="en-US" sz="2400" dirty="0" err="1"/>
              <a:t>lr</a:t>
            </a:r>
            <a:r>
              <a:rPr lang="en-US" sz="2400" dirty="0"/>
              <a:t>-HPV) types cause anogenital warts and are not associated with cervical cancer or its precursors. The two most common </a:t>
            </a:r>
            <a:r>
              <a:rPr lang="en-US" sz="2400" dirty="0" err="1"/>
              <a:t>lr</a:t>
            </a:r>
            <a:r>
              <a:rPr lang="en-US" sz="2400" dirty="0"/>
              <a:t>-HPV types are HPV-6 and 11. </a:t>
            </a:r>
          </a:p>
          <a:p>
            <a:endParaRPr lang="en-US" dirty="0"/>
          </a:p>
          <a:p>
            <a:r>
              <a:rPr lang="en-US" dirty="0"/>
              <a:t>. </a:t>
            </a:r>
            <a:endParaRPr lang="en-CA" dirty="0"/>
          </a:p>
        </p:txBody>
      </p:sp>
    </p:spTree>
    <p:extLst>
      <p:ext uri="{BB962C8B-B14F-4D97-AF65-F5344CB8AC3E}">
        <p14:creationId xmlns:p14="http://schemas.microsoft.com/office/powerpoint/2010/main" val="35225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F21332-BF6F-4691-87F8-B8E461BE5DC1}"/>
              </a:ext>
            </a:extLst>
          </p:cNvPr>
          <p:cNvSpPr/>
          <p:nvPr/>
        </p:nvSpPr>
        <p:spPr>
          <a:xfrm>
            <a:off x="733425" y="714375"/>
            <a:ext cx="10658475" cy="3785652"/>
          </a:xfrm>
          <a:prstGeom prst="rect">
            <a:avLst/>
          </a:prstGeom>
        </p:spPr>
        <p:txBody>
          <a:bodyPr wrap="square">
            <a:spAutoFit/>
          </a:bodyPr>
          <a:lstStyle/>
          <a:p>
            <a:r>
              <a:rPr lang="en-US" sz="2400" dirty="0"/>
              <a:t>The majority of HPV infections are cleared by the body’s immune system within about 2 years. This is particularly the case in adolescents and women under the age of 30</a:t>
            </a:r>
            <a:r>
              <a:rPr lang="en-US" sz="2400" baseline="30000" dirty="0"/>
              <a:t>101112</a:t>
            </a:r>
            <a:r>
              <a:rPr lang="en-US" sz="2400" dirty="0"/>
              <a:t>. </a:t>
            </a:r>
          </a:p>
          <a:p>
            <a:endParaRPr lang="en-US" sz="2400" dirty="0"/>
          </a:p>
          <a:p>
            <a:r>
              <a:rPr lang="en-US" sz="2400" dirty="0"/>
              <a:t>Research has found that long-term infection with </a:t>
            </a:r>
            <a:r>
              <a:rPr lang="en-US" sz="2400" dirty="0" err="1"/>
              <a:t>hr</a:t>
            </a:r>
            <a:r>
              <a:rPr lang="en-US" sz="2400" dirty="0"/>
              <a:t>-HPV types may lead to cervical dysplasia which can progress to cervical cancer if left undetected or untreated</a:t>
            </a:r>
            <a:r>
              <a:rPr lang="en-US" sz="2400" baseline="30000" dirty="0"/>
              <a:t>1314</a:t>
            </a:r>
            <a:r>
              <a:rPr lang="en-US" sz="2400" dirty="0"/>
              <a:t>. </a:t>
            </a:r>
          </a:p>
          <a:p>
            <a:endParaRPr lang="en-US" sz="2400" dirty="0"/>
          </a:p>
          <a:p>
            <a:r>
              <a:rPr lang="en-US" sz="2400" dirty="0"/>
              <a:t>It typically takes 10 to 15 years from the time of an initial </a:t>
            </a:r>
            <a:r>
              <a:rPr lang="en-US" sz="2400" dirty="0" err="1"/>
              <a:t>hr</a:t>
            </a:r>
            <a:r>
              <a:rPr lang="en-US" sz="2400" dirty="0"/>
              <a:t>-HPV infection until a cancer forms. It is not possible to predict which pre-cancerous lesions will become a cancer and which will regress. As a result, the threshold for treatment in BC is CIN 2.</a:t>
            </a:r>
            <a:endParaRPr lang="en-CA" sz="2400" dirty="0"/>
          </a:p>
        </p:txBody>
      </p:sp>
    </p:spTree>
    <p:extLst>
      <p:ext uri="{BB962C8B-B14F-4D97-AF65-F5344CB8AC3E}">
        <p14:creationId xmlns:p14="http://schemas.microsoft.com/office/powerpoint/2010/main" val="302518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99397-4237-492F-829E-7C42DAE04C46}"/>
              </a:ext>
            </a:extLst>
          </p:cNvPr>
          <p:cNvSpPr/>
          <p:nvPr/>
        </p:nvSpPr>
        <p:spPr>
          <a:xfrm>
            <a:off x="508000" y="368300"/>
            <a:ext cx="11480800" cy="6524863"/>
          </a:xfrm>
          <a:prstGeom prst="rect">
            <a:avLst/>
          </a:prstGeom>
        </p:spPr>
        <p:txBody>
          <a:bodyPr wrap="square">
            <a:spAutoFit/>
          </a:bodyPr>
          <a:lstStyle/>
          <a:p>
            <a:r>
              <a:rPr lang="en-US" sz="2800" b="1" u="sng" dirty="0"/>
              <a:t>How long does it take for cervical cancer to develop</a:t>
            </a:r>
            <a:r>
              <a:rPr lang="en-US" sz="2800" dirty="0"/>
              <a:t>? </a:t>
            </a:r>
          </a:p>
          <a:p>
            <a:endParaRPr lang="en-US" dirty="0"/>
          </a:p>
          <a:p>
            <a:r>
              <a:rPr lang="en-US" sz="2400" dirty="0"/>
              <a:t>Once cervical cells begin to change, it typically takes 10-15 years for invasive cervical cancer to develop. As the cells change, they first become cervical intraepithelial neoplasia (CIN) grade 2 or 3. Given the threshold for treatment in BC is CIN 2 (moderate dysplasia), the incidence of invasive cervical cancer in BC is rare. </a:t>
            </a:r>
          </a:p>
          <a:p>
            <a:endParaRPr lang="en-US" sz="2400" dirty="0"/>
          </a:p>
          <a:p>
            <a:pPr marL="285750" indent="-285750">
              <a:buFont typeface="Arial" panose="020B0604020202020204" pitchFamily="34" charset="0"/>
              <a:buChar char="•"/>
            </a:pPr>
            <a:r>
              <a:rPr lang="en-US" sz="2400" dirty="0"/>
              <a:t>Cervical cancers usually develop very slowly, starting with cellular atypia due to infection with oncogenic (high-risk) types of the human papillomavirus (</a:t>
            </a:r>
            <a:r>
              <a:rPr lang="en-US" sz="2400" dirty="0" err="1"/>
              <a:t>hr</a:t>
            </a:r>
            <a:r>
              <a:rPr lang="en-US" sz="2400" dirty="0"/>
              <a:t>-HPV), then cervical dysplasia, and finally invasive cervical cancer. The pre-cancerous lesions are usually detectable through screening and are treatable in the majority of cases. In most cases, it takes years for these lesions to turn into cervical cancer.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In a widely publicized study from New Zealand, progression to invasive carcinoma was 30% at 30 years in women who were left untreated after a histological diagnosis of CIN 3</a:t>
            </a:r>
            <a:r>
              <a:rPr lang="en-US" sz="2400" i="1" baseline="30000" dirty="0"/>
              <a:t>15</a:t>
            </a:r>
            <a:r>
              <a:rPr lang="en-US" i="1" dirty="0"/>
              <a:t> </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5504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40AD4-87B5-4E93-BA62-F6DB1C79FE04}"/>
              </a:ext>
            </a:extLst>
          </p:cNvPr>
          <p:cNvSpPr/>
          <p:nvPr/>
        </p:nvSpPr>
        <p:spPr>
          <a:xfrm>
            <a:off x="666750" y="361950"/>
            <a:ext cx="9420225" cy="3539430"/>
          </a:xfrm>
          <a:prstGeom prst="rect">
            <a:avLst/>
          </a:prstGeom>
        </p:spPr>
        <p:txBody>
          <a:bodyPr wrap="square">
            <a:spAutoFit/>
          </a:bodyPr>
          <a:lstStyle/>
          <a:p>
            <a:pPr marL="285750" indent="-285750">
              <a:buFont typeface="Arial" panose="020B0604020202020204" pitchFamily="34" charset="0"/>
              <a:buChar char="•"/>
            </a:pPr>
            <a:r>
              <a:rPr lang="en-US" sz="2800" dirty="0"/>
              <a:t>Cancers of the cervix mainly include carcinomas of the mucosal epithelium, especially squamous cell carcinoma (up to 80% of cases) and adenocarcinoma (which occur in glandular cells)</a:t>
            </a:r>
            <a:r>
              <a:rPr lang="en-US" sz="2800" baseline="30000" dirty="0"/>
              <a:t>1617</a:t>
            </a:r>
            <a:r>
              <a:rPr lang="en-US" sz="2800" dirty="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Canada, for example, the age-adjusted incidence for squamous cell carcinoma of the cervix declined from 11.1 per 100,000 women to 5.3 between 1970 and 1996</a:t>
            </a:r>
            <a:r>
              <a:rPr lang="en-US" sz="2800" baseline="30000" dirty="0"/>
              <a:t>18</a:t>
            </a:r>
            <a:r>
              <a:rPr lang="en-US" dirty="0"/>
              <a:t>. </a:t>
            </a:r>
            <a:endParaRPr lang="en-CA" dirty="0"/>
          </a:p>
        </p:txBody>
      </p:sp>
    </p:spTree>
    <p:extLst>
      <p:ext uri="{BB962C8B-B14F-4D97-AF65-F5344CB8AC3E}">
        <p14:creationId xmlns:p14="http://schemas.microsoft.com/office/powerpoint/2010/main" val="155562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FB9F0-E685-44EB-9A55-FAE2CCDE2B65}"/>
              </a:ext>
            </a:extLst>
          </p:cNvPr>
          <p:cNvSpPr>
            <a:spLocks noGrp="1"/>
          </p:cNvSpPr>
          <p:nvPr>
            <p:ph idx="1"/>
          </p:nvPr>
        </p:nvSpPr>
        <p:spPr>
          <a:xfrm>
            <a:off x="558800" y="711201"/>
            <a:ext cx="10795000" cy="5465762"/>
          </a:xfrm>
        </p:spPr>
        <p:txBody>
          <a:bodyPr>
            <a:normAutofit lnSpcReduction="10000"/>
          </a:bodyPr>
          <a:lstStyle/>
          <a:p>
            <a:pPr marL="0" indent="0" algn="ctr">
              <a:buNone/>
            </a:pPr>
            <a:r>
              <a:rPr lang="en-CA" sz="4400" dirty="0"/>
              <a:t>Cervical cancer screening and colposcopy in General Practice.</a:t>
            </a:r>
          </a:p>
          <a:p>
            <a:pPr marL="0" indent="0">
              <a:buNone/>
            </a:pPr>
            <a:endParaRPr lang="en-CA" sz="4400" dirty="0"/>
          </a:p>
          <a:p>
            <a:pPr marL="742950" indent="-742950">
              <a:buAutoNum type="arabicPeriod"/>
            </a:pPr>
            <a:r>
              <a:rPr lang="en-CA" sz="4400" dirty="0"/>
              <a:t>Screening and HPV</a:t>
            </a:r>
          </a:p>
          <a:p>
            <a:pPr marL="742950" indent="-742950">
              <a:buAutoNum type="arabicPeriod"/>
            </a:pPr>
            <a:endParaRPr lang="en-CA" sz="4400" dirty="0"/>
          </a:p>
          <a:p>
            <a:pPr marL="742950" indent="-742950">
              <a:buAutoNum type="arabicPeriod"/>
            </a:pPr>
            <a:r>
              <a:rPr lang="en-CA" sz="4400" dirty="0"/>
              <a:t>Colposcopy and diagnosis</a:t>
            </a:r>
          </a:p>
          <a:p>
            <a:pPr marL="742950" indent="-742950">
              <a:buAutoNum type="arabicPeriod"/>
            </a:pPr>
            <a:endParaRPr lang="en-CA" sz="4400" dirty="0"/>
          </a:p>
          <a:p>
            <a:pPr marL="742950" indent="-742950">
              <a:buAutoNum type="arabicPeriod"/>
            </a:pPr>
            <a:r>
              <a:rPr lang="en-CA" sz="4400" dirty="0"/>
              <a:t>Treatment and follow up</a:t>
            </a:r>
          </a:p>
        </p:txBody>
      </p:sp>
    </p:spTree>
    <p:extLst>
      <p:ext uri="{BB962C8B-B14F-4D97-AF65-F5344CB8AC3E}">
        <p14:creationId xmlns:p14="http://schemas.microsoft.com/office/powerpoint/2010/main" val="47797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16632"/>
            <a:ext cx="8229600" cy="1301006"/>
          </a:xfrm>
        </p:spPr>
        <p:txBody>
          <a:bodyPr>
            <a:normAutofit fontScale="90000"/>
          </a:bodyPr>
          <a:lstStyle/>
          <a:p>
            <a:pPr algn="l"/>
            <a:r>
              <a:rPr lang="en-CA" sz="4000" dirty="0"/>
              <a:t>BC’s Cervical Cancer Screening Policy</a:t>
            </a:r>
            <a:br>
              <a:rPr lang="en-CA" sz="4000" dirty="0"/>
            </a:br>
            <a:r>
              <a:rPr lang="en-CA" sz="1800" dirty="0"/>
              <a:t>Higher than Average Risk - </a:t>
            </a:r>
            <a:r>
              <a:rPr lang="en-CA" sz="1800" dirty="0">
                <a:solidFill>
                  <a:srgbClr val="FF3399"/>
                </a:solidFill>
              </a:rPr>
              <a:t>NEW </a:t>
            </a:r>
            <a:r>
              <a:rPr lang="en-CA" sz="1800" i="1" dirty="0">
                <a:solidFill>
                  <a:srgbClr val="FF3399"/>
                </a:solidFill>
              </a:rPr>
              <a:t>Implemented June 2016</a:t>
            </a:r>
            <a:br>
              <a:rPr lang="en-CA" sz="1800" i="1" dirty="0">
                <a:solidFill>
                  <a:srgbClr val="FF3399"/>
                </a:solidFill>
              </a:rPr>
            </a:br>
            <a:r>
              <a:rPr lang="en-CA" sz="1800" i="1" dirty="0">
                <a:solidFill>
                  <a:srgbClr val="FF3399"/>
                </a:solidFill>
              </a:rPr>
              <a:t>http://www.bccancer.bc.ca/screening/Documents/CCSP_GuidelinesManual-ScreeningRecommendationsHighRisk.pdf</a:t>
            </a:r>
            <a:endParaRPr lang="en-US" sz="1800" i="1" dirty="0">
              <a:solidFill>
                <a:srgbClr val="FF33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611236"/>
              </p:ext>
            </p:extLst>
          </p:nvPr>
        </p:nvGraphicFramePr>
        <p:xfrm>
          <a:off x="1657350" y="1417638"/>
          <a:ext cx="8684186" cy="4819676"/>
        </p:xfrm>
        <a:graphic>
          <a:graphicData uri="http://schemas.openxmlformats.org/drawingml/2006/table">
            <a:tbl>
              <a:tblPr firstRow="1" firstCol="1">
                <a:tableStyleId>{B301B821-A1FF-4177-AEE7-76D212191A09}</a:tableStyleId>
              </a:tblPr>
              <a:tblGrid>
                <a:gridCol w="476070">
                  <a:extLst>
                    <a:ext uri="{9D8B030D-6E8A-4147-A177-3AD203B41FA5}">
                      <a16:colId xmlns:a16="http://schemas.microsoft.com/office/drawing/2014/main" val="20000"/>
                    </a:ext>
                  </a:extLst>
                </a:gridCol>
                <a:gridCol w="2881994">
                  <a:extLst>
                    <a:ext uri="{9D8B030D-6E8A-4147-A177-3AD203B41FA5}">
                      <a16:colId xmlns:a16="http://schemas.microsoft.com/office/drawing/2014/main" val="20001"/>
                    </a:ext>
                  </a:extLst>
                </a:gridCol>
                <a:gridCol w="1241023">
                  <a:extLst>
                    <a:ext uri="{9D8B030D-6E8A-4147-A177-3AD203B41FA5}">
                      <a16:colId xmlns:a16="http://schemas.microsoft.com/office/drawing/2014/main" val="20002"/>
                    </a:ext>
                  </a:extLst>
                </a:gridCol>
                <a:gridCol w="1606030">
                  <a:extLst>
                    <a:ext uri="{9D8B030D-6E8A-4147-A177-3AD203B41FA5}">
                      <a16:colId xmlns:a16="http://schemas.microsoft.com/office/drawing/2014/main" val="20003"/>
                    </a:ext>
                  </a:extLst>
                </a:gridCol>
                <a:gridCol w="2479069">
                  <a:extLst>
                    <a:ext uri="{9D8B030D-6E8A-4147-A177-3AD203B41FA5}">
                      <a16:colId xmlns:a16="http://schemas.microsoft.com/office/drawing/2014/main" val="20004"/>
                    </a:ext>
                  </a:extLst>
                </a:gridCol>
              </a:tblGrid>
              <a:tr h="741957">
                <a:tc>
                  <a:txBody>
                    <a:bodyPr/>
                    <a:lstStyle/>
                    <a:p>
                      <a:pPr>
                        <a:lnSpc>
                          <a:spcPct val="100000"/>
                        </a:lnSpc>
                      </a:pPr>
                      <a:endParaRPr lang="en-US" sz="1200" b="0" cap="all" baseline="0" dirty="0">
                        <a:solidFill>
                          <a:schemeClr val="tx1"/>
                        </a:solidFill>
                        <a:effectLst/>
                        <a:latin typeface="+mn-lt"/>
                        <a:cs typeface="Times New Roman"/>
                      </a:endParaRPr>
                    </a:p>
                  </a:txBody>
                  <a:tcPr marL="68580" marR="68580" marT="0" marB="0" anchor="ctr">
                    <a:solidFill>
                      <a:schemeClr val="tx2"/>
                    </a:solidFill>
                  </a:tcPr>
                </a:tc>
                <a:tc>
                  <a:txBody>
                    <a:bodyPr/>
                    <a:lstStyle/>
                    <a:p>
                      <a:pPr>
                        <a:lnSpc>
                          <a:spcPct val="100000"/>
                        </a:lnSpc>
                      </a:pPr>
                      <a:r>
                        <a:rPr lang="en-CA" sz="1000" b="1" cap="all" baseline="0" dirty="0">
                          <a:solidFill>
                            <a:schemeClr val="bg1"/>
                          </a:solidFill>
                          <a:effectLst/>
                          <a:latin typeface="+mn-lt"/>
                          <a:cs typeface="Times New Roman"/>
                        </a:rPr>
                        <a:t>CATEGORIES</a:t>
                      </a:r>
                      <a:endParaRPr lang="en-US" sz="1000" b="1"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r>
                        <a:rPr lang="en-CA" sz="1000" cap="all" baseline="0" dirty="0">
                          <a:effectLst/>
                        </a:rPr>
                        <a:t>SCREENING Recommendation</a:t>
                      </a:r>
                      <a:endParaRPr lang="en-US" sz="1000"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endParaRPr lang="en-CA" sz="1000" cap="all" baseline="0" dirty="0">
                        <a:effectLst/>
                      </a:endParaRPr>
                    </a:p>
                    <a:p>
                      <a:pPr marL="0" marR="0">
                        <a:lnSpc>
                          <a:spcPct val="100000"/>
                        </a:lnSpc>
                        <a:spcBef>
                          <a:spcPts val="0"/>
                        </a:spcBef>
                        <a:spcAft>
                          <a:spcPts val="0"/>
                        </a:spcAft>
                      </a:pPr>
                      <a:r>
                        <a:rPr lang="en-CA" sz="1000" cap="all" baseline="0" dirty="0">
                          <a:effectLst/>
                        </a:rPr>
                        <a:t>RETURN TO NORMAL SCREENING AFTER</a:t>
                      </a:r>
                    </a:p>
                    <a:p>
                      <a:pPr marL="0" marR="0">
                        <a:lnSpc>
                          <a:spcPct val="100000"/>
                        </a:lnSpc>
                        <a:spcBef>
                          <a:spcPts val="0"/>
                        </a:spcBef>
                        <a:spcAft>
                          <a:spcPts val="0"/>
                        </a:spcAft>
                      </a:pPr>
                      <a:endParaRPr lang="en-US" sz="1000"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r>
                        <a:rPr lang="en-CA" sz="1000" cap="all" baseline="0" dirty="0">
                          <a:effectLst/>
                        </a:rPr>
                        <a:t>SCREENING STOP AGE</a:t>
                      </a:r>
                      <a:endParaRPr lang="en-US" sz="1000" cap="all" baseline="0" dirty="0">
                        <a:solidFill>
                          <a:schemeClr val="bg1"/>
                        </a:solidFill>
                        <a:effectLst/>
                        <a:latin typeface="+mn-lt"/>
                        <a:cs typeface="Times New Roman"/>
                      </a:endParaRPr>
                    </a:p>
                  </a:txBody>
                  <a:tcPr marL="68580" marR="68580" marT="0" marB="0" anchor="ctr">
                    <a:solidFill>
                      <a:schemeClr val="tx2"/>
                    </a:solidFill>
                  </a:tcPr>
                </a:tc>
                <a:extLst>
                  <a:ext uri="{0D108BD9-81ED-4DB2-BD59-A6C34878D82A}">
                    <a16:rowId xmlns:a16="http://schemas.microsoft.com/office/drawing/2014/main" val="10000"/>
                  </a:ext>
                </a:extLst>
              </a:tr>
              <a:tr h="335976">
                <a:tc rowSpan="9">
                  <a:txBody>
                    <a:bodyPr/>
                    <a:lstStyle/>
                    <a:p>
                      <a:pPr marL="0" marR="0" algn="ctr">
                        <a:lnSpc>
                          <a:spcPct val="100000"/>
                        </a:lnSpc>
                        <a:spcBef>
                          <a:spcPts val="0"/>
                        </a:spcBef>
                        <a:spcAft>
                          <a:spcPts val="0"/>
                        </a:spcAft>
                      </a:pPr>
                      <a:r>
                        <a:rPr lang="en-CA" sz="1000" cap="all" dirty="0">
                          <a:solidFill>
                            <a:schemeClr val="bg1"/>
                          </a:solidFill>
                          <a:effectLst/>
                        </a:rPr>
                        <a:t>Higher than</a:t>
                      </a:r>
                      <a:r>
                        <a:rPr lang="en-CA" sz="1000" cap="all" baseline="0" dirty="0">
                          <a:solidFill>
                            <a:schemeClr val="bg1"/>
                          </a:solidFill>
                          <a:effectLst/>
                        </a:rPr>
                        <a:t> average risk</a:t>
                      </a: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115888" marR="0" indent="0">
                        <a:lnSpc>
                          <a:spcPct val="100000"/>
                        </a:lnSpc>
                        <a:spcBef>
                          <a:spcPts val="600"/>
                        </a:spcBef>
                        <a:spcAft>
                          <a:spcPts val="600"/>
                        </a:spcAft>
                      </a:pPr>
                      <a:r>
                        <a:rPr lang="en-CA" sz="1000" b="1" dirty="0">
                          <a:effectLst/>
                        </a:rPr>
                        <a:t>Immunocompromised individuals:</a:t>
                      </a:r>
                      <a:endParaRPr lang="en-CA" sz="1000" dirty="0">
                        <a:effectLst/>
                      </a:endParaRPr>
                    </a:p>
                  </a:txBody>
                  <a:tcPr marL="68580" marR="68580" marT="0" marB="0"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00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8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1"/>
                  </a:ext>
                </a:extLst>
              </a:tr>
              <a:tr h="630663">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effectLst/>
                        </a:rPr>
                        <a:t>Including those with human immunodeficiency virus (HIV/AIDS), lymphoproliferative disorders, organ transplants, and those under long-term immunosuppression therapy</a:t>
                      </a: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Annual screening</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i="0" dirty="0">
                          <a:effectLst/>
                        </a:rPr>
                        <a:t>Never</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800" i="0" dirty="0">
                          <a:solidFill>
                            <a:schemeClr val="tx1"/>
                          </a:solidFill>
                          <a:effectLst/>
                          <a:latin typeface="+mn-lt"/>
                          <a:cs typeface="Times New Roman"/>
                        </a:rPr>
                        <a:t>The benefits of screening beyond age 69 must be weighed in the context of the overall health of the patient</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2"/>
                  </a:ext>
                </a:extLst>
              </a:tr>
              <a:tr h="440030">
                <a:tc vMerge="1">
                  <a:txBody>
                    <a:bodyPr/>
                    <a:lstStyle/>
                    <a:p>
                      <a:pPr marL="0" marR="0">
                        <a:lnSpc>
                          <a:spcPct val="115000"/>
                        </a:lnSpc>
                        <a:spcBef>
                          <a:spcPts val="600"/>
                        </a:spcBef>
                        <a:spcAft>
                          <a:spcPts val="600"/>
                        </a:spcAft>
                      </a:pPr>
                      <a:endParaRPr lang="en-US" sz="1200" b="0" dirty="0">
                        <a:solidFill>
                          <a:schemeClr val="tx1"/>
                        </a:solidFill>
                        <a:effectLst/>
                        <a:latin typeface="+mn-lt"/>
                        <a:cs typeface="Times New Roman"/>
                      </a:endParaRPr>
                    </a:p>
                  </a:txBody>
                  <a:tcPr marL="68580" marR="68580" marT="0" marB="0" anchor="ctr">
                    <a:solidFill>
                      <a:srgbClr val="B9CCE5"/>
                    </a:solidFill>
                  </a:tcPr>
                </a:tc>
                <a:tc>
                  <a:txBody>
                    <a:bodyPr/>
                    <a:lstStyle/>
                    <a:p>
                      <a:pPr marL="115888" marR="0" indent="0">
                        <a:lnSpc>
                          <a:spcPct val="100000"/>
                        </a:lnSpc>
                        <a:spcBef>
                          <a:spcPts val="600"/>
                        </a:spcBef>
                        <a:spcAft>
                          <a:spcPts val="600"/>
                        </a:spcAft>
                      </a:pPr>
                      <a:r>
                        <a:rPr lang="en-CA" sz="1000" b="1" dirty="0"/>
                        <a:t>Previous cytological diagnosis of HSIL+ (or worse) or histological diagnosis of CIN 2+:</a:t>
                      </a:r>
                      <a:endParaRPr lang="en-US" sz="1000" b="1"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b="1"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0"/>
                        </a:spcBef>
                        <a:spcAft>
                          <a:spcPts val="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r h="445175">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t>CIN 2+ (not including AIS): treated (cone, LEEP, ablative therapy), HPV negative, discharged from colposcopy </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US" sz="1000" dirty="0">
                          <a:solidFill>
                            <a:schemeClr val="tx1"/>
                          </a:solidFill>
                          <a:effectLst/>
                          <a:latin typeface="+mn-lt"/>
                          <a:cs typeface="Times New Roman"/>
                        </a:rPr>
                        <a:t>Follow average risk guidelines</a:t>
                      </a:r>
                    </a:p>
                  </a:txBody>
                  <a:tcPr marL="68580" marR="68580" marT="0" marB="0" anchor="ctr">
                    <a:noFill/>
                  </a:tcPr>
                </a:tc>
                <a:tc>
                  <a:txBody>
                    <a:bodyPr/>
                    <a:lstStyle/>
                    <a:p>
                      <a:pPr marL="0" marR="0">
                        <a:lnSpc>
                          <a:spcPct val="100000"/>
                        </a:lnSpc>
                        <a:spcBef>
                          <a:spcPts val="0"/>
                        </a:spcBef>
                        <a:spcAft>
                          <a:spcPts val="0"/>
                        </a:spcAft>
                      </a:pPr>
                      <a:r>
                        <a:rPr lang="en-CA" sz="1000" i="0" dirty="0">
                          <a:solidFill>
                            <a:schemeClr val="tx1"/>
                          </a:solidFill>
                          <a:effectLst/>
                          <a:latin typeface="+mn-lt"/>
                          <a:cs typeface="Times New Roman"/>
                        </a:rPr>
                        <a:t>N/A</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4"/>
                  </a:ext>
                </a:extLst>
              </a:tr>
              <a:tr h="445175">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t>CIN 2+ (not including AIS): treated (cone, LEEP, ablative therapy), HPV positive, discharged from colposcopy </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Annual screening</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dirty="0"/>
                        <a:t>At least 3 negative Paps in last 5 years</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5"/>
                  </a:ext>
                </a:extLst>
              </a:tr>
              <a:tr h="445175">
                <a:tc vMerge="1">
                  <a:txBody>
                    <a:bodyPr/>
                    <a:lstStyle/>
                    <a:p>
                      <a:pPr marL="0" marR="0" algn="ctr">
                        <a:lnSpc>
                          <a:spcPct val="100000"/>
                        </a:lnSpc>
                        <a:spcBef>
                          <a:spcPts val="0"/>
                        </a:spcBef>
                        <a:spcAft>
                          <a:spcPts val="0"/>
                        </a:spcAft>
                      </a:pPr>
                      <a:endParaRPr lang="en-US" sz="12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t>CIN 2+ (not including AIS): untreated (regressed and discharged) </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Annual screening</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dirty="0"/>
                        <a:t>At least 3 negative Paps in last 5 years</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6"/>
                  </a:ext>
                </a:extLst>
              </a:tr>
              <a:tr h="445175">
                <a:tc vMerge="1">
                  <a:txBody>
                    <a:bodyPr/>
                    <a:lstStyle/>
                    <a:p>
                      <a:pPr marL="0" marR="0" algn="ctr">
                        <a:lnSpc>
                          <a:spcPct val="100000"/>
                        </a:lnSpc>
                        <a:spcBef>
                          <a:spcPts val="0"/>
                        </a:spcBef>
                        <a:spcAft>
                          <a:spcPts val="0"/>
                        </a:spcAft>
                      </a:pPr>
                      <a:endParaRPr lang="en-US" sz="12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t>CIN 2+ (includes AIS): untreated and lost to follow-up </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solidFill>
                            <a:schemeClr val="tx1"/>
                          </a:solidFill>
                          <a:effectLst/>
                          <a:latin typeface="+mn-lt"/>
                          <a:cs typeface="Times New Roman"/>
                        </a:rPr>
                        <a:t>Refer to colposcopy for assessment</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US" sz="1000" i="0" dirty="0">
                          <a:solidFill>
                            <a:schemeClr val="tx1"/>
                          </a:solidFill>
                          <a:effectLst/>
                          <a:latin typeface="+mn-lt"/>
                          <a:cs typeface="Times New Roman"/>
                        </a:rPr>
                        <a:t>N/A</a:t>
                      </a: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7"/>
                  </a:ext>
                </a:extLst>
              </a:tr>
              <a:tr h="445175">
                <a:tc vMerge="1">
                  <a:txBody>
                    <a:bodyPr/>
                    <a:lstStyle/>
                    <a:p>
                      <a:endParaRPr lang="en-CA"/>
                    </a:p>
                  </a:txBody>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dirty="0"/>
                        <a:t>Adenocarcinoma in situ (AIS) treated with LEEP or cone biopsy and discharged from colposcopy</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Annual screening</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800" dirty="0"/>
                        <a:t>25 years after the most recent histological evidence of AIS </a:t>
                      </a:r>
                      <a:endParaRPr lang="en-US" sz="8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8"/>
                  </a:ext>
                </a:extLst>
              </a:tr>
              <a:tr h="445175">
                <a:tc vMerge="1">
                  <a:txBody>
                    <a:bodyPr/>
                    <a:lstStyle/>
                    <a:p>
                      <a:pPr marL="0" marR="0" algn="ctr">
                        <a:lnSpc>
                          <a:spcPct val="100000"/>
                        </a:lnSpc>
                        <a:spcBef>
                          <a:spcPts val="0"/>
                        </a:spcBef>
                        <a:spcAft>
                          <a:spcPts val="0"/>
                        </a:spcAft>
                      </a:pPr>
                      <a:endParaRPr lang="en-US" sz="12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800" b="0" dirty="0">
                          <a:solidFill>
                            <a:schemeClr val="tx1"/>
                          </a:solidFill>
                          <a:effectLst/>
                          <a:latin typeface="+mn-lt"/>
                          <a:cs typeface="Times New Roman"/>
                        </a:rPr>
                        <a:t>Invasive Cervical Cancer and Annual screening discharged from colposcopy or the BC Cancer Agency</a:t>
                      </a:r>
                      <a:endParaRPr lang="en-US" sz="800" b="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Annual screening</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800" dirty="0"/>
                        <a:t>At least 3 negative Paps in last 5 years </a:t>
                      </a:r>
                      <a:endParaRPr lang="en-US" sz="8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800" dirty="0"/>
                        <a:t>Age 69 or 25 years since most recent diagnosis with at least 3 Paps with no significant abnormality* in last 10 years – whichever occurs later</a:t>
                      </a:r>
                      <a:endParaRPr lang="en-US" sz="8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9"/>
                  </a:ext>
                </a:extLst>
              </a:tr>
            </a:tbl>
          </a:graphicData>
        </a:graphic>
      </p:graphicFrame>
      <p:sp>
        <p:nvSpPr>
          <p:cNvPr id="6" name="Content Placeholder 2"/>
          <p:cNvSpPr txBox="1">
            <a:spLocks/>
          </p:cNvSpPr>
          <p:nvPr/>
        </p:nvSpPr>
        <p:spPr bwMode="auto">
          <a:xfrm>
            <a:off x="3492722" y="6276487"/>
            <a:ext cx="8424936" cy="3260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None/>
            </a:pPr>
            <a:r>
              <a:rPr lang="en-CA" sz="800" i="1" dirty="0"/>
              <a:t>* significant abnormality is anything more severe than ASCUS/LSIL</a:t>
            </a:r>
          </a:p>
          <a:p>
            <a:pPr>
              <a:lnSpc>
                <a:spcPct val="120000"/>
              </a:lnSpc>
              <a:spcAft>
                <a:spcPts val="600"/>
              </a:spcAft>
            </a:pPr>
            <a:endParaRPr lang="en-US" sz="800" i="1" dirty="0"/>
          </a:p>
        </p:txBody>
      </p:sp>
    </p:spTree>
    <p:extLst>
      <p:ext uri="{BB962C8B-B14F-4D97-AF65-F5344CB8AC3E}">
        <p14:creationId xmlns:p14="http://schemas.microsoft.com/office/powerpoint/2010/main" val="65144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981200" y="116632"/>
            <a:ext cx="8229600" cy="1301006"/>
          </a:xfrm>
        </p:spPr>
        <p:txBody>
          <a:bodyPr>
            <a:normAutofit fontScale="90000"/>
          </a:bodyPr>
          <a:lstStyle/>
          <a:p>
            <a:pPr algn="l"/>
            <a:r>
              <a:rPr lang="en-CA" sz="4000" dirty="0"/>
              <a:t>BC’s Cervical Cancer Screening Policy</a:t>
            </a:r>
            <a:br>
              <a:rPr lang="en-CA" sz="4000" dirty="0"/>
            </a:br>
            <a:r>
              <a:rPr lang="en-CA" sz="1800" dirty="0"/>
              <a:t>Higher than Average Risk - </a:t>
            </a:r>
            <a:r>
              <a:rPr lang="en-CA" sz="1800" dirty="0">
                <a:solidFill>
                  <a:srgbClr val="FF3399"/>
                </a:solidFill>
              </a:rPr>
              <a:t>NEW </a:t>
            </a:r>
            <a:r>
              <a:rPr lang="en-CA" sz="1800" i="1" dirty="0">
                <a:solidFill>
                  <a:srgbClr val="FF3399"/>
                </a:solidFill>
              </a:rPr>
              <a:t>Implemented June 2016</a:t>
            </a:r>
            <a:br>
              <a:rPr lang="en-CA" sz="1800" i="1" dirty="0">
                <a:solidFill>
                  <a:srgbClr val="FF3399"/>
                </a:solidFill>
              </a:rPr>
            </a:br>
            <a:r>
              <a:rPr lang="en-CA" sz="1800" i="1" dirty="0">
                <a:solidFill>
                  <a:srgbClr val="FF3399"/>
                </a:solidFill>
              </a:rPr>
              <a:t>http://www.bccancer.bc.ca/screening/Documents/CCSP_GuidelinesManual-ScreeningRecommendationsHighRisk.pdf</a:t>
            </a:r>
            <a:endParaRPr lang="en-US" sz="1800" i="1" dirty="0">
              <a:solidFill>
                <a:srgbClr val="FF33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9716393"/>
              </p:ext>
            </p:extLst>
          </p:nvPr>
        </p:nvGraphicFramePr>
        <p:xfrm>
          <a:off x="133351" y="1333500"/>
          <a:ext cx="11496673" cy="5119836"/>
        </p:xfrm>
        <a:graphic>
          <a:graphicData uri="http://schemas.openxmlformats.org/drawingml/2006/table">
            <a:tbl>
              <a:tblPr firstRow="1" firstCol="1">
                <a:tableStyleId>{B301B821-A1FF-4177-AEE7-76D212191A09}</a:tableStyleId>
              </a:tblPr>
              <a:tblGrid>
                <a:gridCol w="630251">
                  <a:extLst>
                    <a:ext uri="{9D8B030D-6E8A-4147-A177-3AD203B41FA5}">
                      <a16:colId xmlns:a16="http://schemas.microsoft.com/office/drawing/2014/main" val="20000"/>
                    </a:ext>
                  </a:extLst>
                </a:gridCol>
                <a:gridCol w="3815365">
                  <a:extLst>
                    <a:ext uri="{9D8B030D-6E8A-4147-A177-3AD203B41FA5}">
                      <a16:colId xmlns:a16="http://schemas.microsoft.com/office/drawing/2014/main" val="20001"/>
                    </a:ext>
                  </a:extLst>
                </a:gridCol>
                <a:gridCol w="1642945">
                  <a:extLst>
                    <a:ext uri="{9D8B030D-6E8A-4147-A177-3AD203B41FA5}">
                      <a16:colId xmlns:a16="http://schemas.microsoft.com/office/drawing/2014/main" val="20002"/>
                    </a:ext>
                  </a:extLst>
                </a:gridCol>
                <a:gridCol w="2126163">
                  <a:extLst>
                    <a:ext uri="{9D8B030D-6E8A-4147-A177-3AD203B41FA5}">
                      <a16:colId xmlns:a16="http://schemas.microsoft.com/office/drawing/2014/main" val="20003"/>
                    </a:ext>
                  </a:extLst>
                </a:gridCol>
                <a:gridCol w="3281949">
                  <a:extLst>
                    <a:ext uri="{9D8B030D-6E8A-4147-A177-3AD203B41FA5}">
                      <a16:colId xmlns:a16="http://schemas.microsoft.com/office/drawing/2014/main" val="20004"/>
                    </a:ext>
                  </a:extLst>
                </a:gridCol>
              </a:tblGrid>
              <a:tr h="639100">
                <a:tc>
                  <a:txBody>
                    <a:bodyPr/>
                    <a:lstStyle/>
                    <a:p>
                      <a:pPr>
                        <a:lnSpc>
                          <a:spcPct val="100000"/>
                        </a:lnSpc>
                      </a:pPr>
                      <a:endParaRPr lang="en-US" sz="1200" b="0" cap="all" baseline="0" dirty="0">
                        <a:solidFill>
                          <a:schemeClr val="tx1"/>
                        </a:solidFill>
                        <a:effectLst/>
                        <a:latin typeface="+mn-lt"/>
                        <a:cs typeface="Times New Roman"/>
                      </a:endParaRPr>
                    </a:p>
                  </a:txBody>
                  <a:tcPr marL="68580" marR="68580" marT="0" marB="0" anchor="ctr">
                    <a:solidFill>
                      <a:schemeClr val="tx2"/>
                    </a:solidFill>
                  </a:tcPr>
                </a:tc>
                <a:tc>
                  <a:txBody>
                    <a:bodyPr/>
                    <a:lstStyle/>
                    <a:p>
                      <a:pPr>
                        <a:lnSpc>
                          <a:spcPct val="100000"/>
                        </a:lnSpc>
                      </a:pPr>
                      <a:r>
                        <a:rPr lang="en-CA" sz="1000" b="1" cap="all" baseline="0" dirty="0">
                          <a:solidFill>
                            <a:schemeClr val="bg1"/>
                          </a:solidFill>
                          <a:effectLst/>
                          <a:latin typeface="+mn-lt"/>
                          <a:cs typeface="Times New Roman"/>
                        </a:rPr>
                        <a:t>CATEGORIES</a:t>
                      </a:r>
                      <a:endParaRPr lang="en-US" sz="1000" b="1"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r>
                        <a:rPr lang="en-CA" sz="1000" cap="all" baseline="0" dirty="0">
                          <a:effectLst/>
                        </a:rPr>
                        <a:t>SCREENING Recommendation</a:t>
                      </a:r>
                      <a:endParaRPr lang="en-US" sz="1000"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endParaRPr lang="en-CA" sz="1000" cap="all" baseline="0" dirty="0">
                        <a:effectLst/>
                      </a:endParaRPr>
                    </a:p>
                    <a:p>
                      <a:pPr marL="0" marR="0">
                        <a:lnSpc>
                          <a:spcPct val="100000"/>
                        </a:lnSpc>
                        <a:spcBef>
                          <a:spcPts val="0"/>
                        </a:spcBef>
                        <a:spcAft>
                          <a:spcPts val="0"/>
                        </a:spcAft>
                      </a:pPr>
                      <a:r>
                        <a:rPr lang="en-CA" sz="1000" cap="all" baseline="0" dirty="0">
                          <a:effectLst/>
                        </a:rPr>
                        <a:t>RETURN TO NORMAL SCREENING AFTER</a:t>
                      </a:r>
                    </a:p>
                    <a:p>
                      <a:pPr marL="0" marR="0">
                        <a:lnSpc>
                          <a:spcPct val="100000"/>
                        </a:lnSpc>
                        <a:spcBef>
                          <a:spcPts val="0"/>
                        </a:spcBef>
                        <a:spcAft>
                          <a:spcPts val="0"/>
                        </a:spcAft>
                      </a:pPr>
                      <a:endParaRPr lang="en-US" sz="1000" cap="all" baseline="0" dirty="0">
                        <a:solidFill>
                          <a:schemeClr val="bg1"/>
                        </a:solidFill>
                        <a:effectLst/>
                        <a:latin typeface="+mn-lt"/>
                        <a:cs typeface="Times New Roman"/>
                      </a:endParaRPr>
                    </a:p>
                  </a:txBody>
                  <a:tcPr marL="68580" marR="68580" marT="0" marB="0" anchor="ctr">
                    <a:solidFill>
                      <a:schemeClr val="tx2"/>
                    </a:solidFill>
                  </a:tcPr>
                </a:tc>
                <a:tc>
                  <a:txBody>
                    <a:bodyPr/>
                    <a:lstStyle/>
                    <a:p>
                      <a:pPr marL="0" marR="0">
                        <a:lnSpc>
                          <a:spcPct val="100000"/>
                        </a:lnSpc>
                        <a:spcBef>
                          <a:spcPts val="0"/>
                        </a:spcBef>
                        <a:spcAft>
                          <a:spcPts val="0"/>
                        </a:spcAft>
                      </a:pPr>
                      <a:r>
                        <a:rPr lang="en-CA" sz="1000" cap="all" baseline="0" dirty="0">
                          <a:effectLst/>
                        </a:rPr>
                        <a:t>SCREENING STOP AGE</a:t>
                      </a:r>
                      <a:endParaRPr lang="en-US" sz="1000" cap="all" baseline="0" dirty="0">
                        <a:solidFill>
                          <a:schemeClr val="bg1"/>
                        </a:solidFill>
                        <a:effectLst/>
                        <a:latin typeface="+mn-lt"/>
                        <a:cs typeface="Times New Roman"/>
                      </a:endParaRPr>
                    </a:p>
                  </a:txBody>
                  <a:tcPr marL="68580" marR="68580" marT="0" marB="0" anchor="ctr">
                    <a:solidFill>
                      <a:schemeClr val="tx2"/>
                    </a:solidFill>
                  </a:tcPr>
                </a:tc>
                <a:extLst>
                  <a:ext uri="{0D108BD9-81ED-4DB2-BD59-A6C34878D82A}">
                    <a16:rowId xmlns:a16="http://schemas.microsoft.com/office/drawing/2014/main" val="10000"/>
                  </a:ext>
                </a:extLst>
              </a:tr>
              <a:tr h="354437">
                <a:tc rowSpan="9">
                  <a:txBody>
                    <a:bodyPr/>
                    <a:lstStyle/>
                    <a:p>
                      <a:pPr marL="0" marR="0" algn="ctr">
                        <a:lnSpc>
                          <a:spcPct val="100000"/>
                        </a:lnSpc>
                        <a:spcBef>
                          <a:spcPts val="0"/>
                        </a:spcBef>
                        <a:spcAft>
                          <a:spcPts val="0"/>
                        </a:spcAft>
                      </a:pPr>
                      <a:r>
                        <a:rPr lang="en-CA" sz="1000" cap="all" dirty="0">
                          <a:solidFill>
                            <a:schemeClr val="bg1"/>
                          </a:solidFill>
                          <a:effectLst/>
                        </a:rPr>
                        <a:t>Higher than</a:t>
                      </a:r>
                      <a:r>
                        <a:rPr lang="en-CA" sz="1000" cap="all" baseline="0" dirty="0">
                          <a:solidFill>
                            <a:schemeClr val="bg1"/>
                          </a:solidFill>
                          <a:effectLst/>
                        </a:rPr>
                        <a:t> average risk</a:t>
                      </a: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115888" marR="0" indent="0">
                        <a:lnSpc>
                          <a:spcPct val="100000"/>
                        </a:lnSpc>
                        <a:spcBef>
                          <a:spcPts val="600"/>
                        </a:spcBef>
                        <a:spcAft>
                          <a:spcPts val="600"/>
                        </a:spcAft>
                      </a:pPr>
                      <a:r>
                        <a:rPr lang="en-CA" sz="1000" b="1" dirty="0"/>
                        <a:t>Previous cytological diagnosis of HSIL + (or worse): </a:t>
                      </a:r>
                      <a:endParaRPr lang="en-US" sz="1000" b="1"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0"/>
                        </a:spcBef>
                        <a:spcAft>
                          <a:spcPts val="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1"/>
                  </a:ext>
                </a:extLst>
              </a:tr>
              <a:tr h="405937">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1000" dirty="0"/>
                        <a:t>HSIL: CIN 1 or negative at initial colposcopy, no subsequent biopsy or follow-up </a:t>
                      </a:r>
                      <a:endParaRPr lang="en-US" sz="10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Refer to colposcopy for assessment</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dirty="0"/>
                        <a:t>N/A </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Age 69 with at least 3 Paps with no significant abnormality* in last 10 years </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2"/>
                  </a:ext>
                </a:extLst>
              </a:tr>
              <a:tr h="405937">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1000" dirty="0"/>
                        <a:t>HSIL: CIN 1 or negative at colposcopy, discharged from colposcopy </a:t>
                      </a:r>
                      <a:endParaRPr lang="en-US" sz="10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Annual screening </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dirty="0"/>
                        <a:t>At least 3 negative Paps in last 5 years </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Age 69 with at least 3 Paps with no significant abnormality* in last 10 years </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3"/>
                  </a:ext>
                </a:extLst>
              </a:tr>
              <a:tr h="601702">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1000" dirty="0"/>
                        <a:t>Adenocarcinoma in situ (AIS) cytological diagnosis. CIN 1 or negative at colposcopy, discharged from colposcopy. </a:t>
                      </a:r>
                      <a:endParaRPr lang="en-US" sz="10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Annual screening </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dirty="0"/>
                        <a:t>25 years after the most recent cytological evidence of AIS </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Age 69 or 25 years since most recent diagnosis with at least 3 Paps with no significant abnormality* in last 10 years – whichever occurs later </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4"/>
                  </a:ext>
                </a:extLst>
              </a:tr>
              <a:tr h="405937">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115888" marR="0" indent="0">
                        <a:lnSpc>
                          <a:spcPct val="100000"/>
                        </a:lnSpc>
                        <a:spcBef>
                          <a:spcPts val="600"/>
                        </a:spcBef>
                        <a:spcAft>
                          <a:spcPts val="600"/>
                        </a:spcAft>
                      </a:pPr>
                      <a:r>
                        <a:rPr lang="en-CA" sz="1000" b="1" dirty="0"/>
                        <a:t>Total</a:t>
                      </a:r>
                      <a:r>
                        <a:rPr lang="en-CA" sz="1000" b="1" baseline="0" dirty="0"/>
                        <a:t> h</a:t>
                      </a:r>
                      <a:r>
                        <a:rPr lang="en-CA" sz="1000" b="1" dirty="0"/>
                        <a:t>ysterectomy (with the cervix removed) and a history of:</a:t>
                      </a:r>
                      <a:endParaRPr lang="en-US" sz="1000" b="1"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0"/>
                        </a:spcBef>
                        <a:spcAft>
                          <a:spcPts val="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a:lnSpc>
                          <a:spcPct val="100000"/>
                        </a:lnSpc>
                        <a:spcBef>
                          <a:spcPts val="600"/>
                        </a:spcBef>
                        <a:spcAft>
                          <a:spcPts val="600"/>
                        </a:spcAft>
                      </a:pPr>
                      <a:endParaRPr lang="en-US" sz="1000"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5"/>
                  </a:ext>
                </a:extLst>
              </a:tr>
              <a:tr h="958651">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1000" b="0" dirty="0">
                          <a:solidFill>
                            <a:schemeClr val="tx1"/>
                          </a:solidFill>
                          <a:effectLst/>
                          <a:latin typeface="+mn-lt"/>
                          <a:cs typeface="Times New Roman"/>
                        </a:rPr>
                        <a:t>Invasive cervical cancer </a:t>
                      </a:r>
                    </a:p>
                    <a:p>
                      <a:pPr marL="287338" marR="0" indent="-171450">
                        <a:lnSpc>
                          <a:spcPct val="100000"/>
                        </a:lnSpc>
                        <a:spcBef>
                          <a:spcPts val="600"/>
                        </a:spcBef>
                        <a:spcAft>
                          <a:spcPts val="600"/>
                        </a:spcAft>
                        <a:buFont typeface="Arial" panose="020B0604020202020204" pitchFamily="34" charset="0"/>
                        <a:buChar char="•"/>
                      </a:pPr>
                      <a:r>
                        <a:rPr lang="en-CA" sz="1000" dirty="0"/>
                        <a:t>Histologically proven CIN 2+ (including AIS) at colposcopy or hysterectomy </a:t>
                      </a:r>
                    </a:p>
                    <a:p>
                      <a:pPr marL="287338" marR="0" indent="-171450">
                        <a:lnSpc>
                          <a:spcPct val="100000"/>
                        </a:lnSpc>
                        <a:spcBef>
                          <a:spcPts val="600"/>
                        </a:spcBef>
                        <a:spcAft>
                          <a:spcPts val="600"/>
                        </a:spcAft>
                        <a:buFont typeface="Arial" panose="020B0604020202020204" pitchFamily="34" charset="0"/>
                        <a:buChar char="•"/>
                      </a:pPr>
                      <a:r>
                        <a:rPr lang="en-CA" sz="1000" dirty="0"/>
                        <a:t>Histologically proven VAIN 2+</a:t>
                      </a:r>
                      <a:endParaRPr lang="en-US" sz="1000" b="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US" sz="1000" dirty="0">
                          <a:solidFill>
                            <a:schemeClr val="tx1"/>
                          </a:solidFill>
                          <a:effectLst/>
                          <a:latin typeface="+mn-lt"/>
                          <a:cs typeface="Times New Roman"/>
                        </a:rPr>
                        <a:t>Vaginal vault smear annually</a:t>
                      </a:r>
                    </a:p>
                  </a:txBody>
                  <a:tcPr marL="68580" marR="68580" marT="0" marB="0" anchor="ctr">
                    <a:noFill/>
                  </a:tcPr>
                </a:tc>
                <a:tc>
                  <a:txBody>
                    <a:bodyPr/>
                    <a:lstStyle/>
                    <a:p>
                      <a:pPr marL="0" marR="0">
                        <a:lnSpc>
                          <a:spcPct val="100000"/>
                        </a:lnSpc>
                        <a:spcBef>
                          <a:spcPts val="0"/>
                        </a:spcBef>
                        <a:spcAft>
                          <a:spcPts val="0"/>
                        </a:spcAft>
                      </a:pPr>
                      <a:r>
                        <a:rPr lang="en-CA" sz="1000" dirty="0"/>
                        <a:t>At least 3 negative Paps in last 5 years </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000" dirty="0"/>
                        <a:t>Age 69 or 25 years since most recent diagnosis with at least 3 Paps with no significant abnormality* in last 10 years – whichever occurs later </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6"/>
                  </a:ext>
                </a:extLst>
              </a:tr>
              <a:tr h="601702">
                <a:tc vMerge="1">
                  <a:txBody>
                    <a:bodyPr/>
                    <a:lstStyle/>
                    <a:p>
                      <a:pPr marL="0" marR="0" algn="ctr">
                        <a:lnSpc>
                          <a:spcPct val="100000"/>
                        </a:lnSpc>
                        <a:spcBef>
                          <a:spcPts val="0"/>
                        </a:spcBef>
                        <a:spcAft>
                          <a:spcPts val="0"/>
                        </a:spcAft>
                      </a:pPr>
                      <a:endParaRPr lang="en-US" sz="10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CA" sz="1000" dirty="0"/>
                        <a:t>Cytological diagnosis of HSIL + (includes AIS): CIN 1 or negative at hysterectomy </a:t>
                      </a:r>
                      <a:endParaRPr lang="en-US" sz="1000" b="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Vaginal vault smear annually</a:t>
                      </a:r>
                      <a:endParaRPr lang="en-US" sz="1000" dirty="0">
                        <a:solidFill>
                          <a:schemeClr val="tx1"/>
                        </a:solidFill>
                        <a:effectLst/>
                        <a:latin typeface="+mn-lt"/>
                        <a:cs typeface="Times New Roman"/>
                      </a:endParaRPr>
                    </a:p>
                  </a:txBody>
                  <a:tcPr marL="68580" marR="68580" marT="0" marB="0" anchor="ctr">
                    <a:noFill/>
                  </a:tcPr>
                </a:tc>
                <a:tc>
                  <a:txBody>
                    <a:bodyPr/>
                    <a:lstStyle/>
                    <a:p>
                      <a:pPr marL="0" marR="0">
                        <a:lnSpc>
                          <a:spcPct val="100000"/>
                        </a:lnSpc>
                        <a:spcBef>
                          <a:spcPts val="0"/>
                        </a:spcBef>
                        <a:spcAft>
                          <a:spcPts val="0"/>
                        </a:spcAft>
                      </a:pPr>
                      <a:r>
                        <a:rPr lang="en-CA" sz="1000" i="0" dirty="0">
                          <a:solidFill>
                            <a:schemeClr val="tx1"/>
                          </a:solidFill>
                          <a:effectLst/>
                          <a:latin typeface="+mn-lt"/>
                          <a:cs typeface="Times New Roman"/>
                        </a:rPr>
                        <a:t>N/A</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t>At least 3 negative Paps in last 5 years </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7"/>
                  </a:ext>
                </a:extLst>
              </a:tr>
              <a:tr h="345234">
                <a:tc vMerge="1">
                  <a:txBody>
                    <a:bodyPr/>
                    <a:lstStyle/>
                    <a:p>
                      <a:endParaRPr lang="en-CA"/>
                    </a:p>
                  </a:txBody>
                  <a:tcPr/>
                </a:tc>
                <a:tc>
                  <a:txBody>
                    <a:bodyPr/>
                    <a:lstStyle/>
                    <a:p>
                      <a:pPr marL="115888"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000" b="1" dirty="0">
                          <a:solidFill>
                            <a:schemeClr val="tx1"/>
                          </a:solidFill>
                          <a:effectLst/>
                          <a:latin typeface="+mn-lt"/>
                          <a:cs typeface="Times New Roman"/>
                        </a:rPr>
                        <a:t>High risk behaviors</a:t>
                      </a:r>
                    </a:p>
                  </a:txBody>
                  <a:tcPr marL="68580" marR="68580" marT="0" marB="0"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CA" sz="1000" b="1" dirty="0">
                        <a:effectLst/>
                      </a:endParaRPr>
                    </a:p>
                  </a:txBody>
                  <a:tcPr marL="68580" marR="68580" marT="0" marB="0" anchor="ctr">
                    <a:solidFill>
                      <a:schemeClr val="accent4">
                        <a:lumMod val="40000"/>
                        <a:lumOff val="60000"/>
                      </a:schemeClr>
                    </a:solidFill>
                  </a:tcPr>
                </a:tc>
                <a:tc>
                  <a:txBody>
                    <a:bodyPr/>
                    <a:lstStyle/>
                    <a:p>
                      <a:pPr marL="0" marR="0">
                        <a:lnSpc>
                          <a:spcPct val="100000"/>
                        </a:lnSpc>
                        <a:spcBef>
                          <a:spcPts val="0"/>
                        </a:spcBef>
                        <a:spcAft>
                          <a:spcPts val="0"/>
                        </a:spcAft>
                      </a:pPr>
                      <a:endParaRPr lang="en-US" sz="1000" b="1"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000" b="1" i="0" dirty="0">
                        <a:solidFill>
                          <a:schemeClr val="tx1"/>
                        </a:solidFill>
                        <a:effectLst/>
                        <a:latin typeface="+mn-lt"/>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8"/>
                  </a:ext>
                </a:extLst>
              </a:tr>
              <a:tr h="401199">
                <a:tc vMerge="1">
                  <a:txBody>
                    <a:bodyPr/>
                    <a:lstStyle/>
                    <a:p>
                      <a:pPr marL="0" marR="0" algn="ctr">
                        <a:lnSpc>
                          <a:spcPct val="100000"/>
                        </a:lnSpc>
                        <a:spcBef>
                          <a:spcPts val="0"/>
                        </a:spcBef>
                        <a:spcAft>
                          <a:spcPts val="0"/>
                        </a:spcAft>
                      </a:pPr>
                      <a:endParaRPr lang="en-US" sz="1200" b="0" cap="all" dirty="0">
                        <a:solidFill>
                          <a:schemeClr val="bg1"/>
                        </a:solidFill>
                        <a:effectLst/>
                        <a:latin typeface="+mn-lt"/>
                        <a:cs typeface="Times New Roman"/>
                      </a:endParaRPr>
                    </a:p>
                  </a:txBody>
                  <a:tcPr marL="68580" marR="68580" marT="0" marB="0" vert="vert270" anchor="ctr">
                    <a:solidFill>
                      <a:srgbClr val="CC3399"/>
                    </a:solidFill>
                  </a:tcPr>
                </a:tc>
                <a:tc>
                  <a:txBody>
                    <a:bodyPr/>
                    <a:lstStyle/>
                    <a:p>
                      <a:pPr marL="287338" marR="0" indent="-171450">
                        <a:lnSpc>
                          <a:spcPct val="100000"/>
                        </a:lnSpc>
                        <a:spcBef>
                          <a:spcPts val="600"/>
                        </a:spcBef>
                        <a:spcAft>
                          <a:spcPts val="600"/>
                        </a:spcAft>
                        <a:buFont typeface="Arial" panose="020B0604020202020204" pitchFamily="34" charset="0"/>
                        <a:buChar char="•"/>
                      </a:pPr>
                      <a:r>
                        <a:rPr lang="en-US" sz="1000" b="0" dirty="0">
                          <a:solidFill>
                            <a:schemeClr val="tx1"/>
                          </a:solidFill>
                          <a:effectLst/>
                          <a:latin typeface="+mn-lt"/>
                          <a:cs typeface="Times New Roman"/>
                        </a:rPr>
                        <a:t>Individuals who participate in high risk behaviors</a:t>
                      </a: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dirty="0">
                          <a:effectLst/>
                        </a:rPr>
                        <a:t>Follow average risk guidelines</a:t>
                      </a:r>
                    </a:p>
                  </a:txBody>
                  <a:tcPr marL="68580" marR="68580" marT="0" marB="0" anchor="ctr">
                    <a:noFill/>
                  </a:tcPr>
                </a:tc>
                <a:tc>
                  <a:txBody>
                    <a:bodyPr/>
                    <a:lstStyle/>
                    <a:p>
                      <a:pPr marL="0" marR="0">
                        <a:lnSpc>
                          <a:spcPct val="100000"/>
                        </a:lnSpc>
                        <a:spcBef>
                          <a:spcPts val="0"/>
                        </a:spcBef>
                        <a:spcAft>
                          <a:spcPts val="0"/>
                        </a:spcAft>
                      </a:pPr>
                      <a:r>
                        <a:rPr lang="en-CA" sz="1000" i="0" dirty="0">
                          <a:solidFill>
                            <a:schemeClr val="tx1"/>
                          </a:solidFill>
                          <a:effectLst/>
                          <a:latin typeface="+mn-lt"/>
                          <a:cs typeface="Times New Roman"/>
                        </a:rPr>
                        <a:t>N/A</a:t>
                      </a:r>
                      <a:endParaRPr lang="en-US" sz="1000" i="0" dirty="0">
                        <a:solidFill>
                          <a:schemeClr val="tx1"/>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000" i="0" dirty="0">
                          <a:solidFill>
                            <a:schemeClr val="tx1"/>
                          </a:solidFill>
                          <a:effectLst/>
                          <a:latin typeface="+mn-lt"/>
                          <a:cs typeface="Times New Roman"/>
                        </a:rPr>
                        <a:t>N/A</a:t>
                      </a:r>
                      <a:endParaRPr lang="en-US" sz="1000" i="0" dirty="0">
                        <a:solidFill>
                          <a:schemeClr val="tx1"/>
                        </a:solidFill>
                        <a:effectLst/>
                        <a:latin typeface="+mn-lt"/>
                        <a:cs typeface="Times New Roman"/>
                      </a:endParaRPr>
                    </a:p>
                  </a:txBody>
                  <a:tcPr marL="68580" marR="68580" marT="0" marB="0" anchor="ctr">
                    <a:noFill/>
                  </a:tcPr>
                </a:tc>
                <a:extLst>
                  <a:ext uri="{0D108BD9-81ED-4DB2-BD59-A6C34878D82A}">
                    <a16:rowId xmlns:a16="http://schemas.microsoft.com/office/drawing/2014/main" val="10009"/>
                  </a:ext>
                </a:extLst>
              </a:tr>
            </a:tbl>
          </a:graphicData>
        </a:graphic>
      </p:graphicFrame>
      <p:sp>
        <p:nvSpPr>
          <p:cNvPr id="6" name="Content Placeholder 2"/>
          <p:cNvSpPr txBox="1">
            <a:spLocks/>
          </p:cNvSpPr>
          <p:nvPr/>
        </p:nvSpPr>
        <p:spPr bwMode="auto">
          <a:xfrm>
            <a:off x="3503712" y="6453337"/>
            <a:ext cx="7056784" cy="252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None/>
            </a:pPr>
            <a:r>
              <a:rPr lang="en-CA" sz="800" i="1" dirty="0"/>
              <a:t>* significant abnormality is anything more severe than ASCUS/LSIL</a:t>
            </a:r>
            <a:endParaRPr lang="en-US" sz="800" i="1" dirty="0"/>
          </a:p>
        </p:txBody>
      </p:sp>
    </p:spTree>
    <p:extLst>
      <p:ext uri="{BB962C8B-B14F-4D97-AF65-F5344CB8AC3E}">
        <p14:creationId xmlns:p14="http://schemas.microsoft.com/office/powerpoint/2010/main" val="140768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5A9925-4D7D-42F9-AA37-1B05301E8612}"/>
              </a:ext>
            </a:extLst>
          </p:cNvPr>
          <p:cNvSpPr/>
          <p:nvPr/>
        </p:nvSpPr>
        <p:spPr>
          <a:xfrm>
            <a:off x="581025" y="612845"/>
            <a:ext cx="10410825" cy="5786199"/>
          </a:xfrm>
          <a:prstGeom prst="rect">
            <a:avLst/>
          </a:prstGeom>
        </p:spPr>
        <p:txBody>
          <a:bodyPr wrap="square">
            <a:spAutoFit/>
          </a:bodyPr>
          <a:lstStyle/>
          <a:p>
            <a:pPr lvl="0"/>
            <a:r>
              <a:rPr lang="en-US" sz="2400" b="1" dirty="0">
                <a:solidFill>
                  <a:prstClr val="black"/>
                </a:solidFill>
              </a:rPr>
              <a:t>2. </a:t>
            </a:r>
            <a:r>
              <a:rPr lang="en-US" sz="3200" b="1" u="sng" dirty="0">
                <a:solidFill>
                  <a:prstClr val="black"/>
                </a:solidFill>
              </a:rPr>
              <a:t>Colposcopy and diagnosis</a:t>
            </a:r>
            <a:r>
              <a:rPr lang="en-US" sz="2400" b="1" dirty="0">
                <a:solidFill>
                  <a:prstClr val="black"/>
                </a:solidFill>
              </a:rPr>
              <a:t>:</a:t>
            </a:r>
          </a:p>
          <a:p>
            <a:endParaRPr lang="en-US" u="sng" dirty="0"/>
          </a:p>
          <a:p>
            <a:r>
              <a:rPr lang="en-US" sz="2000" u="sng" dirty="0"/>
              <a:t>What is colposcopy</a:t>
            </a:r>
            <a:r>
              <a:rPr lang="en-US" sz="2000" dirty="0"/>
              <a:t>?</a:t>
            </a:r>
          </a:p>
          <a:p>
            <a:r>
              <a:rPr lang="en-US" sz="2000" dirty="0"/>
              <a:t>Colposcopy is a procedure used to examine the cervix, vagina and vulva. We use a special microscope called a colposcope to look for abnormalities. During the colposcopy we will almost always take a biopsy from any areas that appear abnormal.</a:t>
            </a:r>
          </a:p>
          <a:p>
            <a:endParaRPr lang="en-US" sz="2000" dirty="0"/>
          </a:p>
          <a:p>
            <a:r>
              <a:rPr lang="en-US" sz="2000" u="sng" dirty="0"/>
              <a:t>What happens during the colposcopy</a:t>
            </a:r>
            <a:r>
              <a:rPr lang="en-US" sz="2000" dirty="0"/>
              <a:t>?</a:t>
            </a:r>
          </a:p>
          <a:p>
            <a:r>
              <a:rPr lang="en-US" sz="2000" dirty="0"/>
              <a:t>The exam starts off much like a Pap test: a speculum to gently spread the vaginal walls to get a better look at the cervix.</a:t>
            </a:r>
          </a:p>
          <a:p>
            <a:r>
              <a:rPr lang="en-US" sz="2000" dirty="0"/>
              <a:t>Vinegar (acetic acid) or iodine may be applied to the cervix to make any abnormalities more visible. We will then take (at least) one biopsy from the cervix (or vagina / vulva) for histology. The procedure is done in 5-10 minutes.</a:t>
            </a:r>
          </a:p>
          <a:p>
            <a:endParaRPr lang="en-US" sz="2000" dirty="0"/>
          </a:p>
          <a:p>
            <a:r>
              <a:rPr lang="en-US" sz="2000" u="sng" dirty="0"/>
              <a:t>What happens after the colposcopy</a:t>
            </a:r>
            <a:r>
              <a:rPr lang="en-US" sz="2000" dirty="0"/>
              <a:t>?</a:t>
            </a:r>
          </a:p>
          <a:p>
            <a:r>
              <a:rPr lang="en-US" sz="2000" dirty="0"/>
              <a:t>There may be some spotting if a biopsy was taken which should stop within 24-48 hours. If a tampon is used to protect from spotting, ensure it is removed three hours after insertion. If you experience further spotting another tampon can be inserted or a pad may be used.</a:t>
            </a:r>
            <a:endParaRPr lang="en-CA" sz="2000" dirty="0"/>
          </a:p>
        </p:txBody>
      </p:sp>
    </p:spTree>
    <p:extLst>
      <p:ext uri="{BB962C8B-B14F-4D97-AF65-F5344CB8AC3E}">
        <p14:creationId xmlns:p14="http://schemas.microsoft.com/office/powerpoint/2010/main" val="301804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DF24-0421-44DE-A02B-3A5F80D8E4F1}"/>
              </a:ext>
            </a:extLst>
          </p:cNvPr>
          <p:cNvSpPr>
            <a:spLocks noGrp="1"/>
          </p:cNvSpPr>
          <p:nvPr>
            <p:ph type="title"/>
          </p:nvPr>
        </p:nvSpPr>
        <p:spPr>
          <a:xfrm>
            <a:off x="838200" y="365125"/>
            <a:ext cx="10515600" cy="1325563"/>
          </a:xfrm>
        </p:spPr>
        <p:txBody>
          <a:bodyPr/>
          <a:lstStyle/>
          <a:p>
            <a:endParaRPr lang="en-CA" dirty="0"/>
          </a:p>
        </p:txBody>
      </p:sp>
      <p:pic>
        <p:nvPicPr>
          <p:cNvPr id="5" name="Content Placeholder 4" descr="A messy room&#10;&#10;Description automatically generated">
            <a:extLst>
              <a:ext uri="{FF2B5EF4-FFF2-40B4-BE49-F238E27FC236}">
                <a16:creationId xmlns:a16="http://schemas.microsoft.com/office/drawing/2014/main" id="{C66954A6-DD21-4C97-BC17-57CC227A9E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538" y="123826"/>
            <a:ext cx="9702712" cy="6657974"/>
          </a:xfrm>
        </p:spPr>
      </p:pic>
    </p:spTree>
    <p:extLst>
      <p:ext uri="{BB962C8B-B14F-4D97-AF65-F5344CB8AC3E}">
        <p14:creationId xmlns:p14="http://schemas.microsoft.com/office/powerpoint/2010/main" val="293957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BD4-7080-450A-8936-F1441A69EE7B}"/>
              </a:ext>
            </a:extLst>
          </p:cNvPr>
          <p:cNvSpPr>
            <a:spLocks noGrp="1"/>
          </p:cNvSpPr>
          <p:nvPr>
            <p:ph type="title"/>
          </p:nvPr>
        </p:nvSpPr>
        <p:spPr/>
        <p:txBody>
          <a:bodyPr/>
          <a:lstStyle/>
          <a:p>
            <a:endParaRPr lang="en-CA"/>
          </a:p>
        </p:txBody>
      </p:sp>
      <p:pic>
        <p:nvPicPr>
          <p:cNvPr id="5" name="Content Placeholder 4" descr="A picture containing wall, object, indoor, microscope&#10;&#10;Description automatically generated">
            <a:extLst>
              <a:ext uri="{FF2B5EF4-FFF2-40B4-BE49-F238E27FC236}">
                <a16:creationId xmlns:a16="http://schemas.microsoft.com/office/drawing/2014/main" id="{222A0AA9-E004-4E9D-84BD-02A6C7BD3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2369741"/>
            <a:ext cx="4352925" cy="3264693"/>
          </a:xfrm>
        </p:spPr>
      </p:pic>
      <p:pic>
        <p:nvPicPr>
          <p:cNvPr id="7" name="Picture 6" descr="A picture containing wall, indoor, building, object&#10;&#10;Description automatically generated">
            <a:extLst>
              <a:ext uri="{FF2B5EF4-FFF2-40B4-BE49-F238E27FC236}">
                <a16:creationId xmlns:a16="http://schemas.microsoft.com/office/drawing/2014/main" id="{3B822CCC-C275-45CA-B8AE-DC07557A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57425" y="428625"/>
            <a:ext cx="6858000" cy="6000751"/>
          </a:xfrm>
          <a:prstGeom prst="rect">
            <a:avLst/>
          </a:prstGeom>
        </p:spPr>
      </p:pic>
    </p:spTree>
    <p:extLst>
      <p:ext uri="{BB962C8B-B14F-4D97-AF65-F5344CB8AC3E}">
        <p14:creationId xmlns:p14="http://schemas.microsoft.com/office/powerpoint/2010/main" val="151423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 wall, indoor, microscope&#10;&#10;Description automatically generated">
            <a:extLst>
              <a:ext uri="{FF2B5EF4-FFF2-40B4-BE49-F238E27FC236}">
                <a16:creationId xmlns:a16="http://schemas.microsoft.com/office/drawing/2014/main" id="{98ADE07E-E517-40B2-BC1F-CA2B01279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327885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D6DE8-D025-4986-BF37-081F41880128}"/>
              </a:ext>
            </a:extLst>
          </p:cNvPr>
          <p:cNvSpPr/>
          <p:nvPr/>
        </p:nvSpPr>
        <p:spPr>
          <a:xfrm>
            <a:off x="695326" y="200025"/>
            <a:ext cx="10810874" cy="7386638"/>
          </a:xfrm>
          <a:prstGeom prst="rect">
            <a:avLst/>
          </a:prstGeom>
        </p:spPr>
        <p:txBody>
          <a:bodyPr wrap="square">
            <a:spAutoFit/>
          </a:bodyPr>
          <a:lstStyle/>
          <a:p>
            <a:r>
              <a:rPr lang="en-US" sz="2400" b="1" dirty="0"/>
              <a:t>Reasons to refer to colposcopy clinic:</a:t>
            </a:r>
          </a:p>
          <a:p>
            <a:endParaRPr lang="en-US" sz="2400" b="1" dirty="0"/>
          </a:p>
          <a:p>
            <a:r>
              <a:rPr lang="en-US" sz="2400" dirty="0"/>
              <a:t>Abnormal Pap smears:</a:t>
            </a:r>
          </a:p>
          <a:p>
            <a:pPr marL="342900" indent="-342900">
              <a:buFont typeface="Wingdings" panose="05000000000000000000" pitchFamily="2" charset="2"/>
              <a:buChar char="Ø"/>
            </a:pPr>
            <a:r>
              <a:rPr lang="en-US" sz="2400" dirty="0"/>
              <a:t>ASCUS/LSIL persistent over 12 months </a:t>
            </a:r>
            <a:r>
              <a:rPr lang="en-US" sz="2400" u="sng" dirty="0"/>
              <a:t>because </a:t>
            </a:r>
            <a:r>
              <a:rPr lang="en-US" sz="2400" dirty="0"/>
              <a:t>PPV (positive predictive value) of ASCUS/LSIL for CIN2+ is 15-25%.</a:t>
            </a:r>
          </a:p>
          <a:p>
            <a:pPr marL="342900" indent="-342900">
              <a:buFont typeface="Wingdings" panose="05000000000000000000" pitchFamily="2" charset="2"/>
              <a:buChar char="Ø"/>
            </a:pPr>
            <a:r>
              <a:rPr lang="en-US" sz="2400" dirty="0"/>
              <a:t>ASC-H </a:t>
            </a:r>
            <a:r>
              <a:rPr lang="en-US" sz="2400" u="sng" dirty="0"/>
              <a:t>because </a:t>
            </a:r>
            <a:r>
              <a:rPr lang="en-US" sz="2400" dirty="0"/>
              <a:t>PPV of ASC-H for CIN2+ is 50 – 60%.</a:t>
            </a:r>
          </a:p>
          <a:p>
            <a:pPr marL="342900" indent="-342900">
              <a:buFont typeface="Wingdings" panose="05000000000000000000" pitchFamily="2" charset="2"/>
              <a:buChar char="Ø"/>
            </a:pPr>
            <a:r>
              <a:rPr lang="en-US" sz="2400" dirty="0"/>
              <a:t>HSIL </a:t>
            </a:r>
            <a:r>
              <a:rPr lang="en-US" sz="2400" u="sng" dirty="0"/>
              <a:t>because</a:t>
            </a:r>
            <a:r>
              <a:rPr lang="en-US" sz="2400" dirty="0"/>
              <a:t> PPV of  HSIL for CIN2+ is 70 – 80%.</a:t>
            </a:r>
          </a:p>
          <a:p>
            <a:pPr marL="342900" indent="-342900">
              <a:buFont typeface="Wingdings" panose="05000000000000000000" pitchFamily="2" charset="2"/>
              <a:buChar char="Ø"/>
            </a:pPr>
            <a:r>
              <a:rPr lang="en-US" sz="2400" dirty="0"/>
              <a:t>AGC-NOS </a:t>
            </a:r>
            <a:r>
              <a:rPr lang="en-US" sz="2400" u="sng" dirty="0"/>
              <a:t>because</a:t>
            </a:r>
            <a:r>
              <a:rPr lang="en-US" sz="2400" dirty="0"/>
              <a:t> PPV of AGC-NOS for CIN2+ is 20 – 30%.</a:t>
            </a:r>
          </a:p>
          <a:p>
            <a:pPr marL="342900" indent="-342900">
              <a:buFont typeface="Wingdings" panose="05000000000000000000" pitchFamily="2" charset="2"/>
              <a:buChar char="Ø"/>
            </a:pPr>
            <a:r>
              <a:rPr lang="en-US" sz="2400" dirty="0"/>
              <a:t>AGC-N </a:t>
            </a:r>
            <a:r>
              <a:rPr lang="en-US" sz="2400" u="sng" dirty="0"/>
              <a:t>because</a:t>
            </a:r>
            <a:r>
              <a:rPr lang="en-US" sz="2400" dirty="0"/>
              <a:t> PPV of AGC-N for CIN2+ is 70 – 80%.</a:t>
            </a:r>
          </a:p>
          <a:p>
            <a:pPr marL="342900" indent="-342900">
              <a:buFont typeface="Wingdings" panose="05000000000000000000" pitchFamily="2" charset="2"/>
              <a:buChar char="Ø"/>
            </a:pPr>
            <a:r>
              <a:rPr lang="en-US" sz="2400" dirty="0"/>
              <a:t>All </a:t>
            </a:r>
            <a:r>
              <a:rPr lang="en-US" sz="2400" dirty="0" err="1"/>
              <a:t>Paps</a:t>
            </a:r>
            <a:r>
              <a:rPr lang="en-US" sz="2400" dirty="0"/>
              <a:t> with Atypical endometrial cells also for colposcopy / endometrial biopsy / ECC</a:t>
            </a:r>
          </a:p>
          <a:p>
            <a:pPr marL="342900" indent="-342900">
              <a:buFont typeface="Wingdings" panose="05000000000000000000" pitchFamily="2" charset="2"/>
              <a:buChar char="Ø"/>
            </a:pPr>
            <a:r>
              <a:rPr lang="en-US" sz="2400" dirty="0"/>
              <a:t>Unsatisfactory </a:t>
            </a:r>
            <a:r>
              <a:rPr lang="en-US" sz="2400" dirty="0" err="1"/>
              <a:t>Paps</a:t>
            </a:r>
            <a:r>
              <a:rPr lang="en-US" sz="2400" dirty="0"/>
              <a:t> for 2 years.</a:t>
            </a:r>
          </a:p>
          <a:p>
            <a:pPr marL="342900" indent="-342900">
              <a:buFont typeface="Wingdings" panose="05000000000000000000" pitchFamily="2" charset="2"/>
              <a:buChar char="Ø"/>
            </a:pPr>
            <a:r>
              <a:rPr lang="en-US" sz="2400" dirty="0"/>
              <a:t>Adenocarcinoma in situ (AIS).</a:t>
            </a:r>
          </a:p>
          <a:p>
            <a:pPr marL="342900" indent="-342900">
              <a:buFont typeface="Wingdings" panose="05000000000000000000" pitchFamily="2" charset="2"/>
              <a:buChar char="Ø"/>
            </a:pPr>
            <a:r>
              <a:rPr lang="en-US" sz="2400" dirty="0"/>
              <a:t>Squamous cell carcinoma, adenocarcinoma or other malignancy.</a:t>
            </a:r>
          </a:p>
          <a:p>
            <a:pPr marL="342900" indent="-342900">
              <a:buFont typeface="Wingdings" panose="05000000000000000000" pitchFamily="2" charset="2"/>
              <a:buChar char="Ø"/>
            </a:pPr>
            <a:endParaRPr lang="en-US" sz="2400" dirty="0"/>
          </a:p>
          <a:p>
            <a:r>
              <a:rPr lang="en-US" sz="2400" dirty="0"/>
              <a:t>Patients with a history of intrauterine diethylstilbestrol (DES) exposure</a:t>
            </a:r>
          </a:p>
          <a:p>
            <a:r>
              <a:rPr lang="en-US" sz="2400" dirty="0"/>
              <a:t>Post coital bleeding / abnormal vaginal bleeding or discharge</a:t>
            </a:r>
          </a:p>
          <a:p>
            <a:r>
              <a:rPr lang="en-US" sz="2400" dirty="0"/>
              <a:t>Abnormal looking cervix</a:t>
            </a:r>
          </a:p>
          <a:p>
            <a:endParaRPr lang="en-US" sz="2400" dirty="0"/>
          </a:p>
          <a:p>
            <a:endParaRPr lang="en-CA" dirty="0"/>
          </a:p>
        </p:txBody>
      </p:sp>
    </p:spTree>
    <p:extLst>
      <p:ext uri="{BB962C8B-B14F-4D97-AF65-F5344CB8AC3E}">
        <p14:creationId xmlns:p14="http://schemas.microsoft.com/office/powerpoint/2010/main" val="2606560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E996E-FEBD-4B66-8872-8A2327494FDF}"/>
              </a:ext>
            </a:extLst>
          </p:cNvPr>
          <p:cNvSpPr>
            <a:spLocks noGrp="1"/>
          </p:cNvSpPr>
          <p:nvPr>
            <p:ph idx="1"/>
          </p:nvPr>
        </p:nvSpPr>
        <p:spPr>
          <a:xfrm>
            <a:off x="838200" y="409575"/>
            <a:ext cx="10515600" cy="5795963"/>
          </a:xfrm>
        </p:spPr>
        <p:txBody>
          <a:bodyPr/>
          <a:lstStyle/>
          <a:p>
            <a:pPr marL="0" indent="0">
              <a:buNone/>
            </a:pPr>
            <a:r>
              <a:rPr lang="en-US" u="sng" dirty="0"/>
              <a:t>Colposcopy biopsy results</a:t>
            </a:r>
            <a:r>
              <a:rPr lang="en-US" dirty="0"/>
              <a:t>:</a:t>
            </a:r>
          </a:p>
          <a:p>
            <a:pPr marL="0" indent="0">
              <a:buNone/>
            </a:pPr>
            <a:endParaRPr lang="en-US" dirty="0"/>
          </a:p>
          <a:p>
            <a:pPr marL="0" indent="0">
              <a:buNone/>
            </a:pPr>
            <a:r>
              <a:rPr lang="en-US" dirty="0"/>
              <a:t>LSIL </a:t>
            </a:r>
          </a:p>
          <a:p>
            <a:pPr marL="0" indent="0">
              <a:buNone/>
            </a:pPr>
            <a:r>
              <a:rPr lang="en-US" dirty="0"/>
              <a:t>HSIL (CIN2 or CIN3 = Squamous carcinoma in situ)</a:t>
            </a:r>
          </a:p>
          <a:p>
            <a:pPr marL="0" indent="0">
              <a:buNone/>
            </a:pPr>
            <a:r>
              <a:rPr lang="en-US" dirty="0"/>
              <a:t>Squamous carcinoma</a:t>
            </a:r>
          </a:p>
          <a:p>
            <a:pPr marL="0" indent="0">
              <a:buNone/>
            </a:pPr>
            <a:r>
              <a:rPr lang="en-US" dirty="0"/>
              <a:t>Adenocarcinoma in situ</a:t>
            </a:r>
          </a:p>
          <a:p>
            <a:pPr marL="0" indent="0">
              <a:buNone/>
            </a:pPr>
            <a:r>
              <a:rPr lang="en-US" dirty="0"/>
              <a:t>Adenocarcinoma</a:t>
            </a:r>
          </a:p>
          <a:p>
            <a:pPr marL="0" indent="0">
              <a:buNone/>
            </a:pPr>
            <a:endParaRPr lang="en-CA" dirty="0"/>
          </a:p>
        </p:txBody>
      </p:sp>
    </p:spTree>
    <p:extLst>
      <p:ext uri="{BB962C8B-B14F-4D97-AF65-F5344CB8AC3E}">
        <p14:creationId xmlns:p14="http://schemas.microsoft.com/office/powerpoint/2010/main" val="156022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211AA9-8B06-4B35-A7A6-060C00236357}"/>
              </a:ext>
            </a:extLst>
          </p:cNvPr>
          <p:cNvSpPr txBox="1"/>
          <p:nvPr/>
        </p:nvSpPr>
        <p:spPr>
          <a:xfrm>
            <a:off x="230188" y="1371600"/>
            <a:ext cx="4087811" cy="1696720"/>
          </a:xfrm>
          <a:prstGeom prst="ellipse">
            <a:avLst/>
          </a:prstGeom>
        </p:spPr>
        <p:txBody>
          <a:bodyPr vert="horz" lIns="91440" tIns="45720" rIns="91440" bIns="45720" rtlCol="0" anchor="b">
            <a:normAutofit/>
          </a:bodyPr>
          <a:lstStyle/>
          <a:p>
            <a:pPr>
              <a:lnSpc>
                <a:spcPct val="90000"/>
              </a:lnSpc>
              <a:spcBef>
                <a:spcPct val="0"/>
              </a:spcBef>
              <a:spcAft>
                <a:spcPts val="600"/>
              </a:spcAft>
            </a:pPr>
            <a:r>
              <a:rPr lang="en-US" sz="3200" dirty="0">
                <a:solidFill>
                  <a:schemeClr val="tx2"/>
                </a:solidFill>
                <a:latin typeface="+mj-lt"/>
                <a:ea typeface="+mj-ea"/>
                <a:cs typeface="+mj-cs"/>
              </a:rPr>
              <a:t>Normal Cervix at Colposcopy</a:t>
            </a:r>
          </a:p>
        </p:txBody>
      </p:sp>
      <p:pic>
        <p:nvPicPr>
          <p:cNvPr id="1026" name="Picture 2">
            <a:extLst>
              <a:ext uri="{FF2B5EF4-FFF2-40B4-BE49-F238E27FC236}">
                <a16:creationId xmlns:a16="http://schemas.microsoft.com/office/drawing/2014/main" id="{FB7AD3F4-057A-4CDE-AFFC-275A363DF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6" r="8676"/>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4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03355-F49A-42E5-9AA8-AD6AE2DFF7D6}"/>
              </a:ext>
            </a:extLst>
          </p:cNvPr>
          <p:cNvPicPr>
            <a:picLocks noChangeAspect="1"/>
          </p:cNvPicPr>
          <p:nvPr/>
        </p:nvPicPr>
        <p:blipFill>
          <a:blip r:embed="rId2"/>
          <a:stretch>
            <a:fillRect/>
          </a:stretch>
        </p:blipFill>
        <p:spPr>
          <a:xfrm>
            <a:off x="4124325" y="419100"/>
            <a:ext cx="7620000" cy="5715000"/>
          </a:xfrm>
          <a:prstGeom prst="rect">
            <a:avLst/>
          </a:prstGeom>
        </p:spPr>
      </p:pic>
      <p:sp>
        <p:nvSpPr>
          <p:cNvPr id="3" name="TextBox 2">
            <a:extLst>
              <a:ext uri="{FF2B5EF4-FFF2-40B4-BE49-F238E27FC236}">
                <a16:creationId xmlns:a16="http://schemas.microsoft.com/office/drawing/2014/main" id="{3FF0F74B-99B8-4A4E-9C76-E8CD9D61737B}"/>
              </a:ext>
            </a:extLst>
          </p:cNvPr>
          <p:cNvSpPr txBox="1"/>
          <p:nvPr/>
        </p:nvSpPr>
        <p:spPr>
          <a:xfrm>
            <a:off x="447676" y="1790700"/>
            <a:ext cx="3190874" cy="4431983"/>
          </a:xfrm>
          <a:prstGeom prst="rect">
            <a:avLst/>
          </a:prstGeom>
          <a:noFill/>
        </p:spPr>
        <p:txBody>
          <a:bodyPr wrap="square" rtlCol="0">
            <a:spAutoFit/>
          </a:bodyPr>
          <a:lstStyle/>
          <a:p>
            <a:r>
              <a:rPr lang="en-US" sz="2400" dirty="0"/>
              <a:t>Normal cervix:</a:t>
            </a:r>
          </a:p>
          <a:p>
            <a:endParaRPr lang="en-US" sz="2400" dirty="0"/>
          </a:p>
          <a:p>
            <a:r>
              <a:rPr lang="en-US" sz="2400" b="1" dirty="0"/>
              <a:t>Dark blue line</a:t>
            </a:r>
            <a:r>
              <a:rPr lang="en-US" sz="2400" dirty="0"/>
              <a:t>: SCJ</a:t>
            </a:r>
          </a:p>
          <a:p>
            <a:r>
              <a:rPr lang="en-US" sz="2400" b="1" dirty="0"/>
              <a:t>Yellow</a:t>
            </a:r>
            <a:r>
              <a:rPr lang="en-US" sz="2400" dirty="0"/>
              <a:t>: columnar epithelium</a:t>
            </a:r>
          </a:p>
          <a:p>
            <a:r>
              <a:rPr lang="en-US" sz="2400" b="1" dirty="0"/>
              <a:t>Blue</a:t>
            </a:r>
            <a:r>
              <a:rPr lang="en-US" sz="2400" dirty="0"/>
              <a:t>: fissure between columnar epithelium</a:t>
            </a:r>
          </a:p>
          <a:p>
            <a:r>
              <a:rPr lang="en-US" sz="2400" b="1" dirty="0"/>
              <a:t>Green</a:t>
            </a:r>
            <a:r>
              <a:rPr lang="en-US" sz="2400" dirty="0"/>
              <a:t>: crypt opening</a:t>
            </a:r>
          </a:p>
          <a:p>
            <a:r>
              <a:rPr lang="en-US" sz="2400" b="1" dirty="0"/>
              <a:t>Purple</a:t>
            </a:r>
            <a:r>
              <a:rPr lang="en-US" sz="2400" dirty="0"/>
              <a:t>: metaplasia</a:t>
            </a:r>
          </a:p>
          <a:p>
            <a:endParaRPr lang="en-US" dirty="0"/>
          </a:p>
        </p:txBody>
      </p:sp>
    </p:spTree>
    <p:extLst>
      <p:ext uri="{BB962C8B-B14F-4D97-AF65-F5344CB8AC3E}">
        <p14:creationId xmlns:p14="http://schemas.microsoft.com/office/powerpoint/2010/main" val="24683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0"/>
          <p:cNvSpPr txBox="1">
            <a:spLocks noChangeArrowheads="1"/>
          </p:cNvSpPr>
          <p:nvPr/>
        </p:nvSpPr>
        <p:spPr bwMode="auto">
          <a:xfrm>
            <a:off x="1766888" y="6351588"/>
            <a:ext cx="87487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a-DK" altLang="en-US" sz="1100" dirty="0">
                <a:solidFill>
                  <a:schemeClr val="bg1">
                    <a:lumMod val="50000"/>
                  </a:schemeClr>
                </a:solidFill>
                <a:ea typeface="ＭＳ Ｐゴシック" panose="020B0600070205080204" pitchFamily="34" charset="-128"/>
              </a:rPr>
              <a:t>1. Burd EM</a:t>
            </a:r>
            <a:r>
              <a:rPr lang="en-US" altLang="en-US" sz="1100" dirty="0">
                <a:solidFill>
                  <a:schemeClr val="bg1">
                    <a:lumMod val="50000"/>
                  </a:schemeClr>
                </a:solidFill>
                <a:ea typeface="ＭＳ Ｐゴシック" panose="020B0600070205080204" pitchFamily="34" charset="-128"/>
              </a:rPr>
              <a:t>. Clin Microbiol Rev 2003; 16:1–17;</a:t>
            </a:r>
            <a:endParaRPr lang="da-DK" altLang="en-US" sz="1100" dirty="0">
              <a:solidFill>
                <a:schemeClr val="bg1">
                  <a:lumMod val="50000"/>
                </a:schemeClr>
              </a:solidFill>
              <a:ea typeface="ＭＳ Ｐゴシック" panose="020B0600070205080204" pitchFamily="34" charset="-128"/>
            </a:endParaRPr>
          </a:p>
          <a:p>
            <a:pPr algn="ctr" eaLnBrk="1" hangingPunct="1">
              <a:spcBef>
                <a:spcPct val="0"/>
              </a:spcBef>
              <a:buFontTx/>
              <a:buNone/>
            </a:pPr>
            <a:r>
              <a:rPr lang="da-DK" altLang="en-US" sz="1100" dirty="0">
                <a:solidFill>
                  <a:schemeClr val="bg1">
                    <a:lumMod val="50000"/>
                  </a:schemeClr>
                </a:solidFill>
                <a:ea typeface="ＭＳ Ｐゴシック" panose="020B0600070205080204" pitchFamily="34" charset="-128"/>
              </a:rPr>
              <a:t>2. Kjaer SK, et al. Epidemiol Rev 1993; 15:486–498.</a:t>
            </a:r>
          </a:p>
        </p:txBody>
      </p:sp>
      <p:sp>
        <p:nvSpPr>
          <p:cNvPr id="23555" name="Rectangle 5"/>
          <p:cNvSpPr>
            <a:spLocks noGrp="1" noChangeArrowheads="1"/>
          </p:cNvSpPr>
          <p:nvPr>
            <p:ph type="title" idx="4294967295"/>
          </p:nvPr>
        </p:nvSpPr>
        <p:spPr>
          <a:xfrm>
            <a:off x="0" y="314325"/>
            <a:ext cx="7772400" cy="1066800"/>
          </a:xfrm>
        </p:spPr>
        <p:txBody>
          <a:bodyPr>
            <a:normAutofit fontScale="90000"/>
          </a:bodyPr>
          <a:lstStyle/>
          <a:p>
            <a:pPr algn="ctr"/>
            <a:r>
              <a:rPr lang="en-GB" altLang="en-US" sz="6000" b="1" dirty="0"/>
              <a:t> </a:t>
            </a:r>
            <a:r>
              <a:rPr lang="en-GB" altLang="en-US" sz="4000" b="1" dirty="0"/>
              <a:t>1. </a:t>
            </a:r>
            <a:r>
              <a:rPr lang="en-GB" altLang="en-US" sz="6000" b="1" dirty="0"/>
              <a:t>Screening and HPV</a:t>
            </a:r>
            <a:br>
              <a:rPr lang="en-GB" altLang="en-US" dirty="0"/>
            </a:br>
            <a:r>
              <a:rPr lang="en-GB" altLang="en-US" dirty="0"/>
              <a:t>Types of cervical cancer</a:t>
            </a:r>
            <a:endParaRPr lang="en-US" altLang="en-US" dirty="0"/>
          </a:p>
        </p:txBody>
      </p:sp>
      <p:sp>
        <p:nvSpPr>
          <p:cNvPr id="23556" name="Rectangle 32"/>
          <p:cNvSpPr>
            <a:spLocks noGrp="1" noChangeArrowheads="1"/>
          </p:cNvSpPr>
          <p:nvPr>
            <p:ph type="body" sz="half" idx="4294967295"/>
          </p:nvPr>
        </p:nvSpPr>
        <p:spPr>
          <a:xfrm>
            <a:off x="0" y="2562225"/>
            <a:ext cx="4310063" cy="3228975"/>
          </a:xfrm>
        </p:spPr>
        <p:txBody>
          <a:bodyPr/>
          <a:lstStyle/>
          <a:p>
            <a:pPr>
              <a:lnSpc>
                <a:spcPct val="80000"/>
              </a:lnSpc>
            </a:pPr>
            <a:r>
              <a:rPr lang="en-GB" altLang="en-US" sz="2400" dirty="0"/>
              <a:t>There are two main types of cervical cancer</a:t>
            </a:r>
          </a:p>
          <a:p>
            <a:pPr>
              <a:lnSpc>
                <a:spcPct val="80000"/>
              </a:lnSpc>
            </a:pPr>
            <a:endParaRPr lang="en-GB" altLang="en-US" sz="2400" dirty="0"/>
          </a:p>
          <a:p>
            <a:pPr lvl="1">
              <a:lnSpc>
                <a:spcPct val="80000"/>
              </a:lnSpc>
              <a:buFont typeface="Arial" panose="020B0604020202020204" pitchFamily="34" charset="0"/>
              <a:buChar char="•"/>
            </a:pPr>
            <a:r>
              <a:rPr lang="en-GB" altLang="en-US" dirty="0">
                <a:solidFill>
                  <a:schemeClr val="accent5"/>
                </a:solidFill>
              </a:rPr>
              <a:t>Squamous cell carcinoma (SCC)</a:t>
            </a:r>
          </a:p>
          <a:p>
            <a:pPr marL="1200150" lvl="2" indent="-342900">
              <a:lnSpc>
                <a:spcPct val="80000"/>
              </a:lnSpc>
            </a:pPr>
            <a:endParaRPr lang="en-GB" altLang="en-US" dirty="0">
              <a:solidFill>
                <a:schemeClr val="accent5"/>
              </a:solidFill>
            </a:endParaRPr>
          </a:p>
          <a:p>
            <a:pPr lvl="1">
              <a:lnSpc>
                <a:spcPct val="80000"/>
              </a:lnSpc>
              <a:buFont typeface="Arial" panose="020B0604020202020204" pitchFamily="34" charset="0"/>
              <a:buChar char="•"/>
            </a:pPr>
            <a:r>
              <a:rPr lang="en-GB" altLang="en-US" dirty="0">
                <a:solidFill>
                  <a:schemeClr val="accent5"/>
                </a:solidFill>
              </a:rPr>
              <a:t>Adenocarcinoma</a:t>
            </a:r>
          </a:p>
        </p:txBody>
      </p:sp>
      <p:pic>
        <p:nvPicPr>
          <p:cNvPr id="23557"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36569" y="2525300"/>
            <a:ext cx="3657600" cy="2441575"/>
          </a:xfrm>
        </p:spPr>
      </p:pic>
      <p:sp>
        <p:nvSpPr>
          <p:cNvPr id="23558" name="Rectangle 4"/>
          <p:cNvSpPr>
            <a:spLocks noChangeArrowheads="1"/>
          </p:cNvSpPr>
          <p:nvPr/>
        </p:nvSpPr>
        <p:spPr bwMode="auto">
          <a:xfrm>
            <a:off x="6417842" y="4192202"/>
            <a:ext cx="628650"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Cervix</a:t>
            </a:r>
            <a:endParaRPr lang="en-US" altLang="en-US" sz="1400" dirty="0">
              <a:solidFill>
                <a:srgbClr val="0DBFD5"/>
              </a:solidFill>
              <a:latin typeface="Arial" panose="020B0604020202020204" pitchFamily="34" charset="0"/>
              <a:ea typeface="ＭＳ Ｐゴシック" panose="020B0600070205080204" pitchFamily="34" charset="-128"/>
            </a:endParaRPr>
          </a:p>
        </p:txBody>
      </p:sp>
      <p:sp>
        <p:nvSpPr>
          <p:cNvPr id="23559" name="Rectangle 9"/>
          <p:cNvSpPr>
            <a:spLocks noChangeArrowheads="1"/>
          </p:cNvSpPr>
          <p:nvPr/>
        </p:nvSpPr>
        <p:spPr bwMode="auto">
          <a:xfrm>
            <a:off x="6800850" y="4795838"/>
            <a:ext cx="7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dirty="0">
              <a:solidFill>
                <a:srgbClr val="660139"/>
              </a:solidFill>
              <a:latin typeface="Arial" panose="020B0604020202020204" pitchFamily="34" charset="0"/>
              <a:ea typeface="ＭＳ Ｐゴシック" panose="020B0600070205080204" pitchFamily="34" charset="-128"/>
            </a:endParaRPr>
          </a:p>
        </p:txBody>
      </p:sp>
      <p:sp>
        <p:nvSpPr>
          <p:cNvPr id="23560" name="Text Box 10"/>
          <p:cNvSpPr txBox="1">
            <a:spLocks noChangeArrowheads="1"/>
          </p:cNvSpPr>
          <p:nvPr/>
        </p:nvSpPr>
        <p:spPr bwMode="auto">
          <a:xfrm>
            <a:off x="9189134" y="3047974"/>
            <a:ext cx="12493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Endometrium</a:t>
            </a:r>
            <a:endParaRPr lang="en-US" altLang="en-US" sz="1400" dirty="0">
              <a:solidFill>
                <a:srgbClr val="0DBFD5"/>
              </a:solidFill>
              <a:latin typeface="Arial" panose="020B0604020202020204" pitchFamily="34" charset="0"/>
              <a:ea typeface="ＭＳ Ｐゴシック" panose="020B0600070205080204" pitchFamily="34" charset="-128"/>
            </a:endParaRPr>
          </a:p>
        </p:txBody>
      </p:sp>
      <p:sp>
        <p:nvSpPr>
          <p:cNvPr id="23561" name="Text Box 11"/>
          <p:cNvSpPr txBox="1">
            <a:spLocks noChangeArrowheads="1"/>
          </p:cNvSpPr>
          <p:nvPr/>
        </p:nvSpPr>
        <p:spPr bwMode="auto">
          <a:xfrm>
            <a:off x="9128125" y="3308236"/>
            <a:ext cx="1168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Myometrium</a:t>
            </a:r>
            <a:endParaRPr lang="en-US" altLang="en-US" sz="1400" dirty="0">
              <a:solidFill>
                <a:srgbClr val="0DBFD5"/>
              </a:solidFill>
              <a:latin typeface="Arial" panose="020B0604020202020204" pitchFamily="34" charset="0"/>
              <a:ea typeface="ＭＳ Ｐゴシック" panose="020B0600070205080204" pitchFamily="34" charset="-128"/>
            </a:endParaRPr>
          </a:p>
        </p:txBody>
      </p:sp>
      <p:sp>
        <p:nvSpPr>
          <p:cNvPr id="23562" name="Text Box 12"/>
          <p:cNvSpPr txBox="1">
            <a:spLocks noChangeArrowheads="1"/>
          </p:cNvSpPr>
          <p:nvPr/>
        </p:nvSpPr>
        <p:spPr bwMode="auto">
          <a:xfrm>
            <a:off x="9105900" y="3571876"/>
            <a:ext cx="1270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Uterine cavity</a:t>
            </a:r>
            <a:endParaRPr lang="en-US" altLang="en-US" sz="1400" dirty="0">
              <a:solidFill>
                <a:srgbClr val="0DBFD5"/>
              </a:solidFill>
              <a:latin typeface="Arial" panose="020B0604020202020204" pitchFamily="34" charset="0"/>
              <a:ea typeface="ＭＳ Ｐゴシック" panose="020B0600070205080204" pitchFamily="34" charset="-128"/>
            </a:endParaRPr>
          </a:p>
        </p:txBody>
      </p:sp>
      <p:sp>
        <p:nvSpPr>
          <p:cNvPr id="23563" name="Text Box 13"/>
          <p:cNvSpPr txBox="1">
            <a:spLocks noChangeArrowheads="1"/>
          </p:cNvSpPr>
          <p:nvPr/>
        </p:nvSpPr>
        <p:spPr bwMode="auto">
          <a:xfrm>
            <a:off x="6233692" y="3140796"/>
            <a:ext cx="8128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Uterine </a:t>
            </a:r>
          </a:p>
          <a:p>
            <a:pP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body</a:t>
            </a:r>
            <a:endParaRPr lang="en-US" altLang="en-US" sz="1400" dirty="0">
              <a:solidFill>
                <a:srgbClr val="0DBFD5"/>
              </a:solidFill>
              <a:latin typeface="Arial" panose="020B0604020202020204" pitchFamily="34" charset="0"/>
              <a:ea typeface="ＭＳ Ｐゴシック" panose="020B0600070205080204" pitchFamily="34" charset="-128"/>
            </a:endParaRPr>
          </a:p>
        </p:txBody>
      </p:sp>
      <p:sp>
        <p:nvSpPr>
          <p:cNvPr id="241678" name="Freeform 14"/>
          <p:cNvSpPr>
            <a:spLocks noEditPoints="1"/>
          </p:cNvSpPr>
          <p:nvPr/>
        </p:nvSpPr>
        <p:spPr bwMode="auto">
          <a:xfrm rot="-2864689">
            <a:off x="8624095" y="4267995"/>
            <a:ext cx="290513" cy="193675"/>
          </a:xfrm>
          <a:custGeom>
            <a:avLst/>
            <a:gdLst>
              <a:gd name="T0" fmla="*/ 2147483646 w 456"/>
              <a:gd name="T1" fmla="*/ 2147483646 h 283"/>
              <a:gd name="T2" fmla="*/ 2147483646 w 456"/>
              <a:gd name="T3" fmla="*/ 2147483646 h 283"/>
              <a:gd name="T4" fmla="*/ 2147483646 w 456"/>
              <a:gd name="T5" fmla="*/ 2147483646 h 283"/>
              <a:gd name="T6" fmla="*/ 2147483646 w 456"/>
              <a:gd name="T7" fmla="*/ 2147483646 h 283"/>
              <a:gd name="T8" fmla="*/ 2147483646 w 456"/>
              <a:gd name="T9" fmla="*/ 2147483646 h 283"/>
              <a:gd name="T10" fmla="*/ 2147483646 w 456"/>
              <a:gd name="T11" fmla="*/ 2147483646 h 283"/>
              <a:gd name="T12" fmla="*/ 0 w 456"/>
              <a:gd name="T13" fmla="*/ 0 h 283"/>
              <a:gd name="T14" fmla="*/ 2147483646 w 456"/>
              <a:gd name="T15" fmla="*/ 2147483646 h 283"/>
              <a:gd name="T16" fmla="*/ 2147483646 w 456"/>
              <a:gd name="T17" fmla="*/ 214748364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83"/>
              <a:gd name="T29" fmla="*/ 456 w 456"/>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83">
                <a:moveTo>
                  <a:pt x="445" y="283"/>
                </a:moveTo>
                <a:lnTo>
                  <a:pt x="39" y="36"/>
                </a:lnTo>
                <a:lnTo>
                  <a:pt x="50" y="18"/>
                </a:lnTo>
                <a:lnTo>
                  <a:pt x="456" y="266"/>
                </a:lnTo>
                <a:lnTo>
                  <a:pt x="445" y="283"/>
                </a:lnTo>
                <a:close/>
                <a:moveTo>
                  <a:pt x="37" y="59"/>
                </a:moveTo>
                <a:lnTo>
                  <a:pt x="0" y="0"/>
                </a:lnTo>
                <a:lnTo>
                  <a:pt x="70" y="5"/>
                </a:lnTo>
                <a:lnTo>
                  <a:pt x="37" y="59"/>
                </a:lnTo>
                <a:close/>
              </a:path>
            </a:pathLst>
          </a:custGeom>
          <a:solidFill>
            <a:srgbClr val="000000"/>
          </a:solidFill>
          <a:ln w="1905">
            <a:solidFill>
              <a:srgbClr val="000000"/>
            </a:solidFill>
            <a:bevel/>
            <a:headEnd/>
            <a:tailEnd/>
          </a:ln>
        </p:spPr>
        <p:txBody>
          <a:bodyPr/>
          <a:lstStyle/>
          <a:p>
            <a:endParaRPr lang="en-US" dirty="0"/>
          </a:p>
        </p:txBody>
      </p:sp>
      <p:grpSp>
        <p:nvGrpSpPr>
          <p:cNvPr id="2" name="Group 15"/>
          <p:cNvGrpSpPr>
            <a:grpSpLocks/>
          </p:cNvGrpSpPr>
          <p:nvPr/>
        </p:nvGrpSpPr>
        <p:grpSpPr bwMode="auto">
          <a:xfrm flipV="1">
            <a:off x="8529639" y="4292600"/>
            <a:ext cx="73025" cy="215900"/>
            <a:chOff x="3241" y="4327"/>
            <a:chExt cx="215" cy="107"/>
          </a:xfrm>
        </p:grpSpPr>
        <p:sp>
          <p:nvSpPr>
            <p:cNvPr id="23579" name="Oval 16"/>
            <p:cNvSpPr>
              <a:spLocks noChangeArrowheads="1"/>
            </p:cNvSpPr>
            <p:nvPr/>
          </p:nvSpPr>
          <p:spPr bwMode="auto">
            <a:xfrm>
              <a:off x="3241" y="4327"/>
              <a:ext cx="215" cy="107"/>
            </a:xfrm>
            <a:prstGeom prst="ellipse">
              <a:avLst/>
            </a:prstGeom>
            <a:solidFill>
              <a:srgbClr val="000000"/>
            </a:solidFill>
            <a:ln w="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dirty="0">
                <a:solidFill>
                  <a:srgbClr val="660139"/>
                </a:solidFill>
                <a:latin typeface="Arial" panose="020B0604020202020204" pitchFamily="34" charset="0"/>
                <a:ea typeface="ＭＳ Ｐゴシック" panose="020B0600070205080204" pitchFamily="34" charset="-128"/>
              </a:endParaRPr>
            </a:p>
          </p:txBody>
        </p:sp>
        <p:sp>
          <p:nvSpPr>
            <p:cNvPr id="23580" name="Oval 17"/>
            <p:cNvSpPr>
              <a:spLocks noChangeArrowheads="1"/>
            </p:cNvSpPr>
            <p:nvPr/>
          </p:nvSpPr>
          <p:spPr bwMode="auto">
            <a:xfrm>
              <a:off x="3241" y="4327"/>
              <a:ext cx="215" cy="107"/>
            </a:xfrm>
            <a:prstGeom prst="ellipse">
              <a:avLst/>
            </a:prstGeom>
            <a:noFill/>
            <a:ln w="1333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dirty="0">
                <a:solidFill>
                  <a:srgbClr val="660139"/>
                </a:solidFill>
                <a:latin typeface="Arial" panose="020B0604020202020204" pitchFamily="34" charset="0"/>
                <a:ea typeface="ＭＳ Ｐゴシック" panose="020B0600070205080204" pitchFamily="34" charset="-128"/>
              </a:endParaRPr>
            </a:p>
          </p:txBody>
        </p:sp>
      </p:grpSp>
      <p:grpSp>
        <p:nvGrpSpPr>
          <p:cNvPr id="3" name="Group 18"/>
          <p:cNvGrpSpPr>
            <a:grpSpLocks/>
          </p:cNvGrpSpPr>
          <p:nvPr/>
        </p:nvGrpSpPr>
        <p:grpSpPr bwMode="auto">
          <a:xfrm>
            <a:off x="8385176" y="4724401"/>
            <a:ext cx="136525" cy="73025"/>
            <a:chOff x="3241" y="4327"/>
            <a:chExt cx="215" cy="107"/>
          </a:xfrm>
        </p:grpSpPr>
        <p:sp>
          <p:nvSpPr>
            <p:cNvPr id="23577" name="Oval 19"/>
            <p:cNvSpPr>
              <a:spLocks noChangeArrowheads="1"/>
            </p:cNvSpPr>
            <p:nvPr/>
          </p:nvSpPr>
          <p:spPr bwMode="auto">
            <a:xfrm>
              <a:off x="3241" y="4327"/>
              <a:ext cx="215" cy="107"/>
            </a:xfrm>
            <a:prstGeom prst="ellipse">
              <a:avLst/>
            </a:prstGeom>
            <a:solidFill>
              <a:srgbClr val="000000"/>
            </a:solidFill>
            <a:ln w="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dirty="0">
                <a:solidFill>
                  <a:srgbClr val="660139"/>
                </a:solidFill>
                <a:latin typeface="Arial" panose="020B0604020202020204" pitchFamily="34" charset="0"/>
                <a:ea typeface="ＭＳ Ｐゴシック" panose="020B0600070205080204" pitchFamily="34" charset="-128"/>
              </a:endParaRPr>
            </a:p>
          </p:txBody>
        </p:sp>
        <p:sp>
          <p:nvSpPr>
            <p:cNvPr id="23578" name="Oval 20"/>
            <p:cNvSpPr>
              <a:spLocks noChangeArrowheads="1"/>
            </p:cNvSpPr>
            <p:nvPr/>
          </p:nvSpPr>
          <p:spPr bwMode="auto">
            <a:xfrm>
              <a:off x="3241" y="4327"/>
              <a:ext cx="215" cy="107"/>
            </a:xfrm>
            <a:prstGeom prst="ellipse">
              <a:avLst/>
            </a:prstGeom>
            <a:noFill/>
            <a:ln w="1333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dirty="0">
                <a:solidFill>
                  <a:srgbClr val="660139"/>
                </a:solidFill>
                <a:latin typeface="Arial" panose="020B0604020202020204" pitchFamily="34" charset="0"/>
                <a:ea typeface="ＭＳ Ｐゴシック" panose="020B0600070205080204" pitchFamily="34" charset="-128"/>
              </a:endParaRPr>
            </a:p>
          </p:txBody>
        </p:sp>
      </p:grpSp>
      <p:sp>
        <p:nvSpPr>
          <p:cNvPr id="241685" name="Freeform 21"/>
          <p:cNvSpPr>
            <a:spLocks noEditPoints="1"/>
          </p:cNvSpPr>
          <p:nvPr/>
        </p:nvSpPr>
        <p:spPr bwMode="auto">
          <a:xfrm>
            <a:off x="8456613" y="4795839"/>
            <a:ext cx="290512" cy="193675"/>
          </a:xfrm>
          <a:custGeom>
            <a:avLst/>
            <a:gdLst>
              <a:gd name="T0" fmla="*/ 2147483646 w 456"/>
              <a:gd name="T1" fmla="*/ 2147483646 h 283"/>
              <a:gd name="T2" fmla="*/ 2147483646 w 456"/>
              <a:gd name="T3" fmla="*/ 2147483646 h 283"/>
              <a:gd name="T4" fmla="*/ 2147483646 w 456"/>
              <a:gd name="T5" fmla="*/ 2147483646 h 283"/>
              <a:gd name="T6" fmla="*/ 2147483646 w 456"/>
              <a:gd name="T7" fmla="*/ 2147483646 h 283"/>
              <a:gd name="T8" fmla="*/ 2147483646 w 456"/>
              <a:gd name="T9" fmla="*/ 2147483646 h 283"/>
              <a:gd name="T10" fmla="*/ 2147483646 w 456"/>
              <a:gd name="T11" fmla="*/ 2147483646 h 283"/>
              <a:gd name="T12" fmla="*/ 0 w 456"/>
              <a:gd name="T13" fmla="*/ 0 h 283"/>
              <a:gd name="T14" fmla="*/ 2147483646 w 456"/>
              <a:gd name="T15" fmla="*/ 2147483646 h 283"/>
              <a:gd name="T16" fmla="*/ 2147483646 w 456"/>
              <a:gd name="T17" fmla="*/ 214748364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83"/>
              <a:gd name="T29" fmla="*/ 456 w 456"/>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83">
                <a:moveTo>
                  <a:pt x="445" y="283"/>
                </a:moveTo>
                <a:lnTo>
                  <a:pt x="39" y="36"/>
                </a:lnTo>
                <a:lnTo>
                  <a:pt x="50" y="18"/>
                </a:lnTo>
                <a:lnTo>
                  <a:pt x="456" y="266"/>
                </a:lnTo>
                <a:lnTo>
                  <a:pt x="445" y="283"/>
                </a:lnTo>
                <a:close/>
                <a:moveTo>
                  <a:pt x="37" y="59"/>
                </a:moveTo>
                <a:lnTo>
                  <a:pt x="0" y="0"/>
                </a:lnTo>
                <a:lnTo>
                  <a:pt x="70" y="5"/>
                </a:lnTo>
                <a:lnTo>
                  <a:pt x="37" y="59"/>
                </a:lnTo>
                <a:close/>
              </a:path>
            </a:pathLst>
          </a:custGeom>
          <a:solidFill>
            <a:srgbClr val="000000"/>
          </a:solidFill>
          <a:ln w="1905">
            <a:solidFill>
              <a:srgbClr val="000000"/>
            </a:solidFill>
            <a:bevel/>
            <a:headEnd/>
            <a:tailEnd/>
          </a:ln>
        </p:spPr>
        <p:txBody>
          <a:bodyPr/>
          <a:lstStyle/>
          <a:p>
            <a:endParaRPr lang="en-US" dirty="0"/>
          </a:p>
        </p:txBody>
      </p:sp>
      <p:sp>
        <p:nvSpPr>
          <p:cNvPr id="241686" name="Text Box 22"/>
          <p:cNvSpPr txBox="1">
            <a:spLocks noChangeArrowheads="1"/>
          </p:cNvSpPr>
          <p:nvPr/>
        </p:nvSpPr>
        <p:spPr bwMode="auto">
          <a:xfrm>
            <a:off x="8869364" y="4146551"/>
            <a:ext cx="168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dirty="0">
                <a:solidFill>
                  <a:srgbClr val="0DBFD5"/>
                </a:solidFill>
                <a:latin typeface="Arial" panose="020B0604020202020204" pitchFamily="34" charset="0"/>
                <a:ea typeface="ＭＳ Ｐゴシック" panose="020B0600070205080204" pitchFamily="34" charset="-128"/>
              </a:rPr>
              <a:t>Adenocarcinoma </a:t>
            </a:r>
            <a:endParaRPr lang="en-US" altLang="en-US" sz="1200" b="1" i="1" dirty="0">
              <a:solidFill>
                <a:srgbClr val="0DBFD5"/>
              </a:solidFill>
              <a:latin typeface="Arial" panose="020B0604020202020204" pitchFamily="34" charset="0"/>
              <a:ea typeface="ＭＳ Ｐゴシック" panose="020B0600070205080204" pitchFamily="34" charset="-128"/>
            </a:endParaRPr>
          </a:p>
        </p:txBody>
      </p:sp>
      <p:sp>
        <p:nvSpPr>
          <p:cNvPr id="241687" name="Text Box 23"/>
          <p:cNvSpPr txBox="1">
            <a:spLocks noChangeArrowheads="1"/>
          </p:cNvSpPr>
          <p:nvPr/>
        </p:nvSpPr>
        <p:spPr bwMode="auto">
          <a:xfrm>
            <a:off x="8724900" y="5045076"/>
            <a:ext cx="1531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400" b="1" dirty="0">
                <a:solidFill>
                  <a:srgbClr val="0DBFD5"/>
                </a:solidFill>
                <a:latin typeface="Arial" panose="020B0604020202020204" pitchFamily="34" charset="0"/>
                <a:ea typeface="ＭＳ Ｐゴシック" panose="020B0600070205080204" pitchFamily="34" charset="-128"/>
              </a:rPr>
              <a:t>Squamous cell carcinoma</a:t>
            </a:r>
            <a:r>
              <a:rPr lang="en-GB" altLang="en-US" sz="1400" dirty="0">
                <a:solidFill>
                  <a:srgbClr val="0DBFD5"/>
                </a:solidFill>
                <a:latin typeface="Arial" panose="020B0604020202020204" pitchFamily="34" charset="0"/>
                <a:ea typeface="ＭＳ Ｐゴシック" panose="020B0600070205080204" pitchFamily="34" charset="-128"/>
              </a:rPr>
              <a:t>  </a:t>
            </a:r>
          </a:p>
        </p:txBody>
      </p:sp>
      <p:sp>
        <p:nvSpPr>
          <p:cNvPr id="23570" name="Text Box 24"/>
          <p:cNvSpPr txBox="1">
            <a:spLocks noChangeArrowheads="1"/>
          </p:cNvSpPr>
          <p:nvPr/>
        </p:nvSpPr>
        <p:spPr bwMode="auto">
          <a:xfrm>
            <a:off x="6348412" y="1748986"/>
            <a:ext cx="4167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chemeClr val="bg1">
                    <a:lumMod val="50000"/>
                  </a:schemeClr>
                </a:solidFill>
                <a:latin typeface="Arial" panose="020B0604020202020204" pitchFamily="34" charset="0"/>
                <a:ea typeface="ＭＳ Ｐゴシック" panose="020B0600070205080204" pitchFamily="34" charset="-128"/>
              </a:rPr>
              <a:t>Histological location of adenocarcinoma </a:t>
            </a:r>
          </a:p>
          <a:p>
            <a:pPr algn="ctr" eaLnBrk="1" hangingPunct="1">
              <a:spcBef>
                <a:spcPct val="0"/>
              </a:spcBef>
              <a:buFontTx/>
              <a:buNone/>
            </a:pPr>
            <a:r>
              <a:rPr lang="en-GB" altLang="en-US" sz="1600" dirty="0">
                <a:solidFill>
                  <a:schemeClr val="bg1">
                    <a:lumMod val="50000"/>
                  </a:schemeClr>
                </a:solidFill>
                <a:latin typeface="Arial" panose="020B0604020202020204" pitchFamily="34" charset="0"/>
                <a:ea typeface="ＭＳ Ｐゴシック" panose="020B0600070205080204" pitchFamily="34" charset="-128"/>
              </a:rPr>
              <a:t>and squamous cell carcinoma of the cervix</a:t>
            </a:r>
            <a:endParaRPr lang="en-US" altLang="en-US" sz="1600" dirty="0">
              <a:solidFill>
                <a:schemeClr val="bg1">
                  <a:lumMod val="50000"/>
                </a:schemeClr>
              </a:solidFill>
              <a:latin typeface="Arial" panose="020B0604020202020204" pitchFamily="34" charset="0"/>
              <a:ea typeface="ＭＳ Ｐゴシック" panose="020B0600070205080204" pitchFamily="34" charset="-128"/>
            </a:endParaRPr>
          </a:p>
        </p:txBody>
      </p:sp>
      <p:sp>
        <p:nvSpPr>
          <p:cNvPr id="23571" name="Text Box 25"/>
          <p:cNvSpPr txBox="1">
            <a:spLocks noChangeArrowheads="1"/>
          </p:cNvSpPr>
          <p:nvPr/>
        </p:nvSpPr>
        <p:spPr bwMode="auto">
          <a:xfrm>
            <a:off x="6800850" y="5045076"/>
            <a:ext cx="133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400" dirty="0">
                <a:solidFill>
                  <a:srgbClr val="0DBFD5"/>
                </a:solidFill>
                <a:latin typeface="Arial" panose="020B0604020202020204" pitchFamily="34" charset="0"/>
                <a:ea typeface="ＭＳ Ｐゴシック" panose="020B0600070205080204" pitchFamily="34" charset="-128"/>
              </a:rPr>
              <a:t>Endocervical canal  </a:t>
            </a:r>
          </a:p>
        </p:txBody>
      </p:sp>
      <p:sp>
        <p:nvSpPr>
          <p:cNvPr id="23572" name="Freeform 26"/>
          <p:cNvSpPr>
            <a:spLocks noEditPoints="1"/>
          </p:cNvSpPr>
          <p:nvPr/>
        </p:nvSpPr>
        <p:spPr bwMode="auto">
          <a:xfrm rot="6912827">
            <a:off x="7711283" y="4499770"/>
            <a:ext cx="636587" cy="371475"/>
          </a:xfrm>
          <a:custGeom>
            <a:avLst/>
            <a:gdLst>
              <a:gd name="T0" fmla="*/ 2147483646 w 456"/>
              <a:gd name="T1" fmla="*/ 2147483646 h 283"/>
              <a:gd name="T2" fmla="*/ 2147483646 w 456"/>
              <a:gd name="T3" fmla="*/ 2147483646 h 283"/>
              <a:gd name="T4" fmla="*/ 2147483646 w 456"/>
              <a:gd name="T5" fmla="*/ 2147483646 h 283"/>
              <a:gd name="T6" fmla="*/ 2147483646 w 456"/>
              <a:gd name="T7" fmla="*/ 2147483646 h 283"/>
              <a:gd name="T8" fmla="*/ 2147483646 w 456"/>
              <a:gd name="T9" fmla="*/ 2147483646 h 283"/>
              <a:gd name="T10" fmla="*/ 2147483646 w 456"/>
              <a:gd name="T11" fmla="*/ 2147483646 h 283"/>
              <a:gd name="T12" fmla="*/ 0 w 456"/>
              <a:gd name="T13" fmla="*/ 0 h 283"/>
              <a:gd name="T14" fmla="*/ 2147483646 w 456"/>
              <a:gd name="T15" fmla="*/ 2147483646 h 283"/>
              <a:gd name="T16" fmla="*/ 2147483646 w 456"/>
              <a:gd name="T17" fmla="*/ 214748364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83"/>
              <a:gd name="T29" fmla="*/ 456 w 456"/>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83">
                <a:moveTo>
                  <a:pt x="445" y="283"/>
                </a:moveTo>
                <a:lnTo>
                  <a:pt x="39" y="36"/>
                </a:lnTo>
                <a:lnTo>
                  <a:pt x="50" y="18"/>
                </a:lnTo>
                <a:lnTo>
                  <a:pt x="456" y="266"/>
                </a:lnTo>
                <a:lnTo>
                  <a:pt x="445" y="283"/>
                </a:lnTo>
                <a:close/>
                <a:moveTo>
                  <a:pt x="37" y="59"/>
                </a:moveTo>
                <a:lnTo>
                  <a:pt x="0" y="0"/>
                </a:lnTo>
                <a:lnTo>
                  <a:pt x="70" y="5"/>
                </a:lnTo>
                <a:lnTo>
                  <a:pt x="37" y="59"/>
                </a:lnTo>
                <a:close/>
              </a:path>
            </a:pathLst>
          </a:custGeom>
          <a:solidFill>
            <a:srgbClr val="000000"/>
          </a:solidFill>
          <a:ln w="1270">
            <a:solidFill>
              <a:srgbClr val="000000"/>
            </a:solidFill>
            <a:bevel/>
            <a:headEnd/>
            <a:tailEnd/>
          </a:ln>
        </p:spPr>
        <p:txBody>
          <a:bodyPr/>
          <a:lstStyle/>
          <a:p>
            <a:endParaRPr lang="en-US" dirty="0"/>
          </a:p>
        </p:txBody>
      </p:sp>
    </p:spTree>
    <p:extLst>
      <p:ext uri="{BB962C8B-B14F-4D97-AF65-F5344CB8AC3E}">
        <p14:creationId xmlns:p14="http://schemas.microsoft.com/office/powerpoint/2010/main" val="1990051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16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16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16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8" grpId="0" animBg="1"/>
      <p:bldP spid="241685" grpId="0" animBg="1"/>
      <p:bldP spid="241686" grpId="0"/>
      <p:bldP spid="2416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17AA35F-CD72-43CE-A65B-E74B9C376F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92" b="8"/>
          <a:stretch/>
        </p:blipFill>
        <p:spPr bwMode="auto">
          <a:xfrm>
            <a:off x="4776976" y="601776"/>
            <a:ext cx="7415024" cy="5589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E40B93-3464-4879-A5D9-C9302410992B}"/>
              </a:ext>
            </a:extLst>
          </p:cNvPr>
          <p:cNvSpPr txBox="1"/>
          <p:nvPr/>
        </p:nvSpPr>
        <p:spPr>
          <a:xfrm>
            <a:off x="957943" y="2122715"/>
            <a:ext cx="3537857" cy="523220"/>
          </a:xfrm>
          <a:prstGeom prst="rect">
            <a:avLst/>
          </a:prstGeom>
          <a:noFill/>
        </p:spPr>
        <p:txBody>
          <a:bodyPr wrap="square" rtlCol="0">
            <a:spAutoFit/>
          </a:bodyPr>
          <a:lstStyle/>
          <a:p>
            <a:r>
              <a:rPr lang="en-US" sz="2800" dirty="0"/>
              <a:t>LSIL with </a:t>
            </a:r>
            <a:r>
              <a:rPr lang="en-US" sz="2800" dirty="0" err="1"/>
              <a:t>condylomata</a:t>
            </a:r>
            <a:endParaRPr lang="en-CA" sz="2800" dirty="0"/>
          </a:p>
        </p:txBody>
      </p:sp>
    </p:spTree>
    <p:extLst>
      <p:ext uri="{BB962C8B-B14F-4D97-AF65-F5344CB8AC3E}">
        <p14:creationId xmlns:p14="http://schemas.microsoft.com/office/powerpoint/2010/main" val="497664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2D32CF-224C-43A3-A434-415E58AFF407}"/>
              </a:ext>
            </a:extLst>
          </p:cNvPr>
          <p:cNvSpPr txBox="1"/>
          <p:nvPr/>
        </p:nvSpPr>
        <p:spPr>
          <a:xfrm>
            <a:off x="647701" y="1454964"/>
            <a:ext cx="3339281" cy="3308840"/>
          </a:xfrm>
          <a:prstGeom prst="ellipse">
            <a:avLst/>
          </a:prstGeom>
        </p:spPr>
        <p:txBody>
          <a:bodyPr vert="horz" lIns="91440" tIns="45720" rIns="91440" bIns="45720" rtlCol="0" anchor="b">
            <a:normAutofit/>
          </a:bodyPr>
          <a:lstStyle/>
          <a:p>
            <a:pPr>
              <a:spcBef>
                <a:spcPct val="0"/>
              </a:spcBef>
              <a:spcAft>
                <a:spcPts val="600"/>
              </a:spcAft>
            </a:pPr>
            <a:r>
              <a:rPr lang="en-US" sz="6000">
                <a:solidFill>
                  <a:schemeClr val="tx2"/>
                </a:solidFill>
                <a:latin typeface="+mj-lt"/>
                <a:ea typeface="+mj-ea"/>
                <a:cs typeface="+mj-cs"/>
              </a:rPr>
              <a:t>LSIL</a:t>
            </a:r>
          </a:p>
        </p:txBody>
      </p:sp>
      <p:pic>
        <p:nvPicPr>
          <p:cNvPr id="5122" name="Picture 2">
            <a:extLst>
              <a:ext uri="{FF2B5EF4-FFF2-40B4-BE49-F238E27FC236}">
                <a16:creationId xmlns:a16="http://schemas.microsoft.com/office/drawing/2014/main" id="{33628F3B-6EA1-4679-9D9B-2DF323C7E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 r="16420"/>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0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DD619-F024-43E5-9B31-1258C644B754}"/>
              </a:ext>
            </a:extLst>
          </p:cNvPr>
          <p:cNvSpPr txBox="1"/>
          <p:nvPr/>
        </p:nvSpPr>
        <p:spPr>
          <a:xfrm>
            <a:off x="635458" y="4542502"/>
            <a:ext cx="9181185" cy="11899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solidFill>
                  <a:schemeClr val="tx2"/>
                </a:solidFill>
                <a:latin typeface="+mj-lt"/>
                <a:ea typeface="+mj-ea"/>
                <a:cs typeface="+mj-cs"/>
              </a:rPr>
              <a:t>HSIL with TYPE 2 TRANSFORMATION ZONE</a:t>
            </a:r>
          </a:p>
        </p:txBody>
      </p:sp>
      <p:pic>
        <p:nvPicPr>
          <p:cNvPr id="6146" name="Picture 2">
            <a:extLst>
              <a:ext uri="{FF2B5EF4-FFF2-40B4-BE49-F238E27FC236}">
                <a16:creationId xmlns:a16="http://schemas.microsoft.com/office/drawing/2014/main" id="{D63625F6-4410-4296-9A9E-F43ADFD04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54" b="-1"/>
          <a:stretch/>
        </p:blipFill>
        <p:spPr bwMode="auto">
          <a:xfrm>
            <a:off x="603231" y="561243"/>
            <a:ext cx="5672129" cy="471560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E6043B8-E97F-47FD-865A-5623046EB8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54" b="-1"/>
          <a:stretch/>
        </p:blipFill>
        <p:spPr bwMode="auto">
          <a:xfrm>
            <a:off x="6660490" y="561242"/>
            <a:ext cx="5153051" cy="471560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99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8CBA6-25A6-44F9-9CED-4772AA6E593D}"/>
              </a:ext>
            </a:extLst>
          </p:cNvPr>
          <p:cNvSpPr txBox="1"/>
          <p:nvPr/>
        </p:nvSpPr>
        <p:spPr>
          <a:xfrm>
            <a:off x="-239486" y="1454964"/>
            <a:ext cx="4874168" cy="3308840"/>
          </a:xfrm>
          <a:prstGeom prst="ellipse">
            <a:avLst/>
          </a:prstGeom>
        </p:spPr>
        <p:txBody>
          <a:bodyPr vert="horz" lIns="91440" tIns="45720" rIns="91440" bIns="45720" rtlCol="0" anchor="b">
            <a:normAutofit/>
          </a:bodyPr>
          <a:lstStyle/>
          <a:p>
            <a:pPr>
              <a:lnSpc>
                <a:spcPct val="90000"/>
              </a:lnSpc>
              <a:spcBef>
                <a:spcPct val="0"/>
              </a:spcBef>
              <a:spcAft>
                <a:spcPts val="600"/>
              </a:spcAft>
            </a:pPr>
            <a:r>
              <a:rPr lang="en-US" sz="3200" dirty="0">
                <a:solidFill>
                  <a:schemeClr val="tx2"/>
                </a:solidFill>
                <a:latin typeface="+mj-lt"/>
                <a:ea typeface="+mj-ea"/>
                <a:cs typeface="+mj-cs"/>
              </a:rPr>
              <a:t>HSIL with TYPE 1 TRANSFORMATION ZONE</a:t>
            </a:r>
          </a:p>
        </p:txBody>
      </p:sp>
      <p:pic>
        <p:nvPicPr>
          <p:cNvPr id="7170" name="Picture 2">
            <a:extLst>
              <a:ext uri="{FF2B5EF4-FFF2-40B4-BE49-F238E27FC236}">
                <a16:creationId xmlns:a16="http://schemas.microsoft.com/office/drawing/2014/main" id="{F4054207-E6D4-404C-969B-0B48891C0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6" r="8676"/>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764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03D9CD-65BC-48CE-A475-B96F10FB3142}"/>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kern="1200">
                <a:solidFill>
                  <a:srgbClr val="FFFFFF"/>
                </a:solidFill>
                <a:latin typeface="+mj-lt"/>
                <a:ea typeface="+mj-ea"/>
                <a:cs typeface="+mj-cs"/>
              </a:rPr>
              <a:t>Squamous Carcinoma</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42" name="Picture 2">
            <a:extLst>
              <a:ext uri="{FF2B5EF4-FFF2-40B4-BE49-F238E27FC236}">
                <a16:creationId xmlns:a16="http://schemas.microsoft.com/office/drawing/2014/main" id="{B248C377-EADE-4E1C-9115-BBEB72C1C5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57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87D189-4BFE-4E6E-B834-BC2A8EE4AE88}"/>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kern="1200">
                <a:solidFill>
                  <a:srgbClr val="FFFFFF"/>
                </a:solidFill>
                <a:latin typeface="+mj-lt"/>
                <a:ea typeface="+mj-ea"/>
                <a:cs typeface="+mj-cs"/>
              </a:rPr>
              <a:t>Adenocarcinoma in situ</a:t>
            </a:r>
          </a:p>
          <a:p>
            <a:pPr algn="ctr">
              <a:lnSpc>
                <a:spcPct val="90000"/>
              </a:lnSpc>
              <a:spcBef>
                <a:spcPct val="0"/>
              </a:spcBef>
              <a:spcAft>
                <a:spcPts val="600"/>
              </a:spcAft>
            </a:pPr>
            <a:endParaRPr lang="en-US" sz="3000" kern="1200">
              <a:solidFill>
                <a:srgbClr val="FFFFFF"/>
              </a:solidFill>
              <a:latin typeface="+mj-lt"/>
              <a:ea typeface="+mj-ea"/>
              <a:cs typeface="+mj-cs"/>
            </a:endParaRPr>
          </a:p>
          <a:p>
            <a:pPr algn="ctr">
              <a:lnSpc>
                <a:spcPct val="90000"/>
              </a:lnSpc>
              <a:spcBef>
                <a:spcPct val="0"/>
              </a:spcBef>
              <a:spcAft>
                <a:spcPts val="600"/>
              </a:spcAft>
            </a:pPr>
            <a:endParaRPr lang="en-US" sz="3000" kern="1200">
              <a:solidFill>
                <a:srgbClr val="FFFFFF"/>
              </a:solidFill>
              <a:latin typeface="+mj-lt"/>
              <a:ea typeface="+mj-ea"/>
              <a:cs typeface="+mj-cs"/>
            </a:endParaRPr>
          </a:p>
          <a:p>
            <a:pPr algn="ctr">
              <a:lnSpc>
                <a:spcPct val="90000"/>
              </a:lnSpc>
              <a:spcBef>
                <a:spcPct val="0"/>
              </a:spcBef>
              <a:spcAft>
                <a:spcPts val="600"/>
              </a:spcAft>
            </a:pPr>
            <a:r>
              <a:rPr lang="en-US" sz="3000" b="1" kern="1200">
                <a:solidFill>
                  <a:srgbClr val="FFFFFF"/>
                </a:solidFill>
                <a:latin typeface="+mj-lt"/>
                <a:ea typeface="+mj-ea"/>
                <a:cs typeface="+mj-cs"/>
              </a:rPr>
              <a:t>Green arrow</a:t>
            </a:r>
            <a:r>
              <a:rPr lang="en-US" sz="3000" kern="1200">
                <a:solidFill>
                  <a:srgbClr val="FFFFFF"/>
                </a:solidFill>
                <a:latin typeface="+mj-lt"/>
                <a:ea typeface="+mj-ea"/>
                <a:cs typeface="+mj-cs"/>
              </a:rPr>
              <a:t>: abnormal blood vessel</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A picture containing indoor, cake, food&#10;&#10;Description automatically generated">
            <a:extLst>
              <a:ext uri="{FF2B5EF4-FFF2-40B4-BE49-F238E27FC236}">
                <a16:creationId xmlns:a16="http://schemas.microsoft.com/office/drawing/2014/main" id="{0FAA7EE6-5696-4142-ABA4-D830095F39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49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99DF046-1173-46DD-A941-979F06321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560" y="168910"/>
            <a:ext cx="5979160" cy="44843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B04296D-D8C3-4549-A654-DF28D7803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 y="168910"/>
            <a:ext cx="5979160" cy="4484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2A6882-7689-4CC9-BC4A-ACCF7DCDF03F}"/>
              </a:ext>
            </a:extLst>
          </p:cNvPr>
          <p:cNvSpPr txBox="1"/>
          <p:nvPr/>
        </p:nvSpPr>
        <p:spPr>
          <a:xfrm>
            <a:off x="3807097" y="5486400"/>
            <a:ext cx="4506685" cy="707886"/>
          </a:xfrm>
          <a:prstGeom prst="rect">
            <a:avLst/>
          </a:prstGeom>
          <a:noFill/>
        </p:spPr>
        <p:txBody>
          <a:bodyPr wrap="square" rtlCol="0">
            <a:spAutoFit/>
          </a:bodyPr>
          <a:lstStyle/>
          <a:p>
            <a:pPr algn="ctr"/>
            <a:r>
              <a:rPr lang="en-US" sz="4000" dirty="0"/>
              <a:t>Adenocarcinoma</a:t>
            </a:r>
            <a:endParaRPr lang="en-CA" sz="4000" dirty="0"/>
          </a:p>
        </p:txBody>
      </p:sp>
    </p:spTree>
    <p:extLst>
      <p:ext uri="{BB962C8B-B14F-4D97-AF65-F5344CB8AC3E}">
        <p14:creationId xmlns:p14="http://schemas.microsoft.com/office/powerpoint/2010/main" val="539928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D4EE-3E4F-4B26-BBB8-1503D00B7295}"/>
              </a:ext>
            </a:extLst>
          </p:cNvPr>
          <p:cNvSpPr>
            <a:spLocks noGrp="1"/>
          </p:cNvSpPr>
          <p:nvPr>
            <p:ph type="ctrTitle"/>
          </p:nvPr>
        </p:nvSpPr>
        <p:spPr>
          <a:xfrm>
            <a:off x="657225" y="276226"/>
            <a:ext cx="11029950" cy="800100"/>
          </a:xfrm>
        </p:spPr>
        <p:txBody>
          <a:bodyPr>
            <a:normAutofit fontScale="90000"/>
          </a:bodyPr>
          <a:lstStyle/>
          <a:p>
            <a:r>
              <a:rPr lang="en-US" sz="2800" dirty="0"/>
              <a:t>3</a:t>
            </a:r>
            <a:r>
              <a:rPr lang="en-US" sz="3600" b="1" dirty="0"/>
              <a:t>. </a:t>
            </a:r>
            <a:r>
              <a:rPr lang="en-US" sz="3600" b="1" u="sng" dirty="0"/>
              <a:t>Treatment and follow up</a:t>
            </a:r>
            <a:br>
              <a:rPr lang="en-US" sz="3600" b="1" u="sng" dirty="0"/>
            </a:br>
            <a:endParaRPr lang="en-CA" sz="3600" b="1" u="sng" dirty="0"/>
          </a:p>
        </p:txBody>
      </p:sp>
      <p:sp>
        <p:nvSpPr>
          <p:cNvPr id="3" name="Subtitle 2">
            <a:extLst>
              <a:ext uri="{FF2B5EF4-FFF2-40B4-BE49-F238E27FC236}">
                <a16:creationId xmlns:a16="http://schemas.microsoft.com/office/drawing/2014/main" id="{60DD4087-DB87-46BF-B83D-174B2F4A7716}"/>
              </a:ext>
            </a:extLst>
          </p:cNvPr>
          <p:cNvSpPr>
            <a:spLocks noGrp="1"/>
          </p:cNvSpPr>
          <p:nvPr>
            <p:ph type="subTitle" idx="1"/>
          </p:nvPr>
        </p:nvSpPr>
        <p:spPr>
          <a:xfrm>
            <a:off x="657225" y="676275"/>
            <a:ext cx="11115675" cy="5905500"/>
          </a:xfrm>
        </p:spPr>
        <p:txBody>
          <a:bodyPr>
            <a:normAutofit fontScale="85000" lnSpcReduction="20000"/>
          </a:bodyPr>
          <a:lstStyle/>
          <a:p>
            <a:pPr algn="l"/>
            <a:r>
              <a:rPr lang="en-US" b="1" u="sng" dirty="0"/>
              <a:t>What is a LEEP (Loop Electrical Excision Procedure)</a:t>
            </a:r>
            <a:r>
              <a:rPr lang="en-US" dirty="0"/>
              <a:t>?</a:t>
            </a:r>
            <a:br>
              <a:rPr lang="en-US" dirty="0"/>
            </a:br>
            <a:endParaRPr lang="en-US" dirty="0"/>
          </a:p>
          <a:p>
            <a:pPr algn="l"/>
            <a:r>
              <a:rPr lang="en-US" sz="2800" dirty="0"/>
              <a:t>A LEEP involves removing abnormal tissue from the cervix using a thin wire loop. It is usually done within eight weeks of diagnosis. Over 90% of women will only require one LEEP to remove any abnormal tissue.</a:t>
            </a:r>
          </a:p>
          <a:p>
            <a:pPr algn="l"/>
            <a:endParaRPr lang="en-US" dirty="0"/>
          </a:p>
          <a:p>
            <a:pPr algn="l"/>
            <a:r>
              <a:rPr lang="en-US" b="1" u="sng" dirty="0"/>
              <a:t>What happens during a LEEP</a:t>
            </a:r>
            <a:r>
              <a:rPr lang="en-US" dirty="0"/>
              <a:t>?</a:t>
            </a:r>
            <a:br>
              <a:rPr lang="en-US" dirty="0"/>
            </a:br>
            <a:endParaRPr lang="en-US" dirty="0"/>
          </a:p>
          <a:p>
            <a:pPr algn="l"/>
            <a:r>
              <a:rPr lang="en-US" sz="2800" dirty="0"/>
              <a:t>We usually again look at the cervix using the colposcope.</a:t>
            </a:r>
          </a:p>
          <a:p>
            <a:pPr algn="l"/>
            <a:r>
              <a:rPr lang="en-US" sz="2800" dirty="0"/>
              <a:t>A small amount of vinegar or iodine will be placed on the cervix to make any abnormalities more visible.</a:t>
            </a:r>
          </a:p>
          <a:p>
            <a:pPr algn="l"/>
            <a:r>
              <a:rPr lang="en-US" sz="2800" dirty="0"/>
              <a:t>Local freezing (1% lidocaine with epinephrine) is then giving to the cervix as a paracervical block. Some people feel a pinch or cramp or discomfort when the freezing is done. The lidocaine / epinephrine will make the heart beat a little faster, but it’s not dangerous, and it will pass within a few minutes.</a:t>
            </a:r>
          </a:p>
          <a:p>
            <a:pPr algn="l"/>
            <a:r>
              <a:rPr lang="en-US" sz="2800" dirty="0"/>
              <a:t>A thin wire loop is then used to remove abnormal tissue. The cervix is then cauterized.</a:t>
            </a:r>
          </a:p>
          <a:p>
            <a:pPr algn="l"/>
            <a:r>
              <a:rPr lang="en-US" sz="2800" dirty="0"/>
              <a:t>To reduce any bleeding, a brown paste (</a:t>
            </a:r>
            <a:r>
              <a:rPr lang="en-US" sz="2800" dirty="0" err="1"/>
              <a:t>Monsels</a:t>
            </a:r>
            <a:r>
              <a:rPr lang="en-US" sz="2800" dirty="0"/>
              <a:t>) may be placed on the cervix. The paste comes out later looking brown or black, which is normal. </a:t>
            </a:r>
          </a:p>
          <a:p>
            <a:pPr algn="l"/>
            <a:r>
              <a:rPr lang="en-US" sz="2800" dirty="0"/>
              <a:t>The procedure usually lasts less than five minutes.</a:t>
            </a:r>
          </a:p>
          <a:p>
            <a:endParaRPr lang="en-CA" dirty="0"/>
          </a:p>
        </p:txBody>
      </p:sp>
    </p:spTree>
    <p:extLst>
      <p:ext uri="{BB962C8B-B14F-4D97-AF65-F5344CB8AC3E}">
        <p14:creationId xmlns:p14="http://schemas.microsoft.com/office/powerpoint/2010/main" val="56110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utah leep loop">
            <a:extLst>
              <a:ext uri="{FF2B5EF4-FFF2-40B4-BE49-F238E27FC236}">
                <a16:creationId xmlns:a16="http://schemas.microsoft.com/office/drawing/2014/main" id="{14AE3B74-171A-4EF6-8D5C-083F65114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875" y="1016000"/>
            <a:ext cx="7324287" cy="377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84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E865B6-2BA7-4275-BF99-7BC1E064AC07}"/>
              </a:ext>
            </a:extLst>
          </p:cNvPr>
          <p:cNvPicPr>
            <a:picLocks noChangeAspect="1"/>
          </p:cNvPicPr>
          <p:nvPr/>
        </p:nvPicPr>
        <p:blipFill>
          <a:blip r:embed="rId2"/>
          <a:stretch>
            <a:fillRect/>
          </a:stretch>
        </p:blipFill>
        <p:spPr>
          <a:xfrm rot="3317727">
            <a:off x="911485" y="545731"/>
            <a:ext cx="8864075" cy="9549056"/>
          </a:xfrm>
          <a:prstGeom prst="rect">
            <a:avLst/>
          </a:prstGeom>
        </p:spPr>
      </p:pic>
      <p:sp>
        <p:nvSpPr>
          <p:cNvPr id="3" name="TextBox 2">
            <a:extLst>
              <a:ext uri="{FF2B5EF4-FFF2-40B4-BE49-F238E27FC236}">
                <a16:creationId xmlns:a16="http://schemas.microsoft.com/office/drawing/2014/main" id="{C57A4BD5-5793-448D-8811-0B5A09AE97B6}"/>
              </a:ext>
            </a:extLst>
          </p:cNvPr>
          <p:cNvSpPr txBox="1"/>
          <p:nvPr/>
        </p:nvSpPr>
        <p:spPr>
          <a:xfrm>
            <a:off x="859971" y="402771"/>
            <a:ext cx="3886200" cy="646331"/>
          </a:xfrm>
          <a:prstGeom prst="rect">
            <a:avLst/>
          </a:prstGeom>
          <a:noFill/>
        </p:spPr>
        <p:txBody>
          <a:bodyPr wrap="square" rtlCol="0">
            <a:spAutoFit/>
          </a:bodyPr>
          <a:lstStyle/>
          <a:p>
            <a:r>
              <a:rPr lang="en-US" sz="3600" dirty="0"/>
              <a:t>Doing the LEEP</a:t>
            </a:r>
            <a:endParaRPr lang="en-CA" sz="3600" dirty="0"/>
          </a:p>
        </p:txBody>
      </p:sp>
    </p:spTree>
    <p:extLst>
      <p:ext uri="{BB962C8B-B14F-4D97-AF65-F5344CB8AC3E}">
        <p14:creationId xmlns:p14="http://schemas.microsoft.com/office/powerpoint/2010/main" val="33346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normAutofit/>
          </a:bodyPr>
          <a:lstStyle/>
          <a:p>
            <a:pPr algn="l"/>
            <a:r>
              <a:rPr lang="en-US" altLang="en-US" sz="4000" dirty="0"/>
              <a:t>Screening Policy Comparison</a:t>
            </a:r>
            <a:br>
              <a:rPr lang="en-US" altLang="en-US" dirty="0"/>
            </a:br>
            <a:r>
              <a:rPr lang="en-CA" sz="1800" i="1" dirty="0">
                <a:solidFill>
                  <a:schemeClr val="accent4"/>
                </a:solidFill>
              </a:rPr>
              <a:t>(NOT SO) </a:t>
            </a:r>
            <a:r>
              <a:rPr lang="en-CA" sz="1800" dirty="0"/>
              <a:t>NEW </a:t>
            </a:r>
            <a:r>
              <a:rPr lang="en-CA" sz="1800" i="1" dirty="0"/>
              <a:t>Implemented June 2016</a:t>
            </a:r>
            <a:endParaRPr lang="en-US" altLang="en-US" sz="1800" dirty="0"/>
          </a:p>
        </p:txBody>
      </p:sp>
      <p:graphicFrame>
        <p:nvGraphicFramePr>
          <p:cNvPr id="10281" name="Group 41"/>
          <p:cNvGraphicFramePr>
            <a:graphicFrameLocks noGrp="1"/>
          </p:cNvGraphicFramePr>
          <p:nvPr>
            <p:ph idx="1"/>
            <p:extLst>
              <p:ext uri="{D42A27DB-BD31-4B8C-83A1-F6EECF244321}">
                <p14:modId xmlns:p14="http://schemas.microsoft.com/office/powerpoint/2010/main" val="2105157219"/>
              </p:ext>
            </p:extLst>
          </p:nvPr>
        </p:nvGraphicFramePr>
        <p:xfrm>
          <a:off x="1981200" y="1952624"/>
          <a:ext cx="8153401" cy="2908534"/>
        </p:xfrm>
        <a:graphic>
          <a:graphicData uri="http://schemas.openxmlformats.org/drawingml/2006/table">
            <a:tbl>
              <a:tblPr>
                <a:tableStyleId>{BC89EF96-8CEA-46FF-86C4-4CE0E7609802}</a:tableStyleId>
              </a:tblPr>
              <a:tblGrid>
                <a:gridCol w="3170767">
                  <a:extLst>
                    <a:ext uri="{9D8B030D-6E8A-4147-A177-3AD203B41FA5}">
                      <a16:colId xmlns:a16="http://schemas.microsoft.com/office/drawing/2014/main" val="20000"/>
                    </a:ext>
                  </a:extLst>
                </a:gridCol>
                <a:gridCol w="2491317">
                  <a:extLst>
                    <a:ext uri="{9D8B030D-6E8A-4147-A177-3AD203B41FA5}">
                      <a16:colId xmlns:a16="http://schemas.microsoft.com/office/drawing/2014/main" val="20001"/>
                    </a:ext>
                  </a:extLst>
                </a:gridCol>
                <a:gridCol w="2491317">
                  <a:extLst>
                    <a:ext uri="{9D8B030D-6E8A-4147-A177-3AD203B41FA5}">
                      <a16:colId xmlns:a16="http://schemas.microsoft.com/office/drawing/2014/main" val="20002"/>
                    </a:ext>
                  </a:extLst>
                </a:gridCol>
              </a:tblGrid>
              <a:tr h="441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chemeClr val="accent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all" normalizeH="0" baseline="0" dirty="0">
                          <a:ln>
                            <a:noFill/>
                          </a:ln>
                          <a:solidFill>
                            <a:schemeClr val="bg1"/>
                          </a:solidFill>
                          <a:effectLst/>
                        </a:rPr>
                        <a:t>Previous policy</a:t>
                      </a:r>
                    </a:p>
                  </a:txBody>
                  <a:tcPr marL="87134" marR="87134" marT="41480" marB="41480" anchor="ctr" horzOverflow="overflow">
                    <a:solidFill>
                      <a:schemeClr val="accent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u="none" strike="noStrike" cap="all" normalizeH="0" baseline="0" dirty="0">
                        <a:ln>
                          <a:noFill/>
                        </a:ln>
                        <a:solidFill>
                          <a:schemeClr val="bg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all" normalizeH="0" baseline="0" dirty="0">
                          <a:ln>
                            <a:noFill/>
                          </a:ln>
                          <a:solidFill>
                            <a:schemeClr val="bg1"/>
                          </a:solidFill>
                          <a:effectLst/>
                        </a:rPr>
                        <a:t>NEW policy</a:t>
                      </a:r>
                      <a:r>
                        <a:rPr kumimoji="0" lang="en-US" sz="1050" b="0" i="1" u="none" strike="noStrike" cap="all" normalizeH="0" baseline="0" dirty="0">
                          <a:ln>
                            <a:noFill/>
                          </a:ln>
                          <a:solidFill>
                            <a:schemeClr val="bg1"/>
                          </a:solidFill>
                          <a:effectLst/>
                        </a:rPr>
                        <a:t> (effective June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chemeClr val="accent4"/>
                    </a:solidFill>
                  </a:tcPr>
                </a:tc>
                <a:extLst>
                  <a:ext uri="{0D108BD9-81ED-4DB2-BD59-A6C34878D82A}">
                    <a16:rowId xmlns:a16="http://schemas.microsoft.com/office/drawing/2014/main" val="10000"/>
                  </a:ext>
                </a:extLst>
              </a:tr>
              <a:tr h="356211">
                <a:tc>
                  <a:txBody>
                    <a:bodyPr/>
                    <a:lstStyle/>
                    <a:p>
                      <a:pPr marL="115888" marR="0" lvl="0" indent="0" algn="l" defTabSz="914400" rtl="0" eaLnBrk="1" fontAlgn="base" latinLnBrk="0" hangingPunct="1">
                        <a:lnSpc>
                          <a:spcPct val="100000"/>
                        </a:lnSpc>
                        <a:spcBef>
                          <a:spcPct val="0"/>
                        </a:spcBef>
                        <a:spcAft>
                          <a:spcPts val="600"/>
                        </a:spcAft>
                        <a:buClrTx/>
                        <a:buSzTx/>
                        <a:buFontTx/>
                        <a:buNone/>
                        <a:tabLst/>
                      </a:pPr>
                      <a:r>
                        <a:rPr kumimoji="0" lang="en-US" sz="1200" b="1" u="none" strike="noStrike" cap="all" normalizeH="0" baseline="0" dirty="0">
                          <a:ln>
                            <a:noFill/>
                          </a:ln>
                          <a:solidFill>
                            <a:schemeClr val="bg1"/>
                          </a:solidFill>
                          <a:effectLst/>
                        </a:rPr>
                        <a:t>Cervical Cancer screening </a:t>
                      </a: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rgbClr val="0DBFD5"/>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extLst>
                  <a:ext uri="{0D108BD9-81ED-4DB2-BD59-A6C34878D82A}">
                    <a16:rowId xmlns:a16="http://schemas.microsoft.com/office/drawing/2014/main" val="10001"/>
                  </a:ext>
                </a:extLst>
              </a:tr>
              <a:tr h="356211">
                <a:tc>
                  <a:txBody>
                    <a:bodyPr/>
                    <a:lstStyle/>
                    <a:p>
                      <a:pPr marL="461963"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all" normalizeH="0" baseline="0" dirty="0">
                          <a:ln>
                            <a:noFill/>
                          </a:ln>
                          <a:solidFill>
                            <a:schemeClr val="bg1"/>
                          </a:solidFill>
                          <a:effectLst/>
                        </a:rPr>
                        <a:t>Start Age</a:t>
                      </a: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rgbClr val="0DBFD5"/>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a:ln>
                            <a:noFill/>
                          </a:ln>
                          <a:solidFill>
                            <a:schemeClr val="bg1">
                              <a:lumMod val="50000"/>
                            </a:schemeClr>
                          </a:solidFill>
                          <a:effectLst/>
                        </a:rPr>
                        <a:t>Age 21</a:t>
                      </a: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u="none" strike="noStrike" cap="none" normalizeH="0" baseline="0" dirty="0">
                          <a:ln>
                            <a:noFill/>
                          </a:ln>
                          <a:solidFill>
                            <a:schemeClr val="bg1">
                              <a:lumMod val="50000"/>
                            </a:schemeClr>
                          </a:solidFill>
                          <a:effectLst/>
                        </a:rPr>
                        <a:t>Age 25</a:t>
                      </a:r>
                      <a:endParaRPr kumimoji="0" lang="en-US" sz="1200" b="1"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extLst>
                  <a:ext uri="{0D108BD9-81ED-4DB2-BD59-A6C34878D82A}">
                    <a16:rowId xmlns:a16="http://schemas.microsoft.com/office/drawing/2014/main" val="10002"/>
                  </a:ext>
                </a:extLst>
              </a:tr>
              <a:tr h="372821">
                <a:tc>
                  <a:txBody>
                    <a:bodyPr/>
                    <a:lstStyle/>
                    <a:p>
                      <a:pPr marL="461963"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all" normalizeH="0" baseline="0" dirty="0">
                          <a:ln>
                            <a:noFill/>
                          </a:ln>
                          <a:solidFill>
                            <a:schemeClr val="bg1"/>
                          </a:solidFill>
                          <a:effectLst/>
                        </a:rPr>
                        <a:t>Cervical Cancer screening Interval</a:t>
                      </a: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rgbClr val="0DBFD5"/>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a:ln>
                            <a:noFill/>
                          </a:ln>
                          <a:solidFill>
                            <a:schemeClr val="bg1">
                              <a:lumMod val="50000"/>
                            </a:schemeClr>
                          </a:solidFill>
                          <a:effectLst/>
                        </a:rPr>
                        <a:t>2 years</a:t>
                      </a: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u="none" strike="noStrike" cap="none" normalizeH="0" baseline="0" dirty="0">
                          <a:ln>
                            <a:noFill/>
                          </a:ln>
                          <a:solidFill>
                            <a:schemeClr val="bg1">
                              <a:lumMod val="50000"/>
                            </a:schemeClr>
                          </a:solidFill>
                          <a:effectLst/>
                        </a:rPr>
                        <a:t>3 years</a:t>
                      </a:r>
                      <a:endParaRPr kumimoji="0" lang="en-US" sz="1200" b="1"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extLst>
                  <a:ext uri="{0D108BD9-81ED-4DB2-BD59-A6C34878D82A}">
                    <a16:rowId xmlns:a16="http://schemas.microsoft.com/office/drawing/2014/main" val="10003"/>
                  </a:ext>
                </a:extLst>
              </a:tr>
              <a:tr h="416171">
                <a:tc>
                  <a:txBody>
                    <a:bodyPr/>
                    <a:lstStyle/>
                    <a:p>
                      <a:pPr marL="461963"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all" normalizeH="0" baseline="0" dirty="0">
                          <a:ln>
                            <a:noFill/>
                          </a:ln>
                          <a:solidFill>
                            <a:schemeClr val="bg1"/>
                          </a:solidFill>
                          <a:effectLst/>
                        </a:rPr>
                        <a:t>Cervical Cancer screening Stop Age</a:t>
                      </a: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rgbClr val="0DBFD5"/>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a:ln>
                            <a:noFill/>
                          </a:ln>
                          <a:solidFill>
                            <a:schemeClr val="bg1">
                              <a:lumMod val="50000"/>
                            </a:schemeClr>
                          </a:solidFill>
                          <a:effectLst/>
                        </a:rPr>
                        <a:t>Age 69</a:t>
                      </a: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a:ln>
                            <a:noFill/>
                          </a:ln>
                          <a:solidFill>
                            <a:schemeClr val="bg1">
                              <a:lumMod val="50000"/>
                            </a:schemeClr>
                          </a:solidFill>
                          <a:effectLst/>
                        </a:rPr>
                        <a:t>Age 69</a:t>
                      </a:r>
                      <a:endParaRPr kumimoji="0" lang="en-US" sz="1200" b="0" i="0" u="none" strike="noStrike" cap="none" normalizeH="0" baseline="0" dirty="0">
                        <a:ln>
                          <a:noFill/>
                        </a:ln>
                        <a:solidFill>
                          <a:schemeClr val="bg1">
                            <a:lumMod val="50000"/>
                          </a:schemeClr>
                        </a:solidFill>
                        <a:effectLst/>
                        <a:latin typeface="Calibri" pitchFamily="34" charset="0"/>
                        <a:cs typeface="Arial" charset="0"/>
                      </a:endParaRPr>
                    </a:p>
                  </a:txBody>
                  <a:tcPr marL="87134" marR="87134" marT="41480" marB="41480" anchor="ctr" horzOverflow="overflow">
                    <a:noFill/>
                  </a:tcPr>
                </a:tc>
                <a:extLst>
                  <a:ext uri="{0D108BD9-81ED-4DB2-BD59-A6C34878D82A}">
                    <a16:rowId xmlns:a16="http://schemas.microsoft.com/office/drawing/2014/main" val="10004"/>
                  </a:ext>
                </a:extLst>
              </a:tr>
              <a:tr h="416171">
                <a:tc rowSpan="2">
                  <a:txBody>
                    <a:bodyPr/>
                    <a:lstStyle/>
                    <a:p>
                      <a:pPr marL="115888" marR="0" lvl="0" indent="0" algn="l" defTabSz="914400" rtl="0" eaLnBrk="1" fontAlgn="base" latinLnBrk="0" hangingPunct="1">
                        <a:lnSpc>
                          <a:spcPct val="100000"/>
                        </a:lnSpc>
                        <a:spcBef>
                          <a:spcPct val="0"/>
                        </a:spcBef>
                        <a:spcAft>
                          <a:spcPts val="600"/>
                        </a:spcAft>
                        <a:buClrTx/>
                        <a:buSzTx/>
                        <a:buFontTx/>
                        <a:buNone/>
                        <a:tabLst/>
                      </a:pPr>
                      <a:r>
                        <a:rPr kumimoji="0" lang="en-CA" sz="1200" b="1" i="0" u="none" strike="noStrike" cap="all" normalizeH="0" baseline="0" dirty="0">
                          <a:ln>
                            <a:noFill/>
                          </a:ln>
                          <a:solidFill>
                            <a:schemeClr val="bg1"/>
                          </a:solidFill>
                          <a:effectLst/>
                          <a:latin typeface="Calibri" pitchFamily="34" charset="0"/>
                          <a:cs typeface="Arial" charset="0"/>
                        </a:rPr>
                        <a:t>Triage of positive results</a:t>
                      </a:r>
                      <a:endParaRPr kumimoji="0" lang="en-US" sz="1200" b="1" i="0" u="none" strike="noStrike" cap="all" normalizeH="0" baseline="0" dirty="0">
                        <a:ln>
                          <a:noFill/>
                        </a:ln>
                        <a:solidFill>
                          <a:schemeClr val="bg1"/>
                        </a:solidFill>
                        <a:effectLst/>
                        <a:latin typeface="Calibri" pitchFamily="34" charset="0"/>
                        <a:cs typeface="Arial" charset="0"/>
                      </a:endParaRPr>
                    </a:p>
                  </a:txBody>
                  <a:tcPr marL="87134" marR="87134" marT="41480" marB="41480" anchor="ctr" horzOverflow="overflow">
                    <a:solidFill>
                      <a:schemeClr val="accent4"/>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u="none" strike="noStrike" cap="none" normalizeH="0" baseline="0" dirty="0">
                          <a:ln>
                            <a:noFill/>
                          </a:ln>
                          <a:solidFill>
                            <a:schemeClr val="bg1">
                              <a:lumMod val="50000"/>
                            </a:schemeClr>
                          </a:solidFill>
                          <a:effectLst/>
                        </a:rPr>
                        <a:t>Refer to colposcopy if ASC-H, AGC or HSIL+</a:t>
                      </a:r>
                      <a:endParaRPr kumimoji="0" lang="en-US" sz="1200" b="0" i="0" u="none" strike="noStrike" cap="none" normalizeH="0" baseline="0" dirty="0">
                        <a:ln>
                          <a:noFill/>
                        </a:ln>
                        <a:solidFill>
                          <a:schemeClr val="bg1">
                            <a:lumMod val="50000"/>
                          </a:schemeClr>
                        </a:solidFill>
                        <a:effectLst/>
                        <a:latin typeface="+mn-lt"/>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u="none" strike="noStrike" cap="none" normalizeH="0" baseline="0" dirty="0">
                          <a:ln>
                            <a:noFill/>
                          </a:ln>
                          <a:solidFill>
                            <a:schemeClr val="bg1">
                              <a:lumMod val="50000"/>
                            </a:schemeClr>
                          </a:solidFill>
                          <a:effectLst/>
                        </a:rPr>
                        <a:t>Refer to colposcopy if ASC-H, AGC or HSIL+</a:t>
                      </a:r>
                      <a:endParaRPr kumimoji="0" lang="en-US" sz="1200" b="0" i="0" u="none" strike="noStrike" cap="none" normalizeH="0" baseline="0" dirty="0">
                        <a:ln>
                          <a:noFill/>
                        </a:ln>
                        <a:solidFill>
                          <a:schemeClr val="bg1">
                            <a:lumMod val="50000"/>
                          </a:schemeClr>
                        </a:solidFill>
                        <a:effectLst/>
                        <a:latin typeface="+mn-lt"/>
                        <a:cs typeface="Arial" charset="0"/>
                      </a:endParaRPr>
                    </a:p>
                  </a:txBody>
                  <a:tcPr marL="87134" marR="87134" marT="41480" marB="41480" anchor="ctr" horzOverflow="overflow">
                    <a:noFill/>
                  </a:tcPr>
                </a:tc>
                <a:extLst>
                  <a:ext uri="{0D108BD9-81ED-4DB2-BD59-A6C34878D82A}">
                    <a16:rowId xmlns:a16="http://schemas.microsoft.com/office/drawing/2014/main" val="10005"/>
                  </a:ext>
                </a:extLst>
              </a:tr>
              <a:tr h="416171">
                <a:tc vMerge="1">
                  <a:txBody>
                    <a:bodyPr/>
                    <a:lstStyle/>
                    <a:p>
                      <a:pPr marL="461963" marR="0" lvl="0" indent="0" algn="l" defTabSz="914400" rtl="0" eaLnBrk="1" fontAlgn="base" latinLnBrk="0" hangingPunct="1">
                        <a:lnSpc>
                          <a:spcPct val="100000"/>
                        </a:lnSpc>
                        <a:spcBef>
                          <a:spcPct val="0"/>
                        </a:spcBef>
                        <a:spcAft>
                          <a:spcPts val="600"/>
                        </a:spcAft>
                        <a:buClrTx/>
                        <a:buSzTx/>
                        <a:buFontTx/>
                        <a:buNone/>
                        <a:tabLst/>
                      </a:pPr>
                      <a:endParaRPr kumimoji="0" lang="en-US" sz="1200" b="1" i="0" u="none" strike="noStrike" cap="all" normalizeH="0" baseline="0" dirty="0">
                        <a:ln>
                          <a:noFill/>
                        </a:ln>
                        <a:solidFill>
                          <a:schemeClr val="tx1"/>
                        </a:solidFill>
                        <a:effectLst/>
                        <a:latin typeface="Calibri" pitchFamily="34" charset="0"/>
                        <a:cs typeface="Arial" charset="0"/>
                      </a:endParaRPr>
                    </a:p>
                  </a:txBody>
                  <a:tcPr marL="82293" marR="82293"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u="none" strike="noStrike" cap="none" normalizeH="0" baseline="0" dirty="0">
                          <a:ln>
                            <a:noFill/>
                          </a:ln>
                          <a:solidFill>
                            <a:schemeClr val="bg1">
                              <a:lumMod val="50000"/>
                            </a:schemeClr>
                          </a:solidFill>
                          <a:effectLst/>
                        </a:rPr>
                        <a:t>Repeat every 6 months for </a:t>
                      </a:r>
                      <a:r>
                        <a:rPr kumimoji="0" lang="en-US" sz="1200" u="sng" strike="noStrike" cap="none" normalizeH="0" baseline="0" dirty="0">
                          <a:ln>
                            <a:noFill/>
                          </a:ln>
                          <a:solidFill>
                            <a:schemeClr val="bg1">
                              <a:lumMod val="50000"/>
                            </a:schemeClr>
                          </a:solidFill>
                          <a:effectLst/>
                        </a:rPr>
                        <a:t>2</a:t>
                      </a:r>
                      <a:r>
                        <a:rPr kumimoji="0" lang="en-US" sz="1200" u="none" strike="noStrike" cap="none" normalizeH="0" baseline="0" dirty="0">
                          <a:ln>
                            <a:noFill/>
                          </a:ln>
                          <a:solidFill>
                            <a:schemeClr val="bg1">
                              <a:lumMod val="50000"/>
                            </a:schemeClr>
                          </a:solidFill>
                          <a:effectLst/>
                        </a:rPr>
                        <a:t> years if ASCUS or LSIL</a:t>
                      </a:r>
                      <a:endParaRPr kumimoji="0" lang="en-US" sz="1200" b="0" i="0" u="none" strike="noStrike" cap="none" normalizeH="0" baseline="0" dirty="0">
                        <a:ln>
                          <a:noFill/>
                        </a:ln>
                        <a:solidFill>
                          <a:schemeClr val="bg1">
                            <a:lumMod val="50000"/>
                          </a:schemeClr>
                        </a:solidFill>
                        <a:effectLst/>
                        <a:latin typeface="+mn-lt"/>
                        <a:cs typeface="Arial" charset="0"/>
                      </a:endParaRPr>
                    </a:p>
                  </a:txBody>
                  <a:tcPr marL="87134" marR="87134" marT="41480" marB="41480" anchor="ctr" horzOverflow="overflow">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1" u="none" strike="noStrike" cap="none" normalizeH="0" baseline="0" dirty="0">
                          <a:ln>
                            <a:noFill/>
                          </a:ln>
                          <a:solidFill>
                            <a:schemeClr val="bg1">
                              <a:lumMod val="50000"/>
                            </a:schemeClr>
                          </a:solidFill>
                          <a:effectLst/>
                        </a:rPr>
                        <a:t>Repeat every 6 months for </a:t>
                      </a:r>
                      <a:r>
                        <a:rPr kumimoji="0" lang="en-US" sz="1200" b="1" u="sng" strike="noStrike" cap="none" normalizeH="0" baseline="0" dirty="0">
                          <a:ln>
                            <a:noFill/>
                          </a:ln>
                          <a:solidFill>
                            <a:schemeClr val="bg1">
                              <a:lumMod val="50000"/>
                            </a:schemeClr>
                          </a:solidFill>
                          <a:effectLst/>
                        </a:rPr>
                        <a:t>1</a:t>
                      </a:r>
                      <a:r>
                        <a:rPr kumimoji="0" lang="en-US" sz="1200" b="1" u="none" strike="noStrike" cap="none" normalizeH="0" baseline="0" dirty="0">
                          <a:ln>
                            <a:noFill/>
                          </a:ln>
                          <a:solidFill>
                            <a:schemeClr val="bg1">
                              <a:lumMod val="50000"/>
                            </a:schemeClr>
                          </a:solidFill>
                          <a:effectLst/>
                        </a:rPr>
                        <a:t> year if ASCUS or LSIL</a:t>
                      </a:r>
                      <a:endParaRPr kumimoji="0" lang="en-US" sz="1200" b="1" i="0" u="none" strike="noStrike" cap="none" normalizeH="0" baseline="0" dirty="0">
                        <a:ln>
                          <a:noFill/>
                        </a:ln>
                        <a:solidFill>
                          <a:schemeClr val="bg1">
                            <a:lumMod val="50000"/>
                          </a:schemeClr>
                        </a:solidFill>
                        <a:effectLst/>
                        <a:latin typeface="+mn-lt"/>
                        <a:cs typeface="Arial" charset="0"/>
                      </a:endParaRPr>
                    </a:p>
                  </a:txBody>
                  <a:tcPr marL="87134" marR="87134" marT="41480" marB="41480" anchor="ctr" horzOverflow="overflow">
                    <a:noFill/>
                  </a:tcPr>
                </a:tc>
                <a:extLst>
                  <a:ext uri="{0D108BD9-81ED-4DB2-BD59-A6C34878D82A}">
                    <a16:rowId xmlns:a16="http://schemas.microsoft.com/office/drawing/2014/main" val="10006"/>
                  </a:ext>
                </a:extLst>
              </a:tr>
            </a:tbl>
          </a:graphicData>
        </a:graphic>
      </p:graphicFrame>
      <p:sp>
        <p:nvSpPr>
          <p:cNvPr id="11292" name="Slide Number Placeholder 3"/>
          <p:cNvSpPr>
            <a:spLocks noGrp="1"/>
          </p:cNvSpPr>
          <p:nvPr>
            <p:ph type="sldNum" sz="quarter" idx="12"/>
          </p:nvPr>
        </p:nvSpPr>
        <p:spPr>
          <a:xfrm>
            <a:off x="8077200" y="6356351"/>
            <a:ext cx="2133600" cy="365125"/>
          </a:xfrm>
          <a:prstGeom prst="rect">
            <a:avLst/>
          </a:prstGeom>
          <a:noFill/>
        </p:spPr>
        <p:txBody>
          <a:bodyPr/>
          <a:lstStyle/>
          <a:p>
            <a:fld id="{3BCA45DF-C280-4DA6-ABA8-E0152CEF52AF}" type="slidenum">
              <a:rPr lang="en-GB" altLang="en-US" smtClean="0"/>
              <a:pPr/>
              <a:t>4</a:t>
            </a:fld>
            <a:endParaRPr lang="en-GB" altLang="en-US" dirty="0"/>
          </a:p>
        </p:txBody>
      </p:sp>
    </p:spTree>
    <p:extLst>
      <p:ext uri="{BB962C8B-B14F-4D97-AF65-F5344CB8AC3E}">
        <p14:creationId xmlns:p14="http://schemas.microsoft.com/office/powerpoint/2010/main" val="77566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icturesin a colposcopy clinic">
            <a:extLst>
              <a:ext uri="{FF2B5EF4-FFF2-40B4-BE49-F238E27FC236}">
                <a16:creationId xmlns:a16="http://schemas.microsoft.com/office/drawing/2014/main" id="{E789B976-42E7-41F1-BEFE-731DBBA79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0"/>
            <a:ext cx="9682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57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5160-CAB2-4D83-916A-4C4EF875FF37}"/>
              </a:ext>
            </a:extLst>
          </p:cNvPr>
          <p:cNvSpPr>
            <a:spLocks noGrp="1"/>
          </p:cNvSpPr>
          <p:nvPr>
            <p:ph type="title"/>
          </p:nvPr>
        </p:nvSpPr>
        <p:spPr>
          <a:xfrm>
            <a:off x="838200" y="365125"/>
            <a:ext cx="10515600" cy="1768475"/>
          </a:xfrm>
        </p:spPr>
        <p:txBody>
          <a:bodyPr>
            <a:normAutofit fontScale="90000"/>
          </a:bodyPr>
          <a:lstStyle/>
          <a:p>
            <a:br>
              <a:rPr lang="en-US" sz="3600" dirty="0"/>
            </a:br>
            <a:r>
              <a:rPr lang="en-US" sz="3600" dirty="0"/>
              <a:t>Why get treatment:</a:t>
            </a:r>
            <a:br>
              <a:rPr lang="en-US" sz="3600" dirty="0"/>
            </a:br>
            <a:br>
              <a:rPr lang="en-US" sz="3600" dirty="0"/>
            </a:br>
            <a:r>
              <a:rPr lang="en-US" sz="3600" b="1" dirty="0"/>
              <a:t>&gt; To treat disease</a:t>
            </a:r>
            <a:br>
              <a:rPr lang="en-US" sz="3600" b="1" dirty="0"/>
            </a:br>
            <a:r>
              <a:rPr lang="en-US" sz="3600" b="1" dirty="0"/>
              <a:t>&gt; To exclude (micro)invasive cancer</a:t>
            </a:r>
            <a:br>
              <a:rPr lang="en-US" dirty="0"/>
            </a:br>
            <a:endParaRPr lang="en-CA" dirty="0"/>
          </a:p>
        </p:txBody>
      </p:sp>
      <p:sp>
        <p:nvSpPr>
          <p:cNvPr id="3" name="Content Placeholder 2">
            <a:extLst>
              <a:ext uri="{FF2B5EF4-FFF2-40B4-BE49-F238E27FC236}">
                <a16:creationId xmlns:a16="http://schemas.microsoft.com/office/drawing/2014/main" id="{2C08D01E-3EF6-4E4A-94CF-EA26F48D0211}"/>
              </a:ext>
            </a:extLst>
          </p:cNvPr>
          <p:cNvSpPr>
            <a:spLocks noGrp="1"/>
          </p:cNvSpPr>
          <p:nvPr>
            <p:ph idx="1"/>
          </p:nvPr>
        </p:nvSpPr>
        <p:spPr>
          <a:xfrm>
            <a:off x="838200" y="2352675"/>
            <a:ext cx="10515600" cy="3824288"/>
          </a:xfrm>
        </p:spPr>
        <p:txBody>
          <a:bodyPr>
            <a:normAutofit/>
          </a:bodyPr>
          <a:lstStyle/>
          <a:p>
            <a:r>
              <a:rPr lang="en-US" dirty="0"/>
              <a:t>ALL patients over 25 with HSIL are offered a LEEP </a:t>
            </a:r>
            <a:r>
              <a:rPr lang="en-US" u="sng" dirty="0"/>
              <a:t>because we do not know which lesion will progress to cancer.</a:t>
            </a:r>
          </a:p>
          <a:p>
            <a:r>
              <a:rPr lang="en-US" dirty="0"/>
              <a:t>It is a discussion with, and a reasonable option to follow women &lt; 25 years old with HSIL for up to 24 months OR up to the age of 25 (whichever comes first). </a:t>
            </a:r>
          </a:p>
          <a:p>
            <a:pPr>
              <a:buFont typeface="Wingdings" panose="05000000000000000000" pitchFamily="2" charset="2"/>
              <a:buChar char="q"/>
            </a:pPr>
            <a:r>
              <a:rPr lang="en-US" dirty="0"/>
              <a:t> If lesion regresses to LSIL or negative then discharge with Pap in 6 months. If lesion persists &gt; 24 months or patient attains 25 years then LEEP</a:t>
            </a:r>
          </a:p>
          <a:p>
            <a:pPr marL="0" indent="0">
              <a:buNone/>
            </a:pPr>
            <a:endParaRPr lang="en-US" dirty="0"/>
          </a:p>
          <a:p>
            <a:pPr>
              <a:buFont typeface="Wingdings" panose="05000000000000000000" pitchFamily="2" charset="2"/>
              <a:buChar char="Ø"/>
            </a:pPr>
            <a:endParaRPr lang="en-CA" dirty="0"/>
          </a:p>
        </p:txBody>
      </p:sp>
    </p:spTree>
    <p:extLst>
      <p:ext uri="{BB962C8B-B14F-4D97-AF65-F5344CB8AC3E}">
        <p14:creationId xmlns:p14="http://schemas.microsoft.com/office/powerpoint/2010/main" val="45679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57A72E-39A6-4164-9A66-1B25050E763D}"/>
              </a:ext>
            </a:extLst>
          </p:cNvPr>
          <p:cNvSpPr/>
          <p:nvPr/>
        </p:nvSpPr>
        <p:spPr>
          <a:xfrm>
            <a:off x="1476375" y="904874"/>
            <a:ext cx="8791575" cy="4832092"/>
          </a:xfrm>
          <a:prstGeom prst="rect">
            <a:avLst/>
          </a:prstGeom>
        </p:spPr>
        <p:txBody>
          <a:bodyPr wrap="square">
            <a:spAutoFit/>
          </a:bodyPr>
          <a:lstStyle/>
          <a:p>
            <a:r>
              <a:rPr lang="en-US" sz="3200" u="sng" dirty="0">
                <a:solidFill>
                  <a:srgbClr val="333333"/>
                </a:solidFill>
                <a:latin typeface="Lato"/>
              </a:rPr>
              <a:t>Risks and side effects</a:t>
            </a:r>
            <a:r>
              <a:rPr lang="en-US" sz="2400" dirty="0">
                <a:solidFill>
                  <a:srgbClr val="333333"/>
                </a:solidFill>
                <a:latin typeface="Lato"/>
              </a:rPr>
              <a:t>:</a:t>
            </a:r>
          </a:p>
          <a:p>
            <a:endParaRPr lang="en-US" sz="2400" dirty="0">
              <a:solidFill>
                <a:srgbClr val="333333"/>
              </a:solidFill>
              <a:latin typeface="Lato"/>
            </a:endParaRPr>
          </a:p>
          <a:p>
            <a:pPr marL="285750" indent="-285750">
              <a:buFont typeface="Wingdings" panose="05000000000000000000" pitchFamily="2" charset="2"/>
              <a:buChar char="§"/>
            </a:pPr>
            <a:r>
              <a:rPr lang="en-US" sz="2800" dirty="0">
                <a:solidFill>
                  <a:srgbClr val="333333"/>
                </a:solidFill>
                <a:latin typeface="Lato"/>
              </a:rPr>
              <a:t>Abdominal cramping</a:t>
            </a:r>
          </a:p>
          <a:p>
            <a:pPr marL="285750" indent="-285750">
              <a:buFont typeface="Wingdings" panose="05000000000000000000" pitchFamily="2" charset="2"/>
              <a:buChar char="§"/>
            </a:pPr>
            <a:r>
              <a:rPr lang="en-US" sz="2800" dirty="0">
                <a:solidFill>
                  <a:srgbClr val="333333"/>
                </a:solidFill>
                <a:latin typeface="Lato"/>
              </a:rPr>
              <a:t>Infection</a:t>
            </a:r>
          </a:p>
          <a:p>
            <a:pPr marL="285750" indent="-285750">
              <a:buFont typeface="Wingdings" panose="05000000000000000000" pitchFamily="2" charset="2"/>
              <a:buChar char="§"/>
            </a:pPr>
            <a:r>
              <a:rPr lang="en-US" sz="2800" dirty="0">
                <a:solidFill>
                  <a:srgbClr val="333333"/>
                </a:solidFill>
                <a:latin typeface="Lato"/>
              </a:rPr>
              <a:t>Bleeding</a:t>
            </a:r>
          </a:p>
          <a:p>
            <a:pPr marL="285750" indent="-285750">
              <a:buFont typeface="Wingdings" panose="05000000000000000000" pitchFamily="2" charset="2"/>
              <a:buChar char="§"/>
            </a:pPr>
            <a:r>
              <a:rPr lang="en-US" sz="2800" dirty="0">
                <a:solidFill>
                  <a:srgbClr val="333333"/>
                </a:solidFill>
                <a:latin typeface="Lato"/>
              </a:rPr>
              <a:t>Future pregnancy problems (small increased risk of  premature birth and having a low birth weight baby)</a:t>
            </a:r>
          </a:p>
          <a:p>
            <a:pPr marL="285750" indent="-285750">
              <a:buFont typeface="Wingdings" panose="05000000000000000000" pitchFamily="2" charset="2"/>
              <a:buChar char="§"/>
            </a:pPr>
            <a:r>
              <a:rPr lang="en-US" sz="2800" dirty="0">
                <a:solidFill>
                  <a:srgbClr val="333333"/>
                </a:solidFill>
                <a:latin typeface="Lato"/>
              </a:rPr>
              <a:t>Incomplete removal of the abnormal tissue</a:t>
            </a:r>
          </a:p>
          <a:p>
            <a:pPr marL="285750" indent="-285750">
              <a:buFont typeface="Wingdings" panose="05000000000000000000" pitchFamily="2" charset="2"/>
              <a:buChar char="§"/>
            </a:pPr>
            <a:r>
              <a:rPr lang="en-US" sz="2800" dirty="0">
                <a:solidFill>
                  <a:srgbClr val="333333"/>
                </a:solidFill>
                <a:latin typeface="Lato"/>
              </a:rPr>
              <a:t>Accidental cutting or burning of normal tissue</a:t>
            </a:r>
          </a:p>
          <a:p>
            <a:pPr marL="285750" indent="-285750">
              <a:buFont typeface="Wingdings" panose="05000000000000000000" pitchFamily="2" charset="2"/>
              <a:buChar char="§"/>
            </a:pPr>
            <a:r>
              <a:rPr lang="en-US" sz="2800" dirty="0">
                <a:solidFill>
                  <a:srgbClr val="333333"/>
                </a:solidFill>
                <a:latin typeface="Lato"/>
              </a:rPr>
              <a:t>Narrowing/stenosis of the cervix (rare)</a:t>
            </a:r>
            <a:endParaRPr lang="en-US" sz="2800" b="0" i="0" dirty="0">
              <a:solidFill>
                <a:srgbClr val="333333"/>
              </a:solidFill>
              <a:effectLst/>
              <a:latin typeface="Lato"/>
            </a:endParaRPr>
          </a:p>
        </p:txBody>
      </p:sp>
    </p:spTree>
    <p:extLst>
      <p:ext uri="{BB962C8B-B14F-4D97-AF65-F5344CB8AC3E}">
        <p14:creationId xmlns:p14="http://schemas.microsoft.com/office/powerpoint/2010/main" val="13849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8DB1-0BC0-433C-84C4-7A3F82A600A7}"/>
              </a:ext>
            </a:extLst>
          </p:cNvPr>
          <p:cNvSpPr/>
          <p:nvPr/>
        </p:nvSpPr>
        <p:spPr>
          <a:xfrm>
            <a:off x="1571625" y="276225"/>
            <a:ext cx="8458200" cy="6032421"/>
          </a:xfrm>
          <a:prstGeom prst="rect">
            <a:avLst/>
          </a:prstGeom>
        </p:spPr>
        <p:txBody>
          <a:bodyPr wrap="square">
            <a:spAutoFit/>
          </a:bodyPr>
          <a:lstStyle/>
          <a:p>
            <a:r>
              <a:rPr lang="en-US" sz="4000" u="sng" dirty="0"/>
              <a:t>Then we get the Histology results about 2 weeks later</a:t>
            </a:r>
            <a:r>
              <a:rPr lang="en-US" dirty="0"/>
              <a:t>:</a:t>
            </a:r>
          </a:p>
          <a:p>
            <a:endParaRPr lang="en-US" dirty="0"/>
          </a:p>
          <a:p>
            <a:pPr marL="457200" indent="-457200">
              <a:buFont typeface="Wingdings" panose="05000000000000000000" pitchFamily="2" charset="2"/>
              <a:buChar char="q"/>
            </a:pPr>
            <a:r>
              <a:rPr lang="en-US" sz="3200" dirty="0"/>
              <a:t>LSIL </a:t>
            </a:r>
          </a:p>
          <a:p>
            <a:pPr marL="457200" indent="-457200">
              <a:buFont typeface="Wingdings" panose="05000000000000000000" pitchFamily="2" charset="2"/>
              <a:buChar char="q"/>
            </a:pPr>
            <a:r>
              <a:rPr lang="en-US" sz="3200" dirty="0"/>
              <a:t>HSIL (CIN3 = Squamous carcinoma in situ)</a:t>
            </a:r>
          </a:p>
          <a:p>
            <a:pPr marL="457200" indent="-457200">
              <a:buFont typeface="Wingdings" panose="05000000000000000000" pitchFamily="2" charset="2"/>
              <a:buChar char="q"/>
            </a:pPr>
            <a:r>
              <a:rPr lang="en-US" sz="3200" dirty="0"/>
              <a:t>Squamous carcinoma</a:t>
            </a:r>
          </a:p>
          <a:p>
            <a:pPr marL="457200" indent="-457200">
              <a:buFont typeface="Wingdings" panose="05000000000000000000" pitchFamily="2" charset="2"/>
              <a:buChar char="q"/>
            </a:pPr>
            <a:r>
              <a:rPr lang="en-US" sz="3200" dirty="0"/>
              <a:t>Adenocarcinoma in situ</a:t>
            </a:r>
          </a:p>
          <a:p>
            <a:pPr marL="457200" indent="-457200">
              <a:buFont typeface="Wingdings" panose="05000000000000000000" pitchFamily="2" charset="2"/>
              <a:buChar char="q"/>
            </a:pPr>
            <a:r>
              <a:rPr lang="en-US" sz="3200" dirty="0"/>
              <a:t>Adenocarcinoma</a:t>
            </a:r>
          </a:p>
          <a:p>
            <a:pPr marL="457200" indent="-457200">
              <a:buFont typeface="Wingdings" panose="05000000000000000000" pitchFamily="2" charset="2"/>
              <a:buChar char="q"/>
            </a:pPr>
            <a:endParaRPr lang="en-US" sz="3200" dirty="0"/>
          </a:p>
          <a:p>
            <a:r>
              <a:rPr lang="en-US" sz="3200" dirty="0"/>
              <a:t>For example: LEEP HSIL and complete margins are seen again at 6 months in colposcopy clinic for colposcopy / ECC / HPV</a:t>
            </a:r>
          </a:p>
        </p:txBody>
      </p:sp>
    </p:spTree>
    <p:extLst>
      <p:ext uri="{BB962C8B-B14F-4D97-AF65-F5344CB8AC3E}">
        <p14:creationId xmlns:p14="http://schemas.microsoft.com/office/powerpoint/2010/main" val="308572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A43C7D-0EAD-4A78-BE06-965DA1A45317}"/>
              </a:ext>
            </a:extLst>
          </p:cNvPr>
          <p:cNvSpPr/>
          <p:nvPr/>
        </p:nvSpPr>
        <p:spPr>
          <a:xfrm>
            <a:off x="233997" y="171451"/>
            <a:ext cx="11443653" cy="6740307"/>
          </a:xfrm>
          <a:prstGeom prst="rect">
            <a:avLst/>
          </a:prstGeom>
        </p:spPr>
        <p:txBody>
          <a:bodyPr wrap="square">
            <a:spAutoFit/>
          </a:bodyPr>
          <a:lstStyle/>
          <a:p>
            <a:r>
              <a:rPr lang="en-CA" dirty="0"/>
              <a:t>REFERENCES:</a:t>
            </a:r>
          </a:p>
          <a:p>
            <a:r>
              <a:rPr lang="en-CA" dirty="0"/>
              <a:t>1. Canadian Task Force on Preventive Health Care, Recommendations on screening for cervical cancer. CMAJ. 2013 Jan</a:t>
            </a:r>
          </a:p>
          <a:p>
            <a:r>
              <a:rPr lang="en-CA" dirty="0"/>
              <a:t>8;185(1):35-45.</a:t>
            </a:r>
          </a:p>
          <a:p>
            <a:r>
              <a:rPr lang="en-CA" dirty="0"/>
              <a:t>2. </a:t>
            </a:r>
            <a:r>
              <a:rPr lang="en-CA" dirty="0" err="1"/>
              <a:t>Kulasingam</a:t>
            </a:r>
            <a:r>
              <a:rPr lang="en-CA" dirty="0"/>
              <a:t> S, </a:t>
            </a:r>
            <a:r>
              <a:rPr lang="en-CA" dirty="0" err="1"/>
              <a:t>Havrilesky</a:t>
            </a:r>
            <a:r>
              <a:rPr lang="en-CA" dirty="0"/>
              <a:t> L, Ghebre R et al. Screening for Cervical Cancer: A Decision Analysis for the U.S. Preventive Services Task Force. 2011. Available at</a:t>
            </a:r>
          </a:p>
          <a:p>
            <a:r>
              <a:rPr lang="en-CA" dirty="0"/>
              <a:t>http://www.uspreventiveservicestaskforce.org/uspstf11/cervcancer/cervcanceres.pdf. Accessed January 2012.</a:t>
            </a:r>
          </a:p>
          <a:p>
            <a:r>
              <a:rPr lang="en-CA" dirty="0"/>
              <a:t>3. Landy R, Birke H, </a:t>
            </a:r>
            <a:r>
              <a:rPr lang="en-CA" dirty="0" err="1"/>
              <a:t>Castanon</a:t>
            </a:r>
            <a:r>
              <a:rPr lang="en-CA" dirty="0"/>
              <a:t> A et al. Benefits and harms of cervical screening from age 20 years compared with screening from age 25 years. British Journal of</a:t>
            </a:r>
          </a:p>
          <a:p>
            <a:r>
              <a:rPr lang="en-CA" dirty="0"/>
              <a:t>Cancer. 2014; 110(7): 1841-6.</a:t>
            </a:r>
          </a:p>
          <a:p>
            <a:r>
              <a:rPr lang="en-CA" dirty="0"/>
              <a:t>4.  Jayasinghe YL, Moore EE, Tabrizi SN et al. Human papillomavirus in adolescents: lessons learned from decades of evaluation. Journal of Paediatrics and Child</a:t>
            </a:r>
          </a:p>
          <a:p>
            <a:r>
              <a:rPr lang="en-CA" dirty="0"/>
              <a:t>Health. 2013; 49(2): 99-104.</a:t>
            </a:r>
          </a:p>
          <a:p>
            <a:r>
              <a:rPr lang="en-CA" dirty="0"/>
              <a:t>5. Rodriguez AC, Schiffman M, Herrero R et al. Rapid clearance of human papillomavirus and implications for clinical focus on persistent infections. Journal of the</a:t>
            </a:r>
          </a:p>
          <a:p>
            <a:r>
              <a:rPr lang="en-CA" dirty="0"/>
              <a:t>National Cancer Institute. 2008; 100(7): 513-7.</a:t>
            </a:r>
          </a:p>
          <a:p>
            <a:r>
              <a:rPr lang="en-CA" dirty="0"/>
              <a:t>6. </a:t>
            </a:r>
            <a:r>
              <a:rPr lang="en-CA" dirty="0" err="1"/>
              <a:t>Arbyn</a:t>
            </a:r>
            <a:r>
              <a:rPr lang="en-CA" dirty="0"/>
              <a:t> M, </a:t>
            </a:r>
            <a:r>
              <a:rPr lang="en-CA" dirty="0" err="1"/>
              <a:t>Kyrgiou</a:t>
            </a:r>
            <a:r>
              <a:rPr lang="en-CA" dirty="0"/>
              <a:t> M, </a:t>
            </a:r>
            <a:r>
              <a:rPr lang="en-CA" dirty="0" err="1"/>
              <a:t>Simoens</a:t>
            </a:r>
            <a:r>
              <a:rPr lang="en-CA" dirty="0"/>
              <a:t> C, </a:t>
            </a:r>
            <a:r>
              <a:rPr lang="en-CA" dirty="0" err="1"/>
              <a:t>Raifu</a:t>
            </a:r>
            <a:r>
              <a:rPr lang="en-CA" dirty="0"/>
              <a:t> AO, </a:t>
            </a:r>
            <a:r>
              <a:rPr lang="en-CA" dirty="0" err="1"/>
              <a:t>Koliopoulos</a:t>
            </a:r>
            <a:r>
              <a:rPr lang="en-CA" dirty="0"/>
              <a:t> G, Martin-Hirsch P, Prendiville W, </a:t>
            </a:r>
            <a:r>
              <a:rPr lang="en-CA" dirty="0" err="1"/>
              <a:t>Paraskevaidis</a:t>
            </a:r>
            <a:r>
              <a:rPr lang="en-CA" dirty="0"/>
              <a:t> E. Perinatal mortality and other severe adverse pregnancy</a:t>
            </a:r>
          </a:p>
          <a:p>
            <a:r>
              <a:rPr lang="en-CA" dirty="0"/>
              <a:t>outcomes associated with treatment of cervical intraepithelial neoplasia: meta-analysis. BMJ. 2008 Sep 18;337:a1284</a:t>
            </a:r>
          </a:p>
          <a:p>
            <a:r>
              <a:rPr lang="en-CA" dirty="0"/>
              <a:t>7. </a:t>
            </a:r>
            <a:r>
              <a:rPr lang="en-CA" dirty="0" err="1"/>
              <a:t>Walboomers</a:t>
            </a:r>
            <a:r>
              <a:rPr lang="en-CA" dirty="0"/>
              <a:t> JM, Jacobs MV, Manos MM, Bosch FX, </a:t>
            </a:r>
            <a:r>
              <a:rPr lang="en-CA" dirty="0" err="1"/>
              <a:t>Kummer</a:t>
            </a:r>
            <a:r>
              <a:rPr lang="en-CA" dirty="0"/>
              <a:t> JA, Shah KV, et al. Human papillomavirus is a necessary cause of invasive cervical cancer worldwide. J </a:t>
            </a:r>
            <a:r>
              <a:rPr lang="en-CA" dirty="0" err="1"/>
              <a:t>Pathol</a:t>
            </a:r>
            <a:r>
              <a:rPr lang="en-CA" dirty="0"/>
              <a:t> 1999 Sep;189(1):12-19. </a:t>
            </a:r>
          </a:p>
          <a:p>
            <a:r>
              <a:rPr lang="en-CA" dirty="0"/>
              <a:t>8. Stanley, M. Pathology and epidemiology of HPV infection in females. </a:t>
            </a:r>
            <a:r>
              <a:rPr lang="en-CA" dirty="0" err="1"/>
              <a:t>Gyne</a:t>
            </a:r>
            <a:r>
              <a:rPr lang="en-CA" dirty="0"/>
              <a:t> </a:t>
            </a:r>
            <a:r>
              <a:rPr lang="en-CA" dirty="0" err="1"/>
              <a:t>Onc</a:t>
            </a:r>
            <a:r>
              <a:rPr lang="en-CA" dirty="0"/>
              <a:t>. 2010; 117: S5-S10 </a:t>
            </a:r>
          </a:p>
          <a:p>
            <a:r>
              <a:rPr lang="en-CA" dirty="0"/>
              <a:t>9. </a:t>
            </a:r>
            <a:r>
              <a:rPr lang="en-CA" dirty="0" err="1"/>
              <a:t>Arbyn</a:t>
            </a:r>
            <a:r>
              <a:rPr lang="en-CA" dirty="0"/>
              <a:t> M, </a:t>
            </a:r>
            <a:r>
              <a:rPr lang="en-CA" dirty="0" err="1"/>
              <a:t>Tommasino</a:t>
            </a:r>
            <a:r>
              <a:rPr lang="en-CA" dirty="0"/>
              <a:t> M, </a:t>
            </a:r>
            <a:r>
              <a:rPr lang="en-CA" dirty="0" err="1"/>
              <a:t>Depuydt</a:t>
            </a:r>
            <a:r>
              <a:rPr lang="en-CA" dirty="0"/>
              <a:t> C et al. Are 20 human papillomavirus types causing cervical cancer? Journal of Pathology. 2014; 234(4): 431-5. </a:t>
            </a:r>
          </a:p>
          <a:p>
            <a:endParaRPr lang="en-CA" dirty="0"/>
          </a:p>
        </p:txBody>
      </p:sp>
    </p:spTree>
    <p:extLst>
      <p:ext uri="{BB962C8B-B14F-4D97-AF65-F5344CB8AC3E}">
        <p14:creationId xmlns:p14="http://schemas.microsoft.com/office/powerpoint/2010/main" val="184447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BDDCD6-3994-43DD-A92E-793AD0DE46F8}"/>
              </a:ext>
            </a:extLst>
          </p:cNvPr>
          <p:cNvSpPr/>
          <p:nvPr/>
        </p:nvSpPr>
        <p:spPr>
          <a:xfrm>
            <a:off x="457200" y="266700"/>
            <a:ext cx="11487150" cy="6186309"/>
          </a:xfrm>
          <a:prstGeom prst="rect">
            <a:avLst/>
          </a:prstGeom>
        </p:spPr>
        <p:txBody>
          <a:bodyPr wrap="square">
            <a:spAutoFit/>
          </a:bodyPr>
          <a:lstStyle/>
          <a:p>
            <a:r>
              <a:rPr lang="en-US" dirty="0"/>
              <a:t>10. </a:t>
            </a:r>
            <a:r>
              <a:rPr lang="en-US" dirty="0" err="1"/>
              <a:t>Moscicki</a:t>
            </a:r>
            <a:r>
              <a:rPr lang="en-US" dirty="0"/>
              <a:t> AB, </a:t>
            </a:r>
            <a:r>
              <a:rPr lang="en-US" dirty="0" err="1"/>
              <a:t>Shiboski</a:t>
            </a:r>
            <a:r>
              <a:rPr lang="en-US" dirty="0"/>
              <a:t> S, </a:t>
            </a:r>
            <a:r>
              <a:rPr lang="en-US" dirty="0" err="1"/>
              <a:t>Broering</a:t>
            </a:r>
            <a:r>
              <a:rPr lang="en-US" dirty="0"/>
              <a:t> J et al. The natural history of human papillomavirus infection as measured by repeated DNA testing in adolescent and young women. The Journal of Pediatrics. 1998; 132(2): 277-84. </a:t>
            </a:r>
            <a:endParaRPr lang="en-CA" dirty="0"/>
          </a:p>
          <a:p>
            <a:r>
              <a:rPr lang="en-CA" dirty="0"/>
              <a:t>11. Woodman CB, Collins S, Winter H et al. Natural history of cervical human papillomavirus infection in young women: a longitudinal cohort study. The Lancet. 2001; 357(9271): 1831-6. </a:t>
            </a:r>
          </a:p>
          <a:p>
            <a:r>
              <a:rPr lang="en-CA" dirty="0"/>
              <a:t>12. </a:t>
            </a:r>
            <a:r>
              <a:rPr lang="en-CA" dirty="0" err="1"/>
              <a:t>Moscicki</a:t>
            </a:r>
            <a:r>
              <a:rPr lang="en-CA" dirty="0"/>
              <a:t> AB. Management of adolescents who have abnormal cytology and histology. Obstetrics and Gynecology Clinics of North America. 2008; 35(4): 633-43; x. </a:t>
            </a:r>
          </a:p>
          <a:p>
            <a:r>
              <a:rPr lang="en-CA" dirty="0"/>
              <a:t>13. </a:t>
            </a:r>
            <a:r>
              <a:rPr lang="en-CA" dirty="0" err="1"/>
              <a:t>Kjaer</a:t>
            </a:r>
            <a:r>
              <a:rPr lang="en-CA" dirty="0"/>
              <a:t> SK, van den Brule AJ, Paull G et al. Type specific persistence of high risk human papillomavirus (HPV) as indicator of high grade cervical squamous intraepithelial lesions in young women: population based prospective follow up study. BMJ. 2002; 325(7364): 572. </a:t>
            </a:r>
          </a:p>
          <a:p>
            <a:r>
              <a:rPr lang="en-CA" dirty="0"/>
              <a:t>14. </a:t>
            </a:r>
            <a:r>
              <a:rPr lang="en-CA" dirty="0" err="1"/>
              <a:t>Kjær</a:t>
            </a:r>
            <a:r>
              <a:rPr lang="en-CA" dirty="0"/>
              <a:t> SK, Frederiksen K, Munk C et al. Long-term absolute risk of cervical intraepithelial neoplasia grade 3 or worse following human papillomavirus infection: role of persistence. Journal of the National Cancer Institute. 2010; 102(19): 1478-88</a:t>
            </a:r>
          </a:p>
          <a:p>
            <a:r>
              <a:rPr lang="en-CA" dirty="0"/>
              <a:t>15. McCredie MR, Sharples KJ, Paul C, </a:t>
            </a:r>
            <a:r>
              <a:rPr lang="en-CA" dirty="0" err="1"/>
              <a:t>Baranyai</a:t>
            </a:r>
            <a:r>
              <a:rPr lang="en-CA" dirty="0"/>
              <a:t> J, Medley G, Jones RW, </a:t>
            </a:r>
            <a:r>
              <a:rPr lang="en-CA" dirty="0" err="1"/>
              <a:t>Skegg</a:t>
            </a:r>
            <a:r>
              <a:rPr lang="en-CA" dirty="0"/>
              <a:t> </a:t>
            </a:r>
            <a:r>
              <a:rPr lang="en-CA" dirty="0" err="1"/>
              <a:t>DC.Natural</a:t>
            </a:r>
            <a:r>
              <a:rPr lang="en-CA" dirty="0"/>
              <a:t> history of cervical neoplasia and risk of invasive cancer in women with cervical intraepithelial neoplasia 3: a retrospective cohort study. Lancet Oncol. 2008 May;9(5):425-34 </a:t>
            </a:r>
          </a:p>
          <a:p>
            <a:r>
              <a:rPr lang="en-CA" dirty="0"/>
              <a:t>16. Brinton LA, Tashima KT, Lehman HF et al. Epidemiology of cervical cancer by cell type. Cancer Research. 1987; 47(6): 1706-11. </a:t>
            </a:r>
          </a:p>
          <a:p>
            <a:r>
              <a:rPr lang="en-CA" dirty="0"/>
              <a:t>17. Copeland G, Datta SD, Spivak G et al. Total burden and incidence of in situ and invasive cervical carcinoma in Michigan, 1985-2003. Cancer. 2008; 113(10 Suppl): 2946-54. </a:t>
            </a:r>
          </a:p>
          <a:p>
            <a:r>
              <a:rPr lang="en-CA" dirty="0"/>
              <a:t>18. Liu S, </a:t>
            </a:r>
            <a:r>
              <a:rPr lang="en-CA" dirty="0" err="1"/>
              <a:t>Semenciw</a:t>
            </a:r>
            <a:r>
              <a:rPr lang="en-CA" dirty="0"/>
              <a:t> R, Probert A et al. Cervical cancer in Canada: changing patterns in incidence and mortality. International Journal of Gynecological Cancer. 2001; 11(1): 24-31. 6 Smith HO, Tiffany MF, Qualls CR et al. </a:t>
            </a:r>
          </a:p>
          <a:p>
            <a:endParaRPr lang="en-CA" dirty="0"/>
          </a:p>
        </p:txBody>
      </p:sp>
    </p:spTree>
    <p:extLst>
      <p:ext uri="{BB962C8B-B14F-4D97-AF65-F5344CB8AC3E}">
        <p14:creationId xmlns:p14="http://schemas.microsoft.com/office/powerpoint/2010/main" val="406135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pPr eaLnBrk="1" hangingPunct="1"/>
            <a:r>
              <a:rPr lang="en-CA" altLang="en-US" dirty="0"/>
              <a:t>Resources – Provider and Patient</a:t>
            </a:r>
          </a:p>
        </p:txBody>
      </p:sp>
      <p:sp>
        <p:nvSpPr>
          <p:cNvPr id="2" name="Content Placeholder 1"/>
          <p:cNvSpPr>
            <a:spLocks noGrp="1"/>
          </p:cNvSpPr>
          <p:nvPr>
            <p:ph idx="1"/>
          </p:nvPr>
        </p:nvSpPr>
        <p:spPr/>
        <p:txBody>
          <a:bodyPr>
            <a:normAutofit/>
          </a:bodyPr>
          <a:lstStyle/>
          <a:p>
            <a:pPr>
              <a:buFont typeface="Arial" charset="0"/>
              <a:buChar char="•"/>
              <a:defRPr/>
            </a:pPr>
            <a:r>
              <a:rPr lang="en-CA" sz="2400" dirty="0">
                <a:hlinkClick r:id="" action="ppaction://noaction"/>
              </a:rPr>
              <a:t>http://www.bccancer.bc.ca/screening/health-professionals/cervix</a:t>
            </a:r>
          </a:p>
          <a:p>
            <a:pPr>
              <a:buFont typeface="Arial" charset="0"/>
              <a:buChar char="•"/>
              <a:defRPr/>
            </a:pPr>
            <a:r>
              <a:rPr lang="en-CA" sz="2400" dirty="0">
                <a:hlinkClick r:id="" action="ppaction://noaction"/>
              </a:rPr>
              <a:t>http://www.bccancer.bc.ca/screening/health-professionals/cervix/colposcopy#Resources</a:t>
            </a:r>
          </a:p>
          <a:p>
            <a:pPr eaLnBrk="1" hangingPunct="1">
              <a:buFont typeface="Arial" charset="0"/>
              <a:buChar char="•"/>
              <a:defRPr/>
            </a:pPr>
            <a:r>
              <a:rPr lang="en-CA" sz="2400" dirty="0">
                <a:hlinkClick r:id="" action="ppaction://noaction"/>
              </a:rPr>
              <a:t>HPV FOCAL FAQ </a:t>
            </a:r>
          </a:p>
          <a:p>
            <a:pPr lvl="1" eaLnBrk="1" hangingPunct="1">
              <a:buFont typeface="Arial" charset="0"/>
              <a:buChar char="•"/>
              <a:defRPr/>
            </a:pPr>
            <a:r>
              <a:rPr lang="en-CA" dirty="0">
                <a:hlinkClick r:id="rId2"/>
              </a:rPr>
              <a:t>http://www.bccancer.bc.ca/our-research/participate/cervical-screening</a:t>
            </a:r>
          </a:p>
          <a:p>
            <a:pPr eaLnBrk="1" hangingPunct="1">
              <a:buFont typeface="Arial" charset="0"/>
              <a:buChar char="•"/>
              <a:defRPr/>
            </a:pPr>
            <a:r>
              <a:rPr lang="en-CA" sz="2400" dirty="0">
                <a:hlinkClick r:id="rId2"/>
              </a:rPr>
              <a:t>www.sexualityandu.ca</a:t>
            </a:r>
            <a:endParaRPr lang="en-CA" sz="2400" dirty="0"/>
          </a:p>
          <a:p>
            <a:pPr eaLnBrk="1" hangingPunct="1">
              <a:buFont typeface="Arial" charset="0"/>
              <a:buChar char="•"/>
              <a:defRPr/>
            </a:pPr>
            <a:r>
              <a:rPr lang="en-CA" sz="2400" dirty="0">
                <a:solidFill>
                  <a:schemeClr val="tx2">
                    <a:lumMod val="60000"/>
                    <a:lumOff val="40000"/>
                  </a:schemeClr>
                </a:solidFill>
                <a:hlinkClick r:id="rId3"/>
              </a:rPr>
              <a:t>www.hpvinfo.ca</a:t>
            </a:r>
          </a:p>
          <a:p>
            <a:pPr eaLnBrk="1" hangingPunct="1">
              <a:buFont typeface="Arial" charset="0"/>
              <a:buChar char="•"/>
              <a:defRPr/>
            </a:pPr>
            <a:r>
              <a:rPr lang="en-CA" sz="2400" u="sng" dirty="0">
                <a:solidFill>
                  <a:schemeClr val="tx2">
                    <a:lumMod val="60000"/>
                    <a:lumOff val="40000"/>
                  </a:schemeClr>
                </a:solidFill>
                <a:hlinkClick r:id="rId4"/>
              </a:rPr>
              <a:t>http://immunizebc.ca/diseases-vaccinations/hpv</a:t>
            </a:r>
            <a:endParaRPr lang="en-CA" sz="2400" u="sng" dirty="0">
              <a:solidFill>
                <a:schemeClr val="tx2">
                  <a:lumMod val="60000"/>
                  <a:lumOff val="40000"/>
                </a:schemeClr>
              </a:solidFill>
            </a:endParaRPr>
          </a:p>
          <a:p>
            <a:pPr eaLnBrk="1" hangingPunct="1">
              <a:buFont typeface="Arial" charset="0"/>
              <a:buChar char="•"/>
              <a:defRPr/>
            </a:pPr>
            <a:r>
              <a:rPr lang="en-CA" sz="2400" u="sng" dirty="0">
                <a:solidFill>
                  <a:schemeClr val="tx2">
                    <a:lumMod val="60000"/>
                    <a:lumOff val="40000"/>
                  </a:schemeClr>
                </a:solidFill>
                <a:hlinkClick r:id="" action="ppaction://noaction"/>
              </a:rPr>
              <a:t>NACI (National Advisory Committee on Immunization) Guidelines:</a:t>
            </a:r>
          </a:p>
          <a:p>
            <a:pPr lvl="1" eaLnBrk="1" hangingPunct="1">
              <a:buFont typeface="Arial" charset="0"/>
              <a:buChar char="•"/>
              <a:defRPr/>
            </a:pPr>
            <a:r>
              <a:rPr lang="en-CA" u="sng" dirty="0">
                <a:solidFill>
                  <a:schemeClr val="tx2">
                    <a:lumMod val="60000"/>
                    <a:lumOff val="40000"/>
                  </a:schemeClr>
                </a:solidFill>
                <a:hlinkClick r:id="" action="ppaction://noaction"/>
              </a:rPr>
              <a:t>http</a:t>
            </a:r>
            <a:r>
              <a:rPr lang="en-CA" u="sng" dirty="0">
                <a:solidFill>
                  <a:schemeClr val="tx2">
                    <a:lumMod val="60000"/>
                    <a:lumOff val="40000"/>
                  </a:schemeClr>
                </a:solidFill>
                <a:hlinkClick r:id="rId5"/>
              </a:rPr>
              <a:t>://www.phac-aspc.gc.ca/naci-ccni/index-eng.php</a:t>
            </a:r>
            <a:r>
              <a:rPr lang="en-CA" u="sng" dirty="0">
                <a:solidFill>
                  <a:schemeClr val="tx2">
                    <a:lumMod val="60000"/>
                    <a:lumOff val="40000"/>
                  </a:schemeClr>
                </a:solidFill>
              </a:rPr>
              <a:t> </a:t>
            </a:r>
          </a:p>
        </p:txBody>
      </p:sp>
    </p:spTree>
    <p:extLst>
      <p:ext uri="{BB962C8B-B14F-4D97-AF65-F5344CB8AC3E}">
        <p14:creationId xmlns:p14="http://schemas.microsoft.com/office/powerpoint/2010/main" val="81600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CA" sz="4000" dirty="0"/>
              <a:t>BC’s Cervical Cancer Screening Policy</a:t>
            </a:r>
            <a:br>
              <a:rPr lang="en-CA" sz="4000" dirty="0"/>
            </a:br>
            <a:r>
              <a:rPr lang="en-CA" sz="1800" i="1" dirty="0">
                <a:solidFill>
                  <a:schemeClr val="accent4"/>
                </a:solidFill>
              </a:rPr>
              <a:t>(NOT SO) </a:t>
            </a:r>
            <a:r>
              <a:rPr lang="en-CA" sz="1800" dirty="0"/>
              <a:t>NEW </a:t>
            </a:r>
            <a:r>
              <a:rPr lang="en-CA" sz="1800" i="1" dirty="0"/>
              <a:t>Implemented June 2016</a:t>
            </a:r>
            <a:endParaRPr lang="en-US" sz="1800" i="1" dirty="0">
              <a:solidFill>
                <a:srgbClr val="FF3399"/>
              </a:solidFill>
            </a:endParaRPr>
          </a:p>
        </p:txBody>
      </p:sp>
      <p:graphicFrame>
        <p:nvGraphicFramePr>
          <p:cNvPr id="4" name="Content Placeholder 3"/>
          <p:cNvGraphicFramePr>
            <a:graphicFrameLocks noGrp="1"/>
          </p:cNvGraphicFramePr>
          <p:nvPr>
            <p:ph idx="1"/>
          </p:nvPr>
        </p:nvGraphicFramePr>
        <p:xfrm>
          <a:off x="1981201" y="1524000"/>
          <a:ext cx="8363273" cy="4841344"/>
        </p:xfrm>
        <a:graphic>
          <a:graphicData uri="http://schemas.openxmlformats.org/drawingml/2006/table">
            <a:tbl>
              <a:tblPr firstRow="1" firstCol="1">
                <a:tableStyleId>{B301B821-A1FF-4177-AEE7-76D212191A09}</a:tableStyleId>
              </a:tblPr>
              <a:tblGrid>
                <a:gridCol w="619502">
                  <a:extLst>
                    <a:ext uri="{9D8B030D-6E8A-4147-A177-3AD203B41FA5}">
                      <a16:colId xmlns:a16="http://schemas.microsoft.com/office/drawing/2014/main" val="20000"/>
                    </a:ext>
                  </a:extLst>
                </a:gridCol>
                <a:gridCol w="2478007">
                  <a:extLst>
                    <a:ext uri="{9D8B030D-6E8A-4147-A177-3AD203B41FA5}">
                      <a16:colId xmlns:a16="http://schemas.microsoft.com/office/drawing/2014/main" val="20001"/>
                    </a:ext>
                  </a:extLst>
                </a:gridCol>
                <a:gridCol w="1548754">
                  <a:extLst>
                    <a:ext uri="{9D8B030D-6E8A-4147-A177-3AD203B41FA5}">
                      <a16:colId xmlns:a16="http://schemas.microsoft.com/office/drawing/2014/main" val="20002"/>
                    </a:ext>
                  </a:extLst>
                </a:gridCol>
                <a:gridCol w="1548754">
                  <a:extLst>
                    <a:ext uri="{9D8B030D-6E8A-4147-A177-3AD203B41FA5}">
                      <a16:colId xmlns:a16="http://schemas.microsoft.com/office/drawing/2014/main" val="20003"/>
                    </a:ext>
                  </a:extLst>
                </a:gridCol>
                <a:gridCol w="2168256">
                  <a:extLst>
                    <a:ext uri="{9D8B030D-6E8A-4147-A177-3AD203B41FA5}">
                      <a16:colId xmlns:a16="http://schemas.microsoft.com/office/drawing/2014/main" val="20004"/>
                    </a:ext>
                  </a:extLst>
                </a:gridCol>
              </a:tblGrid>
              <a:tr h="533400">
                <a:tc>
                  <a:txBody>
                    <a:bodyPr/>
                    <a:lstStyle/>
                    <a:p>
                      <a:pPr>
                        <a:lnSpc>
                          <a:spcPct val="100000"/>
                        </a:lnSpc>
                      </a:pPr>
                      <a:endParaRPr lang="en-US" sz="1200" b="0" cap="all" baseline="0" dirty="0">
                        <a:solidFill>
                          <a:schemeClr val="tx1"/>
                        </a:solidFill>
                        <a:effectLst/>
                        <a:latin typeface="+mn-lt"/>
                        <a:cs typeface="Times New Roman"/>
                      </a:endParaRPr>
                    </a:p>
                  </a:txBody>
                  <a:tcPr marL="68580" marR="68580" marT="0" marB="0" anchor="ctr">
                    <a:solidFill>
                      <a:schemeClr val="accent4"/>
                    </a:solidFill>
                  </a:tcPr>
                </a:tc>
                <a:tc>
                  <a:txBody>
                    <a:bodyPr/>
                    <a:lstStyle/>
                    <a:p>
                      <a:pPr>
                        <a:lnSpc>
                          <a:spcPct val="100000"/>
                        </a:lnSpc>
                      </a:pPr>
                      <a:endParaRPr lang="en-US" sz="1200" b="0" cap="all" baseline="0" dirty="0">
                        <a:solidFill>
                          <a:schemeClr val="tx1"/>
                        </a:solidFill>
                        <a:effectLst/>
                        <a:latin typeface="+mn-lt"/>
                        <a:cs typeface="Times New Roman"/>
                      </a:endParaRPr>
                    </a:p>
                  </a:txBody>
                  <a:tcPr marL="68580" marR="68580" marT="0" marB="0" anchor="ctr">
                    <a:solidFill>
                      <a:schemeClr val="accent4"/>
                    </a:solidFill>
                  </a:tcPr>
                </a:tc>
                <a:tc>
                  <a:txBody>
                    <a:bodyPr/>
                    <a:lstStyle/>
                    <a:p>
                      <a:pPr marL="0" marR="0">
                        <a:lnSpc>
                          <a:spcPct val="100000"/>
                        </a:lnSpc>
                        <a:spcBef>
                          <a:spcPts val="0"/>
                        </a:spcBef>
                        <a:spcAft>
                          <a:spcPts val="0"/>
                        </a:spcAft>
                      </a:pPr>
                      <a:r>
                        <a:rPr lang="en-CA" sz="1200" cap="all" baseline="0" dirty="0">
                          <a:effectLst/>
                        </a:rPr>
                        <a:t>Recommendation</a:t>
                      </a:r>
                      <a:endParaRPr lang="en-US" sz="1200" cap="all" baseline="0" dirty="0">
                        <a:solidFill>
                          <a:schemeClr val="bg1"/>
                        </a:solidFill>
                        <a:effectLst/>
                        <a:latin typeface="+mn-lt"/>
                        <a:cs typeface="Times New Roman"/>
                      </a:endParaRPr>
                    </a:p>
                  </a:txBody>
                  <a:tcPr marL="68580" marR="68580" marT="0" marB="0" anchor="ctr">
                    <a:solidFill>
                      <a:schemeClr val="accent4"/>
                    </a:solidFill>
                  </a:tcPr>
                </a:tc>
                <a:tc>
                  <a:txBody>
                    <a:bodyPr/>
                    <a:lstStyle/>
                    <a:p>
                      <a:pPr marL="0" marR="0">
                        <a:lnSpc>
                          <a:spcPct val="100000"/>
                        </a:lnSpc>
                        <a:spcBef>
                          <a:spcPts val="0"/>
                        </a:spcBef>
                        <a:spcAft>
                          <a:spcPts val="0"/>
                        </a:spcAft>
                      </a:pPr>
                      <a:endParaRPr lang="en-CA" sz="800" cap="all" baseline="0" dirty="0">
                        <a:effectLst/>
                      </a:endParaRPr>
                    </a:p>
                    <a:p>
                      <a:pPr marL="0" marR="0">
                        <a:lnSpc>
                          <a:spcPct val="100000"/>
                        </a:lnSpc>
                        <a:spcBef>
                          <a:spcPts val="0"/>
                        </a:spcBef>
                        <a:spcAft>
                          <a:spcPts val="0"/>
                        </a:spcAft>
                      </a:pPr>
                      <a:r>
                        <a:rPr lang="en-CA" sz="1200" cap="all" baseline="0" dirty="0">
                          <a:effectLst/>
                        </a:rPr>
                        <a:t>Screening </a:t>
                      </a:r>
                    </a:p>
                    <a:p>
                      <a:pPr marL="0" marR="0">
                        <a:lnSpc>
                          <a:spcPct val="100000"/>
                        </a:lnSpc>
                        <a:spcBef>
                          <a:spcPts val="0"/>
                        </a:spcBef>
                        <a:spcAft>
                          <a:spcPts val="0"/>
                        </a:spcAft>
                      </a:pPr>
                      <a:r>
                        <a:rPr lang="en-CA" sz="1200" cap="all" baseline="0" dirty="0">
                          <a:effectLst/>
                        </a:rPr>
                        <a:t>Interval</a:t>
                      </a:r>
                    </a:p>
                    <a:p>
                      <a:pPr marL="0" marR="0">
                        <a:lnSpc>
                          <a:spcPct val="100000"/>
                        </a:lnSpc>
                        <a:spcBef>
                          <a:spcPts val="0"/>
                        </a:spcBef>
                        <a:spcAft>
                          <a:spcPts val="0"/>
                        </a:spcAft>
                      </a:pPr>
                      <a:endParaRPr lang="en-US" sz="800" cap="all" baseline="0" dirty="0">
                        <a:solidFill>
                          <a:schemeClr val="bg1"/>
                        </a:solidFill>
                        <a:effectLst/>
                        <a:latin typeface="+mn-lt"/>
                        <a:cs typeface="Times New Roman"/>
                      </a:endParaRPr>
                    </a:p>
                  </a:txBody>
                  <a:tcPr marL="68580" marR="68580" marT="0" marB="0" anchor="ctr">
                    <a:solidFill>
                      <a:schemeClr val="accent4"/>
                    </a:solidFill>
                  </a:tcPr>
                </a:tc>
                <a:tc>
                  <a:txBody>
                    <a:bodyPr/>
                    <a:lstStyle/>
                    <a:p>
                      <a:pPr marL="0" marR="0">
                        <a:lnSpc>
                          <a:spcPct val="100000"/>
                        </a:lnSpc>
                        <a:spcBef>
                          <a:spcPts val="0"/>
                        </a:spcBef>
                        <a:spcAft>
                          <a:spcPts val="0"/>
                        </a:spcAft>
                      </a:pPr>
                      <a:r>
                        <a:rPr lang="en-CA" sz="1200" cap="all" baseline="0" dirty="0">
                          <a:effectLst/>
                        </a:rPr>
                        <a:t>Balance of Harms &amp; Benefits</a:t>
                      </a:r>
                      <a:endParaRPr lang="en-US" sz="1200" cap="all" baseline="0" dirty="0">
                        <a:solidFill>
                          <a:schemeClr val="bg1"/>
                        </a:solidFill>
                        <a:effectLst/>
                        <a:latin typeface="+mn-lt"/>
                        <a:cs typeface="Times New Roman"/>
                      </a:endParaRPr>
                    </a:p>
                  </a:txBody>
                  <a:tcPr marL="68580" marR="68580" marT="0" marB="0" anchor="ctr">
                    <a:solidFill>
                      <a:schemeClr val="accent4"/>
                    </a:solidFill>
                  </a:tcPr>
                </a:tc>
                <a:extLst>
                  <a:ext uri="{0D108BD9-81ED-4DB2-BD59-A6C34878D82A}">
                    <a16:rowId xmlns:a16="http://schemas.microsoft.com/office/drawing/2014/main" val="10000"/>
                  </a:ext>
                </a:extLst>
              </a:tr>
              <a:tr h="395618">
                <a:tc rowSpan="8">
                  <a:txBody>
                    <a:bodyPr/>
                    <a:lstStyle/>
                    <a:p>
                      <a:pPr marL="0" marR="0" algn="ctr">
                        <a:lnSpc>
                          <a:spcPct val="100000"/>
                        </a:lnSpc>
                        <a:spcBef>
                          <a:spcPts val="0"/>
                        </a:spcBef>
                        <a:spcAft>
                          <a:spcPts val="0"/>
                        </a:spcAft>
                      </a:pPr>
                      <a:r>
                        <a:rPr lang="en-CA" sz="1100" cap="all" dirty="0">
                          <a:solidFill>
                            <a:schemeClr val="bg1"/>
                          </a:solidFill>
                          <a:effectLst/>
                        </a:rPr>
                        <a:t>Average Risk</a:t>
                      </a:r>
                      <a:endParaRPr lang="en-US" sz="1100" b="0" cap="all" dirty="0">
                        <a:solidFill>
                          <a:schemeClr val="bg1"/>
                        </a:solidFill>
                        <a:effectLst/>
                        <a:latin typeface="+mn-lt"/>
                        <a:cs typeface="Times New Roman"/>
                      </a:endParaRPr>
                    </a:p>
                  </a:txBody>
                  <a:tcPr marL="68580" marR="68580" marT="0" marB="0" vert="vert270" anchor="ctr">
                    <a:solidFill>
                      <a:srgbClr val="0DBFD5"/>
                    </a:solidFill>
                  </a:tcPr>
                </a:tc>
                <a:tc>
                  <a:txBody>
                    <a:bodyPr/>
                    <a:lstStyle/>
                    <a:p>
                      <a:pPr marL="115888" marR="0" indent="0">
                        <a:lnSpc>
                          <a:spcPct val="100000"/>
                        </a:lnSpc>
                        <a:spcBef>
                          <a:spcPts val="600"/>
                        </a:spcBef>
                        <a:spcAft>
                          <a:spcPts val="600"/>
                        </a:spcAft>
                      </a:pPr>
                      <a:r>
                        <a:rPr lang="en-CA" sz="1400" dirty="0">
                          <a:solidFill>
                            <a:schemeClr val="bg1">
                              <a:lumMod val="50000"/>
                            </a:schemeClr>
                          </a:solidFill>
                          <a:effectLst/>
                        </a:rPr>
                        <a:t>Age 25-69</a:t>
                      </a:r>
                      <a:endParaRPr lang="en-US" sz="1400" b="1"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3 years</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1"/>
                  </a:ext>
                </a:extLst>
              </a:tr>
              <a:tr h="395618">
                <a:tc vMerge="1">
                  <a:txBody>
                    <a:bodyPr/>
                    <a:lstStyle/>
                    <a:p>
                      <a:pPr marL="465138" marR="0" indent="0">
                        <a:lnSpc>
                          <a:spcPct val="115000"/>
                        </a:lnSpc>
                        <a:spcBef>
                          <a:spcPts val="600"/>
                        </a:spcBef>
                        <a:spcAft>
                          <a:spcPts val="600"/>
                        </a:spcAft>
                        <a:tabLst>
                          <a:tab pos="461963" algn="l"/>
                        </a:tabLst>
                      </a:pPr>
                      <a:endParaRPr lang="en-US" sz="1200" b="0" dirty="0">
                        <a:solidFill>
                          <a:schemeClr val="tx1"/>
                        </a:solidFill>
                        <a:effectLst/>
                        <a:latin typeface="+mn-lt"/>
                        <a:cs typeface="Times New Roman"/>
                      </a:endParaRPr>
                    </a:p>
                  </a:txBody>
                  <a:tcPr marL="68580" marR="68580" marT="0" marB="0" anchor="ctr">
                    <a:solidFill>
                      <a:srgbClr val="E9EFF7"/>
                    </a:solidFill>
                  </a:tcPr>
                </a:tc>
                <a:tc>
                  <a:txBody>
                    <a:bodyPr/>
                    <a:lstStyle/>
                    <a:p>
                      <a:pPr marL="465138" marR="0" indent="0">
                        <a:lnSpc>
                          <a:spcPct val="100000"/>
                        </a:lnSpc>
                        <a:spcBef>
                          <a:spcPts val="600"/>
                        </a:spcBef>
                        <a:spcAft>
                          <a:spcPts val="600"/>
                        </a:spcAft>
                        <a:tabLst>
                          <a:tab pos="461963" algn="l"/>
                        </a:tabLst>
                      </a:pPr>
                      <a:r>
                        <a:rPr lang="en-CA" sz="1400" dirty="0">
                          <a:solidFill>
                            <a:schemeClr val="bg1">
                              <a:lumMod val="50000"/>
                            </a:schemeClr>
                          </a:solidFill>
                          <a:effectLst/>
                        </a:rPr>
                        <a:t>Never had sexual contact*</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Do not 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N/A</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0" dirty="0">
                          <a:solidFill>
                            <a:schemeClr val="bg1">
                              <a:lumMod val="50000"/>
                            </a:schemeClr>
                          </a:solidFill>
                          <a:effectLst/>
                        </a:rPr>
                        <a:t>Harms outweigh benefits</a:t>
                      </a:r>
                      <a:endParaRPr lang="en-US" sz="1400" b="0"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2"/>
                  </a:ext>
                </a:extLst>
              </a:tr>
              <a:tr h="395618">
                <a:tc vMerge="1">
                  <a:txBody>
                    <a:bodyPr/>
                    <a:lstStyle/>
                    <a:p>
                      <a:pPr marL="461963" marR="0" indent="0">
                        <a:lnSpc>
                          <a:spcPct val="115000"/>
                        </a:lnSpc>
                        <a:spcBef>
                          <a:spcPts val="600"/>
                        </a:spcBef>
                        <a:spcAft>
                          <a:spcPts val="600"/>
                        </a:spcAft>
                        <a:tabLst/>
                      </a:pPr>
                      <a:endParaRPr lang="en-US" sz="1200" b="0" dirty="0">
                        <a:solidFill>
                          <a:schemeClr val="tx1"/>
                        </a:solidFill>
                        <a:effectLst/>
                        <a:latin typeface="+mn-lt"/>
                        <a:cs typeface="Times New Roman"/>
                      </a:endParaRPr>
                    </a:p>
                  </a:txBody>
                  <a:tcPr marL="68580" marR="68580" marT="0" marB="0" anchor="ctr">
                    <a:solidFill>
                      <a:srgbClr val="E9EFF7"/>
                    </a:solidFill>
                  </a:tcPr>
                </a:tc>
                <a:tc>
                  <a:txBody>
                    <a:bodyPr/>
                    <a:lstStyle/>
                    <a:p>
                      <a:pPr marL="461963" marR="0" indent="0">
                        <a:lnSpc>
                          <a:spcPct val="100000"/>
                        </a:lnSpc>
                        <a:spcBef>
                          <a:spcPts val="600"/>
                        </a:spcBef>
                        <a:spcAft>
                          <a:spcPts val="600"/>
                        </a:spcAft>
                        <a:tabLst/>
                      </a:pPr>
                      <a:r>
                        <a:rPr lang="en-CA" sz="1400" dirty="0">
                          <a:solidFill>
                            <a:schemeClr val="bg1">
                              <a:lumMod val="50000"/>
                            </a:schemeClr>
                          </a:solidFill>
                          <a:effectLst/>
                        </a:rPr>
                        <a:t>Received the HPV Vaccine </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3 years</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3"/>
                  </a:ext>
                </a:extLst>
              </a:tr>
              <a:tr h="395618">
                <a:tc vMerge="1">
                  <a:txBody>
                    <a:bodyPr/>
                    <a:lstStyle/>
                    <a:p>
                      <a:pPr marL="461963" marR="0" indent="0">
                        <a:lnSpc>
                          <a:spcPct val="115000"/>
                        </a:lnSpc>
                        <a:spcBef>
                          <a:spcPts val="600"/>
                        </a:spcBef>
                        <a:spcAft>
                          <a:spcPts val="600"/>
                        </a:spcAft>
                        <a:tabLst/>
                      </a:pPr>
                      <a:endParaRPr lang="en-US" sz="1200" b="0" dirty="0">
                        <a:solidFill>
                          <a:schemeClr val="tx1"/>
                        </a:solidFill>
                        <a:effectLst/>
                        <a:latin typeface="+mn-lt"/>
                        <a:cs typeface="Times New Roman"/>
                      </a:endParaRPr>
                    </a:p>
                  </a:txBody>
                  <a:tcPr marL="68580" marR="68580" marT="0" marB="0" anchor="ctr">
                    <a:solidFill>
                      <a:srgbClr val="E9EFF7"/>
                    </a:solidFill>
                  </a:tcPr>
                </a:tc>
                <a:tc>
                  <a:txBody>
                    <a:bodyPr/>
                    <a:lstStyle/>
                    <a:p>
                      <a:pPr marL="461963" marR="0" indent="0">
                        <a:lnSpc>
                          <a:spcPct val="100000"/>
                        </a:lnSpc>
                        <a:spcBef>
                          <a:spcPts val="600"/>
                        </a:spcBef>
                        <a:spcAft>
                          <a:spcPts val="600"/>
                        </a:spcAft>
                        <a:tabLst/>
                      </a:pPr>
                      <a:r>
                        <a:rPr lang="en-CA" sz="1400" dirty="0">
                          <a:solidFill>
                            <a:schemeClr val="bg1">
                              <a:lumMod val="50000"/>
                            </a:schemeClr>
                          </a:solidFill>
                          <a:effectLst/>
                        </a:rPr>
                        <a:t>In same sex relationships</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3 years</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4"/>
                  </a:ext>
                </a:extLst>
              </a:tr>
              <a:tr h="395618">
                <a:tc vMerge="1">
                  <a:txBody>
                    <a:bodyPr/>
                    <a:lstStyle/>
                    <a:p>
                      <a:pPr marL="461963" marR="0" indent="0">
                        <a:lnSpc>
                          <a:spcPct val="115000"/>
                        </a:lnSpc>
                        <a:spcBef>
                          <a:spcPts val="600"/>
                        </a:spcBef>
                        <a:spcAft>
                          <a:spcPts val="600"/>
                        </a:spcAft>
                        <a:tabLst/>
                      </a:pPr>
                      <a:endParaRPr lang="en-US" sz="1200" b="0" dirty="0">
                        <a:solidFill>
                          <a:schemeClr val="tx1"/>
                        </a:solidFill>
                        <a:effectLst/>
                        <a:latin typeface="+mn-lt"/>
                        <a:cs typeface="Times New Roman"/>
                      </a:endParaRPr>
                    </a:p>
                  </a:txBody>
                  <a:tcPr marL="68580" marR="68580" marT="0" marB="0" anchor="ctr">
                    <a:solidFill>
                      <a:srgbClr val="E9EFF7"/>
                    </a:solidFill>
                  </a:tcPr>
                </a:tc>
                <a:tc>
                  <a:txBody>
                    <a:bodyPr/>
                    <a:lstStyle/>
                    <a:p>
                      <a:pPr marL="461963" marR="0" indent="0">
                        <a:lnSpc>
                          <a:spcPct val="100000"/>
                        </a:lnSpc>
                        <a:spcBef>
                          <a:spcPts val="600"/>
                        </a:spcBef>
                        <a:spcAft>
                          <a:spcPts val="600"/>
                        </a:spcAft>
                        <a:tabLst/>
                      </a:pPr>
                      <a:r>
                        <a:rPr lang="en-CA" sz="1400" dirty="0">
                          <a:solidFill>
                            <a:schemeClr val="bg1">
                              <a:lumMod val="50000"/>
                            </a:schemeClr>
                          </a:solidFill>
                          <a:effectLst/>
                        </a:rPr>
                        <a:t>Transgender with a cervix</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3 years</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5"/>
                  </a:ext>
                </a:extLst>
              </a:tr>
              <a:tr h="395618">
                <a:tc vMerge="1">
                  <a:txBody>
                    <a:bodyPr/>
                    <a:lstStyle/>
                    <a:p>
                      <a:pPr marL="461963" marR="0" indent="0">
                        <a:lnSpc>
                          <a:spcPct val="115000"/>
                        </a:lnSpc>
                        <a:spcBef>
                          <a:spcPts val="600"/>
                        </a:spcBef>
                        <a:spcAft>
                          <a:spcPts val="600"/>
                        </a:spcAft>
                        <a:tabLst/>
                      </a:pPr>
                      <a:endParaRPr lang="en-US" sz="1200" b="0" dirty="0">
                        <a:solidFill>
                          <a:schemeClr val="tx1"/>
                        </a:solidFill>
                        <a:effectLst/>
                        <a:latin typeface="+mn-lt"/>
                        <a:cs typeface="Times New Roman"/>
                      </a:endParaRPr>
                    </a:p>
                  </a:txBody>
                  <a:tcPr marL="68580" marR="68580" marT="0" marB="0" anchor="ctr">
                    <a:solidFill>
                      <a:srgbClr val="E9EFF7"/>
                    </a:solidFill>
                  </a:tcPr>
                </a:tc>
                <a:tc>
                  <a:txBody>
                    <a:bodyPr/>
                    <a:lstStyle/>
                    <a:p>
                      <a:pPr marL="461963" marR="0" indent="0">
                        <a:lnSpc>
                          <a:spcPct val="100000"/>
                        </a:lnSpc>
                        <a:spcBef>
                          <a:spcPts val="600"/>
                        </a:spcBef>
                        <a:spcAft>
                          <a:spcPts val="600"/>
                        </a:spcAft>
                        <a:tabLst/>
                      </a:pPr>
                      <a:r>
                        <a:rPr lang="en-CA" sz="1400" dirty="0">
                          <a:solidFill>
                            <a:schemeClr val="bg1">
                              <a:lumMod val="50000"/>
                            </a:schemeClr>
                          </a:solidFill>
                          <a:effectLst/>
                        </a:rPr>
                        <a:t>After TOTAL hysterectomy</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Do not 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CA" sz="1400" dirty="0">
                          <a:solidFill>
                            <a:schemeClr val="bg1">
                              <a:lumMod val="50000"/>
                            </a:schemeClr>
                          </a:solidFill>
                          <a:effectLst/>
                        </a:rPr>
                        <a:t>N/A</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0" dirty="0">
                          <a:solidFill>
                            <a:schemeClr val="bg1">
                              <a:lumMod val="50000"/>
                            </a:schemeClr>
                          </a:solidFill>
                          <a:effectLst/>
                        </a:rPr>
                        <a:t>Harms outweigh benefits</a:t>
                      </a:r>
                      <a:endParaRPr lang="en-US" sz="1400" b="0"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6"/>
                  </a:ext>
                </a:extLst>
              </a:tr>
              <a:tr h="395618">
                <a:tc vMerge="1">
                  <a:txBody>
                    <a:bodyPr/>
                    <a:lstStyle/>
                    <a:p>
                      <a:pPr marL="0" marR="0">
                        <a:lnSpc>
                          <a:spcPct val="115000"/>
                        </a:lnSpc>
                        <a:spcBef>
                          <a:spcPts val="600"/>
                        </a:spcBef>
                        <a:spcAft>
                          <a:spcPts val="600"/>
                        </a:spcAft>
                      </a:pPr>
                      <a:endParaRPr lang="en-US" sz="1200" b="0" dirty="0">
                        <a:solidFill>
                          <a:schemeClr val="tx1"/>
                        </a:solidFill>
                        <a:effectLst/>
                        <a:latin typeface="+mn-lt"/>
                        <a:cs typeface="Times New Roman"/>
                      </a:endParaRPr>
                    </a:p>
                  </a:txBody>
                  <a:tcPr marL="68580" marR="68580" marT="0" marB="0" anchor="ctr">
                    <a:solidFill>
                      <a:srgbClr val="D2DEEE"/>
                    </a:solidFill>
                  </a:tcPr>
                </a:tc>
                <a:tc>
                  <a:txBody>
                    <a:bodyPr/>
                    <a:lstStyle/>
                    <a:p>
                      <a:pPr marL="115888" marR="0" indent="0">
                        <a:lnSpc>
                          <a:spcPct val="100000"/>
                        </a:lnSpc>
                        <a:spcBef>
                          <a:spcPts val="600"/>
                        </a:spcBef>
                        <a:spcAft>
                          <a:spcPts val="600"/>
                        </a:spcAft>
                      </a:pPr>
                      <a:r>
                        <a:rPr lang="en-CA" sz="1400" dirty="0">
                          <a:solidFill>
                            <a:schemeClr val="bg1">
                              <a:lumMod val="50000"/>
                            </a:schemeClr>
                          </a:solidFill>
                          <a:effectLst/>
                        </a:rPr>
                        <a:t>Age &lt;25</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Do not 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N/A</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0" dirty="0">
                          <a:solidFill>
                            <a:schemeClr val="bg1">
                              <a:lumMod val="50000"/>
                            </a:schemeClr>
                          </a:solidFill>
                          <a:effectLst/>
                        </a:rPr>
                        <a:t>Harms outweigh benefits</a:t>
                      </a:r>
                      <a:endParaRPr lang="en-US" sz="1400" b="0"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7"/>
                  </a:ext>
                </a:extLst>
              </a:tr>
              <a:tr h="395618">
                <a:tc vMerge="1">
                  <a:txBody>
                    <a:bodyPr/>
                    <a:lstStyle/>
                    <a:p>
                      <a:pPr marL="0" marR="0">
                        <a:lnSpc>
                          <a:spcPct val="115000"/>
                        </a:lnSpc>
                        <a:spcBef>
                          <a:spcPts val="600"/>
                        </a:spcBef>
                        <a:spcAft>
                          <a:spcPts val="600"/>
                        </a:spcAft>
                      </a:pPr>
                      <a:endParaRPr lang="en-US" sz="1200" b="0" dirty="0">
                        <a:solidFill>
                          <a:schemeClr val="tx1"/>
                        </a:solidFill>
                        <a:effectLst/>
                        <a:latin typeface="+mn-lt"/>
                        <a:cs typeface="Times New Roman"/>
                      </a:endParaRPr>
                    </a:p>
                  </a:txBody>
                  <a:tcPr marL="68580" marR="68580" marT="0" marB="0" anchor="ctr">
                    <a:solidFill>
                      <a:srgbClr val="B9CCE5"/>
                    </a:solidFill>
                  </a:tcPr>
                </a:tc>
                <a:tc>
                  <a:txBody>
                    <a:bodyPr/>
                    <a:lstStyle/>
                    <a:p>
                      <a:pPr marL="115888" marR="0" indent="0">
                        <a:lnSpc>
                          <a:spcPct val="100000"/>
                        </a:lnSpc>
                        <a:spcBef>
                          <a:spcPts val="600"/>
                        </a:spcBef>
                        <a:spcAft>
                          <a:spcPts val="600"/>
                        </a:spcAft>
                      </a:pPr>
                      <a:r>
                        <a:rPr lang="en-CA" sz="1400" dirty="0">
                          <a:solidFill>
                            <a:schemeClr val="bg1">
                              <a:lumMod val="50000"/>
                            </a:schemeClr>
                          </a:solidFill>
                          <a:effectLst/>
                        </a:rPr>
                        <a:t>Age &gt;69</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Do not 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N/A</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0" dirty="0">
                          <a:solidFill>
                            <a:schemeClr val="bg1">
                              <a:lumMod val="50000"/>
                            </a:schemeClr>
                          </a:solidFill>
                          <a:effectLst/>
                        </a:rPr>
                        <a:t>Harms outweigh benefits</a:t>
                      </a:r>
                      <a:endParaRPr lang="en-US" sz="1400" b="0"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8"/>
                  </a:ext>
                </a:extLst>
              </a:tr>
              <a:tr h="395618">
                <a:tc rowSpan="2">
                  <a:txBody>
                    <a:bodyPr/>
                    <a:lstStyle/>
                    <a:p>
                      <a:pPr marL="0" marR="0" algn="ctr">
                        <a:lnSpc>
                          <a:spcPct val="100000"/>
                        </a:lnSpc>
                        <a:spcBef>
                          <a:spcPts val="0"/>
                        </a:spcBef>
                        <a:spcAft>
                          <a:spcPts val="0"/>
                        </a:spcAft>
                      </a:pPr>
                      <a:r>
                        <a:rPr lang="en-CA" sz="1100" cap="all" dirty="0">
                          <a:solidFill>
                            <a:schemeClr val="bg1"/>
                          </a:solidFill>
                          <a:effectLst/>
                        </a:rPr>
                        <a:t>Higher than</a:t>
                      </a:r>
                      <a:r>
                        <a:rPr lang="en-CA" sz="1100" cap="all" baseline="0" dirty="0">
                          <a:solidFill>
                            <a:schemeClr val="bg1"/>
                          </a:solidFill>
                          <a:effectLst/>
                        </a:rPr>
                        <a:t> </a:t>
                      </a:r>
                    </a:p>
                    <a:p>
                      <a:pPr marL="0" marR="0" algn="ctr">
                        <a:lnSpc>
                          <a:spcPct val="100000"/>
                        </a:lnSpc>
                        <a:spcBef>
                          <a:spcPts val="0"/>
                        </a:spcBef>
                        <a:spcAft>
                          <a:spcPts val="0"/>
                        </a:spcAft>
                      </a:pPr>
                      <a:r>
                        <a:rPr lang="en-CA" sz="1100" cap="all" baseline="0" dirty="0">
                          <a:solidFill>
                            <a:schemeClr val="bg1"/>
                          </a:solidFill>
                          <a:effectLst/>
                        </a:rPr>
                        <a:t>average risk</a:t>
                      </a:r>
                      <a:endParaRPr lang="en-US" sz="1100" b="0" cap="all" dirty="0">
                        <a:solidFill>
                          <a:schemeClr val="bg1"/>
                        </a:solidFill>
                        <a:effectLst/>
                        <a:latin typeface="+mn-lt"/>
                        <a:cs typeface="Times New Roman"/>
                      </a:endParaRPr>
                    </a:p>
                  </a:txBody>
                  <a:tcPr marL="68580" marR="68580" marT="0" marB="0" vert="vert270" anchor="ctr">
                    <a:solidFill>
                      <a:schemeClr val="accent4"/>
                    </a:solidFill>
                  </a:tcPr>
                </a:tc>
                <a:tc>
                  <a:txBody>
                    <a:bodyPr/>
                    <a:lstStyle/>
                    <a:p>
                      <a:pPr marL="115888" marR="0" indent="0">
                        <a:lnSpc>
                          <a:spcPct val="100000"/>
                        </a:lnSpc>
                        <a:spcBef>
                          <a:spcPts val="600"/>
                        </a:spcBef>
                        <a:spcAft>
                          <a:spcPts val="600"/>
                        </a:spcAft>
                      </a:pPr>
                      <a:r>
                        <a:rPr lang="en-CA" sz="1400" dirty="0">
                          <a:solidFill>
                            <a:schemeClr val="bg1">
                              <a:lumMod val="50000"/>
                            </a:schemeClr>
                          </a:solidFill>
                          <a:effectLst/>
                        </a:rPr>
                        <a:t>Immunocompromised women</a:t>
                      </a:r>
                      <a:endParaRPr lang="en-US" sz="1400" b="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Annual</a:t>
                      </a:r>
                      <a:endParaRPr lang="en-US" sz="1400" dirty="0">
                        <a:solidFill>
                          <a:schemeClr val="bg1">
                            <a:lumMod val="50000"/>
                          </a:schemeClr>
                        </a:solidFill>
                        <a:effectLst/>
                        <a:latin typeface="+mn-lt"/>
                        <a:cs typeface="Times New Roman"/>
                      </a:endParaRPr>
                    </a:p>
                  </a:txBody>
                  <a:tcPr marL="68580" marR="68580" marT="0" marB="0" anchor="ctr">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chor="ctr">
                    <a:noFill/>
                  </a:tcPr>
                </a:tc>
                <a:extLst>
                  <a:ext uri="{0D108BD9-81ED-4DB2-BD59-A6C34878D82A}">
                    <a16:rowId xmlns:a16="http://schemas.microsoft.com/office/drawing/2014/main" val="10009"/>
                  </a:ext>
                </a:extLst>
              </a:tr>
              <a:tr h="640080">
                <a:tc vMerge="1">
                  <a:txBody>
                    <a:bodyPr/>
                    <a:lstStyle/>
                    <a:p>
                      <a:pPr marL="0" marR="0">
                        <a:lnSpc>
                          <a:spcPct val="115000"/>
                        </a:lnSpc>
                        <a:spcBef>
                          <a:spcPts val="600"/>
                        </a:spcBef>
                        <a:spcAft>
                          <a:spcPts val="600"/>
                        </a:spcAft>
                      </a:pPr>
                      <a:endParaRPr lang="en-US" sz="1200" b="0" dirty="0">
                        <a:solidFill>
                          <a:schemeClr val="tx1"/>
                        </a:solidFill>
                        <a:effectLst/>
                        <a:latin typeface="+mn-lt"/>
                        <a:cs typeface="Times New Roman"/>
                      </a:endParaRPr>
                    </a:p>
                  </a:txBody>
                  <a:tcPr marL="68580" marR="68580" marT="0" marB="0" anchor="ctr">
                    <a:solidFill>
                      <a:srgbClr val="B9CCE5"/>
                    </a:solidFill>
                  </a:tcPr>
                </a:tc>
                <a:tc>
                  <a:txBody>
                    <a:bodyPr/>
                    <a:lstStyle/>
                    <a:p>
                      <a:pPr marL="115888" marR="0" indent="0">
                        <a:lnSpc>
                          <a:spcPct val="100000"/>
                        </a:lnSpc>
                        <a:spcBef>
                          <a:spcPts val="600"/>
                        </a:spcBef>
                        <a:spcAft>
                          <a:spcPts val="600"/>
                        </a:spcAft>
                      </a:pPr>
                      <a:r>
                        <a:rPr lang="en-CA" sz="1400" dirty="0">
                          <a:solidFill>
                            <a:schemeClr val="bg1">
                              <a:lumMod val="50000"/>
                            </a:schemeClr>
                          </a:solidFill>
                          <a:effectLst/>
                        </a:rPr>
                        <a:t>History of pre-cancerous lesions or cervical cancer</a:t>
                      </a:r>
                      <a:endParaRPr lang="en-US" sz="1400" b="0" dirty="0">
                        <a:solidFill>
                          <a:schemeClr val="bg1">
                            <a:lumMod val="50000"/>
                          </a:schemeClr>
                        </a:solidFill>
                        <a:effectLst/>
                        <a:latin typeface="+mn-lt"/>
                        <a:cs typeface="Times New Roman"/>
                      </a:endParaRPr>
                    </a:p>
                  </a:txBody>
                  <a:tcPr marL="68580" marR="68580" marT="0" marB="0">
                    <a:noFill/>
                  </a:tcPr>
                </a:tc>
                <a:tc>
                  <a:txBody>
                    <a:bodyPr/>
                    <a:lstStyle/>
                    <a:p>
                      <a:pPr marL="0" marR="0">
                        <a:lnSpc>
                          <a:spcPct val="100000"/>
                        </a:lnSpc>
                        <a:spcBef>
                          <a:spcPts val="600"/>
                        </a:spcBef>
                        <a:spcAft>
                          <a:spcPts val="600"/>
                        </a:spcAft>
                      </a:pPr>
                      <a:r>
                        <a:rPr lang="en-CA" sz="1400" dirty="0">
                          <a:solidFill>
                            <a:schemeClr val="bg1">
                              <a:lumMod val="50000"/>
                            </a:schemeClr>
                          </a:solidFill>
                          <a:effectLst/>
                        </a:rPr>
                        <a:t>Screen</a:t>
                      </a:r>
                      <a:endParaRPr lang="en-US" sz="1400" dirty="0">
                        <a:solidFill>
                          <a:schemeClr val="bg1">
                            <a:lumMod val="50000"/>
                          </a:schemeClr>
                        </a:solidFill>
                        <a:effectLst/>
                        <a:latin typeface="+mn-lt"/>
                        <a:cs typeface="Times New Roman"/>
                      </a:endParaRPr>
                    </a:p>
                  </a:txBody>
                  <a:tcPr marL="68580" marR="68580" marT="0" marB="0">
                    <a:noFill/>
                  </a:tcPr>
                </a:tc>
                <a:tc>
                  <a:txBody>
                    <a:bodyPr/>
                    <a:lstStyle/>
                    <a:p>
                      <a:pPr marL="0" marR="0">
                        <a:lnSpc>
                          <a:spcPct val="100000"/>
                        </a:lnSpc>
                        <a:spcBef>
                          <a:spcPts val="0"/>
                        </a:spcBef>
                        <a:spcAft>
                          <a:spcPts val="0"/>
                        </a:spcAft>
                      </a:pPr>
                      <a:r>
                        <a:rPr lang="en-CA" sz="1400" dirty="0">
                          <a:solidFill>
                            <a:schemeClr val="bg1">
                              <a:lumMod val="50000"/>
                            </a:schemeClr>
                          </a:solidFill>
                          <a:effectLst/>
                        </a:rPr>
                        <a:t>Annual</a:t>
                      </a:r>
                    </a:p>
                    <a:p>
                      <a:pPr marL="0" marR="0">
                        <a:lnSpc>
                          <a:spcPct val="100000"/>
                        </a:lnSpc>
                        <a:spcBef>
                          <a:spcPts val="0"/>
                        </a:spcBef>
                        <a:spcAft>
                          <a:spcPts val="0"/>
                        </a:spcAft>
                      </a:pPr>
                      <a:r>
                        <a:rPr lang="en-CA" sz="900" dirty="0">
                          <a:solidFill>
                            <a:schemeClr val="bg1">
                              <a:lumMod val="50000"/>
                            </a:schemeClr>
                          </a:solidFill>
                          <a:effectLst/>
                        </a:rPr>
                        <a:t>Until 25 years after diagnosis with at least 5 negative cytology in last 10 years</a:t>
                      </a:r>
                      <a:endParaRPr lang="en-US" sz="900" i="1" dirty="0">
                        <a:solidFill>
                          <a:schemeClr val="bg1">
                            <a:lumMod val="50000"/>
                          </a:schemeClr>
                        </a:solidFill>
                        <a:effectLst/>
                        <a:latin typeface="+mn-lt"/>
                        <a:cs typeface="Times New Roman"/>
                      </a:endParaRPr>
                    </a:p>
                  </a:txBody>
                  <a:tcPr marL="68580" marR="68580" marT="0" marB="0">
                    <a:noFill/>
                  </a:tcPr>
                </a:tc>
                <a:tc>
                  <a:txBody>
                    <a:bodyPr/>
                    <a:lstStyle/>
                    <a:p>
                      <a:pPr marL="0" marR="0">
                        <a:lnSpc>
                          <a:spcPct val="100000"/>
                        </a:lnSpc>
                        <a:spcBef>
                          <a:spcPts val="600"/>
                        </a:spcBef>
                        <a:spcAft>
                          <a:spcPts val="600"/>
                        </a:spcAft>
                      </a:pPr>
                      <a:r>
                        <a:rPr lang="en-CA" sz="1400" b="1" dirty="0">
                          <a:solidFill>
                            <a:schemeClr val="bg1">
                              <a:lumMod val="50000"/>
                            </a:schemeClr>
                          </a:solidFill>
                          <a:effectLst/>
                        </a:rPr>
                        <a:t>Benefits outweigh harms</a:t>
                      </a:r>
                      <a:endParaRPr lang="en-US" sz="1400" b="1" dirty="0">
                        <a:solidFill>
                          <a:schemeClr val="bg1">
                            <a:lumMod val="50000"/>
                          </a:schemeClr>
                        </a:solidFill>
                        <a:effectLst/>
                        <a:latin typeface="+mn-lt"/>
                        <a:cs typeface="Times New Roman"/>
                      </a:endParaRPr>
                    </a:p>
                  </a:txBody>
                  <a:tcPr marL="68580" marR="68580" marT="0" marB="0">
                    <a:noFill/>
                  </a:tcPr>
                </a:tc>
                <a:extLst>
                  <a:ext uri="{0D108BD9-81ED-4DB2-BD59-A6C34878D82A}">
                    <a16:rowId xmlns:a16="http://schemas.microsoft.com/office/drawing/2014/main" val="10010"/>
                  </a:ext>
                </a:extLst>
              </a:tr>
            </a:tbl>
          </a:graphicData>
        </a:graphic>
      </p:graphicFrame>
      <p:sp>
        <p:nvSpPr>
          <p:cNvPr id="6" name="Content Placeholder 2"/>
          <p:cNvSpPr txBox="1">
            <a:spLocks/>
          </p:cNvSpPr>
          <p:nvPr/>
        </p:nvSpPr>
        <p:spPr bwMode="auto">
          <a:xfrm>
            <a:off x="1919536" y="6309320"/>
            <a:ext cx="8424936"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None/>
            </a:pPr>
            <a:r>
              <a:rPr lang="en-CA" sz="900" i="1" dirty="0">
                <a:solidFill>
                  <a:schemeClr val="bg1">
                    <a:lumMod val="50000"/>
                  </a:schemeClr>
                </a:solidFill>
              </a:rPr>
              <a:t>* Sexual contact includes intercourse as well as digital or oral sexual contact involving the genital area of a partner of either gender</a:t>
            </a:r>
            <a:endParaRPr lang="en-US" sz="900" i="1" dirty="0">
              <a:solidFill>
                <a:schemeClr val="bg1">
                  <a:lumMod val="50000"/>
                </a:schemeClr>
              </a:solidFill>
            </a:endParaRPr>
          </a:p>
        </p:txBody>
      </p:sp>
    </p:spTree>
    <p:extLst>
      <p:ext uri="{BB962C8B-B14F-4D97-AF65-F5344CB8AC3E}">
        <p14:creationId xmlns:p14="http://schemas.microsoft.com/office/powerpoint/2010/main" val="118824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5E1C96-CEA0-471E-9A99-724781E2A964}"/>
              </a:ext>
            </a:extLst>
          </p:cNvPr>
          <p:cNvSpPr/>
          <p:nvPr/>
        </p:nvSpPr>
        <p:spPr>
          <a:xfrm>
            <a:off x="490537" y="173920"/>
            <a:ext cx="11210925" cy="6186309"/>
          </a:xfrm>
          <a:prstGeom prst="rect">
            <a:avLst/>
          </a:prstGeom>
        </p:spPr>
        <p:txBody>
          <a:bodyPr wrap="square">
            <a:spAutoFit/>
          </a:bodyPr>
          <a:lstStyle/>
          <a:p>
            <a:r>
              <a:rPr lang="en-US" sz="2000" b="1" u="sng" dirty="0">
                <a:solidFill>
                  <a:srgbClr val="0DBFD5"/>
                </a:solidFill>
                <a:latin typeface="avenirnextrounded"/>
              </a:rPr>
              <a:t>Average Risk Screening Start Age</a:t>
            </a:r>
            <a:br>
              <a:rPr lang="en-US" dirty="0">
                <a:solidFill>
                  <a:srgbClr val="333333"/>
                </a:solidFill>
                <a:latin typeface="Helvetica Neue"/>
              </a:rPr>
            </a:br>
            <a:endParaRPr lang="en-US" dirty="0">
              <a:solidFill>
                <a:srgbClr val="333333"/>
              </a:solidFill>
              <a:latin typeface="Helvetica Neue"/>
            </a:endParaRPr>
          </a:p>
          <a:p>
            <a:r>
              <a:rPr lang="en-US" dirty="0">
                <a:solidFill>
                  <a:srgbClr val="333333"/>
                </a:solidFill>
                <a:latin typeface="Helvetica Neue"/>
              </a:rPr>
              <a:t>Cervical cancer screening should begin at age 25 (irrespective of sexual activity prior to age 25). </a:t>
            </a:r>
          </a:p>
          <a:p>
            <a:endParaRPr lang="en-US" dirty="0">
              <a:solidFill>
                <a:srgbClr val="333333"/>
              </a:solidFill>
              <a:latin typeface="Helvetica Neue"/>
            </a:endParaRPr>
          </a:p>
          <a:p>
            <a:r>
              <a:rPr lang="en-US" dirty="0">
                <a:solidFill>
                  <a:srgbClr val="333333"/>
                </a:solidFill>
                <a:latin typeface="Helvetica Neue"/>
              </a:rPr>
              <a:t>Evidence suggests four well-founded reasons for initiating screening at age 25:</a:t>
            </a:r>
          </a:p>
          <a:p>
            <a:br>
              <a:rPr lang="en-US" dirty="0">
                <a:solidFill>
                  <a:srgbClr val="333333"/>
                </a:solidFill>
                <a:latin typeface="Helvetica Neue"/>
              </a:rPr>
            </a:br>
            <a:r>
              <a:rPr lang="en-US" dirty="0">
                <a:solidFill>
                  <a:srgbClr val="333333"/>
                </a:solidFill>
                <a:latin typeface="Helvetica Neue"/>
              </a:rPr>
              <a:t>1.  </a:t>
            </a:r>
            <a:r>
              <a:rPr lang="en-US" u="sng" dirty="0">
                <a:solidFill>
                  <a:srgbClr val="333333"/>
                </a:solidFill>
                <a:latin typeface="Helvetica Neue"/>
              </a:rPr>
              <a:t>Invasive cervical cancers in women younger than age 25 are rare</a:t>
            </a:r>
            <a:r>
              <a:rPr lang="en-US" dirty="0">
                <a:solidFill>
                  <a:srgbClr val="333333"/>
                </a:solidFill>
                <a:latin typeface="Helvetica Neue"/>
              </a:rPr>
              <a:t>. </a:t>
            </a:r>
          </a:p>
          <a:p>
            <a:endParaRPr lang="en-US" dirty="0">
              <a:solidFill>
                <a:srgbClr val="333333"/>
              </a:solidFill>
              <a:latin typeface="Helvetica Neue"/>
            </a:endParaRPr>
          </a:p>
          <a:p>
            <a:r>
              <a:rPr lang="en-US" dirty="0">
                <a:solidFill>
                  <a:srgbClr val="333333"/>
                </a:solidFill>
                <a:latin typeface="Helvetica Neue"/>
              </a:rPr>
              <a:t>&gt; BC data 1986 – 2009 &gt;&gt; 1.35/100 000 age 20-24 and 7.24 cases/100 000 women ages 25 – 29</a:t>
            </a:r>
            <a:r>
              <a:rPr lang="en-US" baseline="30000" dirty="0">
                <a:solidFill>
                  <a:srgbClr val="333333"/>
                </a:solidFill>
                <a:latin typeface="Helvetica Neue"/>
              </a:rPr>
              <a:t>1</a:t>
            </a:r>
            <a:r>
              <a:rPr lang="en-US" dirty="0">
                <a:solidFill>
                  <a:srgbClr val="333333"/>
                </a:solidFill>
                <a:latin typeface="Helvetica Neue"/>
              </a:rPr>
              <a:t>.</a:t>
            </a:r>
          </a:p>
          <a:p>
            <a:r>
              <a:rPr lang="en-US" dirty="0">
                <a:solidFill>
                  <a:srgbClr val="333333"/>
                </a:solidFill>
                <a:latin typeface="Helvetica Neue"/>
              </a:rPr>
              <a:t>&gt; Peak incidence of cervical cancer is between 35 – 44 years of age.</a:t>
            </a:r>
          </a:p>
          <a:p>
            <a:pPr marL="285750" indent="-285750">
              <a:buFont typeface="Wingdings" panose="05000000000000000000" pitchFamily="2" charset="2"/>
              <a:buChar char="Ø"/>
            </a:pPr>
            <a:endParaRPr lang="en-US" dirty="0">
              <a:solidFill>
                <a:srgbClr val="333333"/>
              </a:solidFill>
              <a:latin typeface="Helvetica Neue"/>
            </a:endParaRPr>
          </a:p>
          <a:p>
            <a:br>
              <a:rPr lang="en-US" dirty="0">
                <a:solidFill>
                  <a:srgbClr val="333333"/>
                </a:solidFill>
                <a:latin typeface="Helvetica Neue"/>
              </a:rPr>
            </a:br>
            <a:endParaRPr lang="en-US" dirty="0">
              <a:solidFill>
                <a:srgbClr val="333333"/>
              </a:solidFill>
              <a:latin typeface="Helvetica Neue"/>
            </a:endParaRPr>
          </a:p>
          <a:p>
            <a:r>
              <a:rPr lang="en-US" dirty="0">
                <a:solidFill>
                  <a:srgbClr val="333333"/>
                </a:solidFill>
                <a:latin typeface="Helvetica Neue"/>
              </a:rPr>
              <a:t>2. </a:t>
            </a:r>
            <a:r>
              <a:rPr lang="en-US" u="sng" dirty="0">
                <a:solidFill>
                  <a:srgbClr val="333333"/>
                </a:solidFill>
                <a:latin typeface="Helvetica Neue"/>
              </a:rPr>
              <a:t>Screening is relatively ineffective in younger women</a:t>
            </a:r>
            <a:r>
              <a:rPr lang="en-US" dirty="0">
                <a:solidFill>
                  <a:srgbClr val="333333"/>
                </a:solidFill>
                <a:latin typeface="Helvetica Neue"/>
              </a:rPr>
              <a:t>. </a:t>
            </a:r>
          </a:p>
          <a:p>
            <a:endParaRPr lang="en-US" dirty="0">
              <a:solidFill>
                <a:srgbClr val="333333"/>
              </a:solidFill>
              <a:latin typeface="Helvetica Neue"/>
            </a:endParaRPr>
          </a:p>
          <a:p>
            <a:r>
              <a:rPr lang="en-US" dirty="0">
                <a:solidFill>
                  <a:srgbClr val="333333"/>
                </a:solidFill>
                <a:latin typeface="Helvetica Neue"/>
              </a:rPr>
              <a:t>&gt; Screening at a younger age is associated with an increase in false + test results and colposcopies regardless of the screening interval</a:t>
            </a:r>
            <a:r>
              <a:rPr lang="en-US" baseline="30000" dirty="0">
                <a:solidFill>
                  <a:srgbClr val="333333"/>
                </a:solidFill>
                <a:latin typeface="Helvetica Neue"/>
              </a:rPr>
              <a:t>2</a:t>
            </a:r>
            <a:r>
              <a:rPr lang="en-US" dirty="0">
                <a:solidFill>
                  <a:srgbClr val="333333"/>
                </a:solidFill>
                <a:latin typeface="Helvetica Neue"/>
              </a:rPr>
              <a:t>. </a:t>
            </a:r>
          </a:p>
          <a:p>
            <a:r>
              <a:rPr lang="en-US" dirty="0">
                <a:solidFill>
                  <a:srgbClr val="333333"/>
                </a:solidFill>
                <a:latin typeface="Helvetica Neue"/>
              </a:rPr>
              <a:t>&gt; No difference in rates of cervical cancers between countries screening &lt; 25 years vs &gt; 25 years of age</a:t>
            </a:r>
            <a:r>
              <a:rPr lang="en-US" baseline="30000" dirty="0">
                <a:solidFill>
                  <a:srgbClr val="333333"/>
                </a:solidFill>
                <a:latin typeface="Helvetica Neue"/>
              </a:rPr>
              <a:t>3</a:t>
            </a:r>
            <a:r>
              <a:rPr lang="en-US" dirty="0">
                <a:solidFill>
                  <a:srgbClr val="333333"/>
                </a:solidFill>
                <a:latin typeface="Helvetica Neue"/>
              </a:rPr>
              <a:t>.</a:t>
            </a:r>
            <a:br>
              <a:rPr lang="en-US" dirty="0">
                <a:solidFill>
                  <a:srgbClr val="333333"/>
                </a:solidFill>
                <a:latin typeface="Helvetica Neue"/>
              </a:rPr>
            </a:br>
            <a:endParaRPr lang="en-US" dirty="0">
              <a:solidFill>
                <a:srgbClr val="333333"/>
              </a:solidFill>
              <a:latin typeface="Helvetica Neue"/>
            </a:endParaRPr>
          </a:p>
          <a:p>
            <a:pPr marL="285750" indent="-285750">
              <a:buFont typeface="Wingdings" panose="05000000000000000000" pitchFamily="2" charset="2"/>
              <a:buChar char="Ø"/>
            </a:pPr>
            <a:endParaRPr lang="en-US" dirty="0">
              <a:solidFill>
                <a:srgbClr val="333333"/>
              </a:solidFill>
              <a:latin typeface="Helvetica Neue"/>
            </a:endParaRPr>
          </a:p>
          <a:p>
            <a:endParaRPr lang="en-US" dirty="0">
              <a:solidFill>
                <a:srgbClr val="333333"/>
              </a:solidFill>
              <a:latin typeface="Helvetica Neue"/>
            </a:endParaRPr>
          </a:p>
          <a:p>
            <a:endParaRPr lang="en-US" b="0" i="0" dirty="0">
              <a:solidFill>
                <a:srgbClr val="333333"/>
              </a:solidFill>
              <a:effectLst/>
              <a:latin typeface="Helvetica Neue"/>
            </a:endParaRPr>
          </a:p>
        </p:txBody>
      </p:sp>
    </p:spTree>
    <p:extLst>
      <p:ext uri="{BB962C8B-B14F-4D97-AF65-F5344CB8AC3E}">
        <p14:creationId xmlns:p14="http://schemas.microsoft.com/office/powerpoint/2010/main" val="166634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FBBFD-8B59-40D7-A4A0-67487C605F84}"/>
              </a:ext>
            </a:extLst>
          </p:cNvPr>
          <p:cNvSpPr/>
          <p:nvPr/>
        </p:nvSpPr>
        <p:spPr>
          <a:xfrm>
            <a:off x="876299" y="847725"/>
            <a:ext cx="9934575" cy="5632311"/>
          </a:xfrm>
          <a:prstGeom prst="rect">
            <a:avLst/>
          </a:prstGeom>
        </p:spPr>
        <p:txBody>
          <a:bodyPr wrap="square">
            <a:spAutoFit/>
          </a:bodyPr>
          <a:lstStyle/>
          <a:p>
            <a:r>
              <a:rPr lang="en-US" dirty="0">
                <a:solidFill>
                  <a:srgbClr val="333333"/>
                </a:solidFill>
                <a:latin typeface="Helvetica Neue"/>
              </a:rPr>
              <a:t>3. </a:t>
            </a:r>
            <a:r>
              <a:rPr lang="en-US" u="sng" dirty="0">
                <a:solidFill>
                  <a:srgbClr val="333333"/>
                </a:solidFill>
                <a:latin typeface="Helvetica Neue"/>
              </a:rPr>
              <a:t>Women under 25 have a higher prevalence of lesions that often clear without treatment</a:t>
            </a:r>
            <a:r>
              <a:rPr lang="en-US" dirty="0">
                <a:solidFill>
                  <a:srgbClr val="333333"/>
                </a:solidFill>
                <a:latin typeface="Helvetica Neue"/>
              </a:rPr>
              <a:t>. </a:t>
            </a:r>
          </a:p>
          <a:p>
            <a:endParaRPr lang="en-US" dirty="0">
              <a:solidFill>
                <a:srgbClr val="333333"/>
              </a:solidFill>
              <a:latin typeface="Helvetica Neue"/>
            </a:endParaRPr>
          </a:p>
          <a:p>
            <a:r>
              <a:rPr lang="en-US" dirty="0">
                <a:solidFill>
                  <a:srgbClr val="333333"/>
                </a:solidFill>
                <a:latin typeface="Helvetica Neue"/>
              </a:rPr>
              <a:t>&gt; Women &lt; 25 years have the highest rate of infection because they have immature cervical epithelium prone to HPV infection, lack acquired immunity and engage in high risk sexual behaviour</a:t>
            </a:r>
            <a:r>
              <a:rPr lang="en-US" baseline="30000" dirty="0">
                <a:solidFill>
                  <a:srgbClr val="333333"/>
                </a:solidFill>
                <a:latin typeface="Helvetica Neue"/>
              </a:rPr>
              <a:t>4</a:t>
            </a:r>
            <a:r>
              <a:rPr lang="en-US" dirty="0">
                <a:solidFill>
                  <a:srgbClr val="333333"/>
                </a:solidFill>
                <a:latin typeface="Helvetica Neue"/>
              </a:rPr>
              <a:t>. </a:t>
            </a:r>
          </a:p>
          <a:p>
            <a:r>
              <a:rPr lang="en-US" dirty="0">
                <a:solidFill>
                  <a:srgbClr val="333333"/>
                </a:solidFill>
                <a:latin typeface="Helvetica Neue"/>
              </a:rPr>
              <a:t>&gt; HPV infections generally regress in 2 years. HPV was found to persist for at least 30 months in only 9% of women &lt; 30 years, compared to 21% of women age &gt; 30</a:t>
            </a:r>
            <a:r>
              <a:rPr lang="en-US" baseline="30000" dirty="0">
                <a:solidFill>
                  <a:srgbClr val="333333"/>
                </a:solidFill>
                <a:latin typeface="Helvetica Neue"/>
              </a:rPr>
              <a:t>5</a:t>
            </a:r>
            <a:r>
              <a:rPr lang="en-US" dirty="0">
                <a:solidFill>
                  <a:srgbClr val="333333"/>
                </a:solidFill>
                <a:latin typeface="Helvetica Neue"/>
              </a:rPr>
              <a:t>.</a:t>
            </a:r>
          </a:p>
          <a:p>
            <a:br>
              <a:rPr lang="en-US" dirty="0">
                <a:solidFill>
                  <a:srgbClr val="333333"/>
                </a:solidFill>
                <a:latin typeface="Helvetica Neue"/>
              </a:rPr>
            </a:br>
            <a:endParaRPr lang="en-US" dirty="0">
              <a:solidFill>
                <a:srgbClr val="333333"/>
              </a:solidFill>
              <a:latin typeface="Helvetica Neue"/>
            </a:endParaRPr>
          </a:p>
          <a:p>
            <a:r>
              <a:rPr lang="en-US" dirty="0">
                <a:solidFill>
                  <a:srgbClr val="333333"/>
                </a:solidFill>
                <a:latin typeface="Helvetica Neue"/>
              </a:rPr>
              <a:t>4. </a:t>
            </a:r>
            <a:r>
              <a:rPr lang="en-US" u="sng" dirty="0">
                <a:solidFill>
                  <a:srgbClr val="333333"/>
                </a:solidFill>
                <a:latin typeface="Helvetica Neue"/>
              </a:rPr>
              <a:t>There are risks associated with unnecessary follow-up and treatments, many of which may have long-term consequences for pregnancy (</a:t>
            </a:r>
            <a:r>
              <a:rPr lang="en-US" u="sng" dirty="0" err="1">
                <a:solidFill>
                  <a:srgbClr val="333333"/>
                </a:solidFill>
                <a:latin typeface="Helvetica Neue"/>
              </a:rPr>
              <a:t>ie</a:t>
            </a:r>
            <a:r>
              <a:rPr lang="en-US" u="sng" dirty="0">
                <a:solidFill>
                  <a:srgbClr val="333333"/>
                </a:solidFill>
                <a:latin typeface="Helvetica Neue"/>
              </a:rPr>
              <a:t> preterm </a:t>
            </a:r>
            <a:r>
              <a:rPr lang="en-US" u="sng" dirty="0" err="1">
                <a:solidFill>
                  <a:srgbClr val="333333"/>
                </a:solidFill>
                <a:latin typeface="Helvetica Neue"/>
              </a:rPr>
              <a:t>labour</a:t>
            </a:r>
            <a:r>
              <a:rPr lang="en-US" u="sng" dirty="0">
                <a:solidFill>
                  <a:srgbClr val="333333"/>
                </a:solidFill>
                <a:latin typeface="Helvetica Neue"/>
              </a:rPr>
              <a:t>) or cause undue anxiety and distress</a:t>
            </a:r>
            <a:r>
              <a:rPr lang="en-US" baseline="30000" dirty="0">
                <a:solidFill>
                  <a:srgbClr val="333333"/>
                </a:solidFill>
                <a:latin typeface="Helvetica Neue"/>
              </a:rPr>
              <a:t>6</a:t>
            </a:r>
            <a:r>
              <a:rPr lang="en-US" dirty="0">
                <a:solidFill>
                  <a:srgbClr val="333333"/>
                </a:solidFill>
                <a:latin typeface="Helvetica Neue"/>
              </a:rPr>
              <a:t>.</a:t>
            </a:r>
            <a:br>
              <a:rPr lang="en-US" dirty="0">
                <a:solidFill>
                  <a:srgbClr val="333333"/>
                </a:solidFill>
                <a:latin typeface="Helvetica Neue"/>
              </a:rPr>
            </a:br>
            <a:endParaRPr lang="en-US" dirty="0">
              <a:solidFill>
                <a:srgbClr val="333333"/>
              </a:solidFill>
              <a:latin typeface="Helvetica Neue"/>
            </a:endParaRPr>
          </a:p>
          <a:p>
            <a:r>
              <a:rPr lang="en-US" dirty="0">
                <a:solidFill>
                  <a:srgbClr val="333333"/>
                </a:solidFill>
                <a:latin typeface="Helvetica Neue"/>
              </a:rPr>
              <a:t>BUT regardless of age women should inform their doctor if they experience</a:t>
            </a:r>
          </a:p>
          <a:p>
            <a:pPr marL="285750" indent="-285750">
              <a:buFont typeface="Wingdings" panose="05000000000000000000" pitchFamily="2" charset="2"/>
              <a:buChar char="v"/>
            </a:pPr>
            <a:r>
              <a:rPr lang="en-US" dirty="0">
                <a:solidFill>
                  <a:srgbClr val="333333"/>
                </a:solidFill>
                <a:latin typeface="Helvetica Neue"/>
              </a:rPr>
              <a:t>Abnormal vaginal bleeding </a:t>
            </a:r>
          </a:p>
          <a:p>
            <a:pPr marL="285750" indent="-285750">
              <a:buFont typeface="Wingdings" panose="05000000000000000000" pitchFamily="2" charset="2"/>
              <a:buChar char="v"/>
            </a:pPr>
            <a:r>
              <a:rPr lang="en-US" dirty="0">
                <a:solidFill>
                  <a:srgbClr val="333333"/>
                </a:solidFill>
                <a:latin typeface="Helvetica Neue"/>
              </a:rPr>
              <a:t>Abnormal or persistent vaginal discharge</a:t>
            </a:r>
          </a:p>
          <a:p>
            <a:pPr marL="285750" indent="-285750">
              <a:buFont typeface="Wingdings" panose="05000000000000000000" pitchFamily="2" charset="2"/>
              <a:buChar char="v"/>
            </a:pPr>
            <a:r>
              <a:rPr lang="en-US" dirty="0">
                <a:solidFill>
                  <a:srgbClr val="333333"/>
                </a:solidFill>
                <a:latin typeface="Helvetica Neue"/>
              </a:rPr>
              <a:t>Pelvic pain or dyspareunia</a:t>
            </a:r>
          </a:p>
          <a:p>
            <a:endParaRPr lang="en-US" dirty="0">
              <a:solidFill>
                <a:srgbClr val="333333"/>
              </a:solidFill>
              <a:latin typeface="Helvetica Neue"/>
            </a:endParaRPr>
          </a:p>
          <a:p>
            <a:r>
              <a:rPr lang="en-US" dirty="0">
                <a:solidFill>
                  <a:srgbClr val="0DBFD5"/>
                </a:solidFill>
                <a:latin typeface="AvenirNextRounded"/>
              </a:rPr>
              <a:t>Average Risk Screening Interval</a:t>
            </a:r>
          </a:p>
          <a:p>
            <a:r>
              <a:rPr lang="en-US" dirty="0">
                <a:solidFill>
                  <a:srgbClr val="333333"/>
                </a:solidFill>
                <a:latin typeface="Helvetica Neue"/>
              </a:rPr>
              <a:t>Average risk women between the ages of 25-69 should be screened every three years.</a:t>
            </a:r>
          </a:p>
        </p:txBody>
      </p:sp>
    </p:spTree>
    <p:extLst>
      <p:ext uri="{BB962C8B-B14F-4D97-AF65-F5344CB8AC3E}">
        <p14:creationId xmlns:p14="http://schemas.microsoft.com/office/powerpoint/2010/main" val="104983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algn="l"/>
            <a:r>
              <a:rPr lang="en-CA" sz="4000" dirty="0"/>
              <a:t>Age to Start Screening</a:t>
            </a:r>
            <a:br>
              <a:rPr lang="en-CA" dirty="0"/>
            </a:br>
            <a:r>
              <a:rPr lang="en-GB" sz="1800" dirty="0"/>
              <a:t>Women younger than age 25 are rare</a:t>
            </a:r>
            <a:endParaRPr lang="en-US" sz="1800" dirty="0"/>
          </a:p>
        </p:txBody>
      </p:sp>
      <p:sp>
        <p:nvSpPr>
          <p:cNvPr id="4" name="Slide Number Placeholder 3"/>
          <p:cNvSpPr>
            <a:spLocks noGrp="1"/>
          </p:cNvSpPr>
          <p:nvPr>
            <p:ph type="sldNum" sz="quarter" idx="12"/>
          </p:nvPr>
        </p:nvSpPr>
        <p:spPr>
          <a:xfrm>
            <a:off x="8077200" y="6356351"/>
            <a:ext cx="2133600" cy="365125"/>
          </a:xfrm>
          <a:prstGeom prst="rect">
            <a:avLst/>
          </a:prstGeom>
        </p:spPr>
        <p:txBody>
          <a:bodyPr/>
          <a:lstStyle/>
          <a:p>
            <a:pPr>
              <a:defRPr/>
            </a:pPr>
            <a:fld id="{19BB7110-4894-427C-93ED-894BC955CCF6}" type="slidenum">
              <a:rPr lang="en-CA" smtClean="0"/>
              <a:pPr>
                <a:defRPr/>
              </a:pPr>
              <a:t>8</a:t>
            </a:fld>
            <a:endParaRPr lang="en-CA" dirty="0"/>
          </a:p>
        </p:txBody>
      </p:sp>
      <p:pic>
        <p:nvPicPr>
          <p:cNvPr id="307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1624" y="1484784"/>
            <a:ext cx="66675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1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564086" y="5543654"/>
            <a:ext cx="5556250" cy="261610"/>
          </a:xfrm>
          <a:prstGeom prst="rect">
            <a:avLst/>
          </a:prstGeom>
          <a:noFill/>
          <a:ln w="9525">
            <a:noFill/>
            <a:miter lim="800000"/>
            <a:headEnd/>
            <a:tailEnd/>
          </a:ln>
          <a:effectLst/>
        </p:spPr>
        <p:txBody>
          <a:bodyPr anchor="ctr">
            <a:spAutoFit/>
          </a:bodyPr>
          <a:lstStyle/>
          <a:p>
            <a:r>
              <a:rPr lang="en-CA" altLang="en-US" sz="1100" i="1" dirty="0">
                <a:solidFill>
                  <a:schemeClr val="bg1">
                    <a:lumMod val="50000"/>
                  </a:schemeClr>
                </a:solidFill>
                <a:latin typeface="Calibri" pitchFamily="34" charset="0"/>
              </a:rPr>
              <a:t>Obstetrics &amp; Gynecology. 116(6):1373-1380, December 2010.</a:t>
            </a:r>
          </a:p>
        </p:txBody>
      </p:sp>
      <p:sp>
        <p:nvSpPr>
          <p:cNvPr id="16387" name="Rectangle 4"/>
          <p:cNvSpPr>
            <a:spLocks noChangeArrowheads="1"/>
          </p:cNvSpPr>
          <p:nvPr/>
        </p:nvSpPr>
        <p:spPr bwMode="auto">
          <a:xfrm>
            <a:off x="10096500" y="6350001"/>
            <a:ext cx="476250" cy="231775"/>
          </a:xfrm>
          <a:prstGeom prst="rect">
            <a:avLst/>
          </a:prstGeom>
          <a:noFill/>
          <a:ln w="9525">
            <a:noFill/>
            <a:miter lim="800000"/>
            <a:headEnd/>
            <a:tailEnd/>
          </a:ln>
          <a:effectLst/>
        </p:spPr>
        <p:txBody>
          <a:bodyPr anchor="ctr">
            <a:spAutoFit/>
          </a:bodyPr>
          <a:lstStyle/>
          <a:p>
            <a:pPr algn="ctr"/>
            <a:r>
              <a:rPr lang="en-US" altLang="en-US" sz="900" dirty="0">
                <a:solidFill>
                  <a:srgbClr val="999999"/>
                </a:solidFill>
                <a:latin typeface="Calibri" pitchFamily="34" charset="0"/>
              </a:rPr>
              <a:t>3</a:t>
            </a:r>
          </a:p>
        </p:txBody>
      </p:sp>
      <p:sp>
        <p:nvSpPr>
          <p:cNvPr id="16389" name="Rectangle 9"/>
          <p:cNvSpPr>
            <a:spLocks noChangeArrowheads="1"/>
          </p:cNvSpPr>
          <p:nvPr/>
        </p:nvSpPr>
        <p:spPr bwMode="auto">
          <a:xfrm>
            <a:off x="2057400" y="1763524"/>
            <a:ext cx="8039100" cy="369332"/>
          </a:xfrm>
          <a:prstGeom prst="rect">
            <a:avLst/>
          </a:prstGeom>
          <a:noFill/>
          <a:ln w="9525">
            <a:noFill/>
            <a:miter lim="800000"/>
            <a:headEnd/>
            <a:tailEnd/>
          </a:ln>
          <a:effectLst/>
        </p:spPr>
        <p:txBody>
          <a:bodyPr wrap="square">
            <a:spAutoFit/>
          </a:bodyPr>
          <a:lstStyle/>
          <a:p>
            <a:pPr algn="ctr"/>
            <a:r>
              <a:rPr lang="en-US" altLang="en-US" dirty="0">
                <a:solidFill>
                  <a:schemeClr val="bg1">
                    <a:lumMod val="50000"/>
                  </a:schemeClr>
                </a:solidFill>
              </a:rPr>
              <a:t>Regression of Cervical Intraepithelial Neoplasia 2 (CIN 2) in Young Women</a:t>
            </a:r>
          </a:p>
        </p:txBody>
      </p:sp>
      <p:sp>
        <p:nvSpPr>
          <p:cNvPr id="2" name="Title 1"/>
          <p:cNvSpPr>
            <a:spLocks noGrp="1"/>
          </p:cNvSpPr>
          <p:nvPr>
            <p:ph type="title"/>
          </p:nvPr>
        </p:nvSpPr>
        <p:spPr/>
        <p:txBody>
          <a:bodyPr>
            <a:normAutofit/>
          </a:bodyPr>
          <a:lstStyle/>
          <a:p>
            <a:pPr algn="l"/>
            <a:r>
              <a:rPr lang="en-CA" dirty="0"/>
              <a:t>Age to Start Screening</a:t>
            </a:r>
            <a:br>
              <a:rPr lang="en-CA" dirty="0"/>
            </a:br>
            <a:r>
              <a:rPr lang="en-GB" sz="2000" dirty="0"/>
              <a:t>Women under 25 have a higher prevalence of lesions that clear without treatment</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353792"/>
            <a:ext cx="61722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442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3817</Words>
  <Application>Microsoft Macintosh PowerPoint</Application>
  <PresentationFormat>Widescreen</PresentationFormat>
  <Paragraphs>427</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AvenirNextRounded</vt:lpstr>
      <vt:lpstr>AvenirNextRounded</vt:lpstr>
      <vt:lpstr>Calibri</vt:lpstr>
      <vt:lpstr>Calibri Light</vt:lpstr>
      <vt:lpstr>Helvetica Neue</vt:lpstr>
      <vt:lpstr>Lato</vt:lpstr>
      <vt:lpstr>myriad-pro</vt:lpstr>
      <vt:lpstr>Times New Roman</vt:lpstr>
      <vt:lpstr>Wingdings</vt:lpstr>
      <vt:lpstr>Office Theme</vt:lpstr>
      <vt:lpstr>    No Disclosures</vt:lpstr>
      <vt:lpstr>PowerPoint Presentation</vt:lpstr>
      <vt:lpstr> 1. Screening and HPV Types of cervical cancer</vt:lpstr>
      <vt:lpstr>Screening Policy Comparison (NOT SO) NEW Implemented June 2016</vt:lpstr>
      <vt:lpstr>BC’s Cervical Cancer Screening Policy (NOT SO) NEW Implemented June 2016</vt:lpstr>
      <vt:lpstr>PowerPoint Presentation</vt:lpstr>
      <vt:lpstr>PowerPoint Presentation</vt:lpstr>
      <vt:lpstr>Age to Start Screening Women younger than age 25 are rare</vt:lpstr>
      <vt:lpstr>Age to Start Screening Women under 25 have a higher prevalence of lesions that clear without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BC’s Cervical Cancer Screening Policy Higher than Average Risk - NEW Implemented June 2016 http://www.bccancer.bc.ca/screening/Documents/CCSP_GuidelinesManual-ScreeningRecommendationsHighRisk.pdf</vt:lpstr>
      <vt:lpstr>BC’s Cervical Cancer Screening Policy Higher than Average Risk - NEW Implemented June 2016 http://www.bccancer.bc.ca/screening/Documents/CCSP_GuidelinesManual-ScreeningRecommendationsHighRisk.pdf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Treatment and follow up </vt:lpstr>
      <vt:lpstr>PowerPoint Presentation</vt:lpstr>
      <vt:lpstr>PowerPoint Presentation</vt:lpstr>
      <vt:lpstr>PowerPoint Presentation</vt:lpstr>
      <vt:lpstr> Why get treatment:  &gt; To treat disease &gt; To exclude (micro)invasive cancer </vt:lpstr>
      <vt:lpstr>PowerPoint Presentation</vt:lpstr>
      <vt:lpstr>PowerPoint Presentation</vt:lpstr>
      <vt:lpstr>PowerPoint Presentation</vt:lpstr>
      <vt:lpstr>PowerPoint Presentation</vt:lpstr>
      <vt:lpstr>Resources – Provider and Patient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 Disclosures</dc:title>
  <dc:creator>Tina</dc:creator>
  <cp:lastModifiedBy>Jacqui van Zyl</cp:lastModifiedBy>
  <cp:revision>7</cp:revision>
  <dcterms:created xsi:type="dcterms:W3CDTF">2019-09-26T00:59:54Z</dcterms:created>
  <dcterms:modified xsi:type="dcterms:W3CDTF">2019-10-09T17:42:26Z</dcterms:modified>
</cp:coreProperties>
</file>