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0" r:id="rId4"/>
    <p:sldId id="257" r:id="rId5"/>
    <p:sldId id="280" r:id="rId6"/>
    <p:sldId id="259" r:id="rId7"/>
    <p:sldId id="266" r:id="rId8"/>
    <p:sldId id="265" r:id="rId9"/>
    <p:sldId id="267" r:id="rId10"/>
    <p:sldId id="261" r:id="rId11"/>
    <p:sldId id="262" r:id="rId12"/>
    <p:sldId id="278" r:id="rId13"/>
    <p:sldId id="263" r:id="rId14"/>
    <p:sldId id="264" r:id="rId15"/>
    <p:sldId id="268" r:id="rId16"/>
    <p:sldId id="269" r:id="rId17"/>
    <p:sldId id="273" r:id="rId18"/>
    <p:sldId id="274" r:id="rId19"/>
    <p:sldId id="275" r:id="rId20"/>
    <p:sldId id="276" r:id="rId21"/>
    <p:sldId id="270" r:id="rId22"/>
    <p:sldId id="271" r:id="rId23"/>
    <p:sldId id="279" r:id="rId24"/>
    <p:sldId id="272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7" autoAdjust="0"/>
  </p:normalViewPr>
  <p:slideViewPr>
    <p:cSldViewPr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F674-813C-4997-88BA-954A53443EBA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7E698-0F3F-48DB-8260-F395083A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7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CFF136-307E-4562-8A80-0D003E322245}" type="datetimeFigureOut">
              <a:rPr lang="en-US" smtClean="0"/>
              <a:t>9/27/19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762C2D-FFB6-4FFA-9F9B-4CC5A1CE12B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What’s The Deal with  this new chemotherapy?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/>
          <a:lstStyle/>
          <a:p>
            <a:pPr algn="l"/>
            <a:r>
              <a:rPr lang="en-US" dirty="0"/>
              <a:t>Keith Lowden, MD</a:t>
            </a:r>
          </a:p>
          <a:p>
            <a:pPr algn="l"/>
            <a:r>
              <a:rPr lang="en-US" dirty="0"/>
              <a:t>GP in Oncology</a:t>
            </a:r>
          </a:p>
          <a:p>
            <a:pPr algn="l"/>
            <a:r>
              <a:rPr lang="en-US" dirty="0"/>
              <a:t>BC Cancer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Immunotherapy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924800" cy="37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87981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Samuresh</a:t>
            </a:r>
            <a:r>
              <a:rPr lang="en-US" sz="1600" dirty="0"/>
              <a:t> Sau, PD-1 and PD-L1 Checkpoint Signaling Inhibition for Cancer Immunotherapy: Mechanism, Combinations, and Clinical Outcome, 2017</a:t>
            </a:r>
          </a:p>
        </p:txBody>
      </p:sp>
    </p:spTree>
    <p:extLst>
      <p:ext uri="{BB962C8B-B14F-4D97-AF65-F5344CB8AC3E}">
        <p14:creationId xmlns:p14="http://schemas.microsoft.com/office/powerpoint/2010/main" val="391145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Immunotherapy Utilizes Monoclonal Antibodies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0998"/>
            <a:ext cx="5562600" cy="47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5532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Maria Connolly, The Chemistry of  Monoclonal Antibodies, </a:t>
            </a:r>
            <a:r>
              <a:rPr lang="en-US" sz="1400" dirty="0" err="1"/>
              <a:t>BathASU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735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Immunotherapy</a:t>
            </a:r>
            <a:br>
              <a:rPr lang="en-US" dirty="0"/>
            </a:br>
            <a:r>
              <a:rPr lang="en-US" dirty="0"/>
              <a:t>EGFR Pathway Map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924"/>
            <a:ext cx="6143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096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Kanae</a:t>
            </a:r>
            <a:r>
              <a:rPr lang="en-US" dirty="0"/>
              <a:t> Oda, Yukiko Matsuoka, Hiroaki </a:t>
            </a:r>
            <a:r>
              <a:rPr lang="en-US" dirty="0" err="1"/>
              <a:t>Kitan</a:t>
            </a:r>
            <a:r>
              <a:rPr lang="en-US" dirty="0"/>
              <a:t>. The Systems Biology Institute, 2005</a:t>
            </a:r>
          </a:p>
          <a:p>
            <a:pPr marL="342900" indent="-342900">
              <a:buAutoNum type="arabicParenBoth"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867400" y="2819400"/>
            <a:ext cx="1143000" cy="99517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56" y="2971800"/>
            <a:ext cx="776287" cy="6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Immunotherapy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Maria Connolly, The Chemistry of  Monoclonal Antibodies, </a:t>
            </a:r>
            <a:r>
              <a:rPr lang="en-US" sz="1500" dirty="0" err="1"/>
              <a:t>BathASU</a:t>
            </a:r>
            <a:endParaRPr lang="en-US" sz="15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0769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68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Immunotherapy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Monoclonal Antibodies (</a:t>
            </a:r>
            <a:r>
              <a:rPr lang="en-US" dirty="0" err="1"/>
              <a:t>mab’s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Rituximab, </a:t>
            </a:r>
            <a:r>
              <a:rPr lang="en-US" dirty="0" err="1"/>
              <a:t>Panitumumab</a:t>
            </a:r>
            <a:r>
              <a:rPr lang="en-US" dirty="0"/>
              <a:t>, </a:t>
            </a:r>
            <a:r>
              <a:rPr lang="en-US" dirty="0" err="1"/>
              <a:t>Cetuximab</a:t>
            </a:r>
            <a:r>
              <a:rPr lang="en-US" dirty="0"/>
              <a:t>, </a:t>
            </a:r>
            <a:r>
              <a:rPr lang="en-US" dirty="0" err="1"/>
              <a:t>Daratumumab</a:t>
            </a:r>
            <a:r>
              <a:rPr lang="en-US" dirty="0"/>
              <a:t>, </a:t>
            </a:r>
            <a:r>
              <a:rPr lang="en-US" dirty="0" err="1"/>
              <a:t>Trastuzumab</a:t>
            </a:r>
            <a:r>
              <a:rPr lang="en-US" dirty="0"/>
              <a:t>, </a:t>
            </a:r>
            <a:r>
              <a:rPr lang="en-US" dirty="0" err="1"/>
              <a:t>Pertuzumab</a:t>
            </a:r>
            <a:endParaRPr lang="en-US" dirty="0"/>
          </a:p>
          <a:p>
            <a:r>
              <a:rPr lang="en-US" dirty="0"/>
              <a:t>Radio-immune therapy</a:t>
            </a:r>
          </a:p>
          <a:p>
            <a:pPr lvl="1"/>
            <a:r>
              <a:rPr lang="en-US" dirty="0"/>
              <a:t>90Y-ibritumomab </a:t>
            </a:r>
            <a:r>
              <a:rPr lang="en-US" dirty="0" err="1"/>
              <a:t>tiuxetan</a:t>
            </a:r>
            <a:endParaRPr lang="en-US" dirty="0"/>
          </a:p>
          <a:p>
            <a:r>
              <a:rPr lang="en-US" dirty="0"/>
              <a:t>Immune Checkpoint Inhibitors</a:t>
            </a:r>
          </a:p>
          <a:p>
            <a:pPr lvl="1"/>
            <a:r>
              <a:rPr lang="en-US" dirty="0" err="1"/>
              <a:t>Nivolumab</a:t>
            </a:r>
            <a:r>
              <a:rPr lang="en-US" dirty="0"/>
              <a:t>, Ipilimumab, </a:t>
            </a:r>
            <a:r>
              <a:rPr lang="en-US" dirty="0" err="1"/>
              <a:t>Pembrolizumab</a:t>
            </a:r>
            <a:endParaRPr lang="en-US" dirty="0"/>
          </a:p>
          <a:p>
            <a:r>
              <a:rPr lang="en-US" dirty="0"/>
              <a:t>CAR-T cell therapy</a:t>
            </a:r>
          </a:p>
          <a:p>
            <a:pPr lvl="1"/>
            <a:r>
              <a:rPr lang="en-US" dirty="0"/>
              <a:t>KYMRIAH</a:t>
            </a:r>
            <a:r>
              <a:rPr lang="en-US" baseline="30000" dirty="0"/>
              <a:t>TM</a:t>
            </a:r>
            <a:r>
              <a:rPr lang="en-US" dirty="0"/>
              <a:t> (</a:t>
            </a:r>
            <a:r>
              <a:rPr lang="en-US" dirty="0" err="1"/>
              <a:t>tisagenlecleucel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YESCARTA</a:t>
            </a:r>
            <a:r>
              <a:rPr lang="en-US" baseline="30000" dirty="0"/>
              <a:t>TM</a:t>
            </a:r>
            <a:r>
              <a:rPr lang="en-US" dirty="0"/>
              <a:t> (</a:t>
            </a:r>
            <a:r>
              <a:rPr lang="en-US" dirty="0" err="1"/>
              <a:t>axicabtagene</a:t>
            </a:r>
            <a:r>
              <a:rPr lang="en-US" dirty="0"/>
              <a:t> </a:t>
            </a:r>
            <a:r>
              <a:rPr lang="en-US" dirty="0" err="1"/>
              <a:t>ciloleucel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Radio-immunotherapy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638800"/>
            <a:ext cx="4040188" cy="1219200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Courtesy of </a:t>
            </a:r>
            <a:r>
              <a:rPr lang="en-US" sz="1600" dirty="0" err="1"/>
              <a:t>Servier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 flipV="1">
            <a:off x="4648200" y="6324599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3716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8686799" y="4267201"/>
            <a:ext cx="45719" cy="76200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7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Immune Checkpoint Inhibitors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0865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6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Toxicities of Checkpoint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an organ or body system, and add “itis”</a:t>
            </a:r>
          </a:p>
          <a:p>
            <a:pPr lvl="1"/>
            <a:r>
              <a:rPr lang="en-US" dirty="0"/>
              <a:t>Encephalitis, </a:t>
            </a:r>
            <a:r>
              <a:rPr lang="en-US" dirty="0" err="1"/>
              <a:t>hypophysitis</a:t>
            </a:r>
            <a:r>
              <a:rPr lang="en-US" dirty="0"/>
              <a:t>, </a:t>
            </a:r>
            <a:r>
              <a:rPr lang="en-US" dirty="0" err="1"/>
              <a:t>ophthalmitis</a:t>
            </a:r>
            <a:r>
              <a:rPr lang="en-US" dirty="0"/>
              <a:t>, thyroiditis, myocarditis, pneumonitis, hepatitis, pancreatitis, colitis, nephritis, arthritis, myositis, neuritis, dermatitis</a:t>
            </a:r>
          </a:p>
          <a:p>
            <a:pPr lvl="1"/>
            <a:r>
              <a:rPr lang="en-US" dirty="0"/>
              <a:t>Others are infusion reactions, fatigue, and adrenal insufficiency</a:t>
            </a:r>
          </a:p>
          <a:p>
            <a:r>
              <a:rPr lang="en-US" dirty="0"/>
              <a:t>These toxicities are NOT like our usual chemotherapy issues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9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Immune Toxicities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Patients are given a card or letter to present to the ER department</a:t>
            </a:r>
          </a:p>
          <a:p>
            <a:pPr lvl="1"/>
            <a:r>
              <a:rPr lang="en-US" dirty="0"/>
              <a:t>Advises Physician to discuss with the Oncologist on Call from Kelowna</a:t>
            </a:r>
          </a:p>
          <a:p>
            <a:pPr lvl="1"/>
            <a:r>
              <a:rPr lang="en-US" dirty="0"/>
              <a:t>Utilize appropriate Specialist Physicians</a:t>
            </a:r>
          </a:p>
          <a:p>
            <a:r>
              <a:rPr lang="en-US" dirty="0"/>
              <a:t>Grade 1/2 (mild to moderate): withhold and resume when toxicity is grade 1 or less. Corticosteroids (prednisone 0.5 mg/kg/day or equivalent) should be started if symptoms do not resolve within a week.</a:t>
            </a:r>
          </a:p>
          <a:p>
            <a:r>
              <a:rPr lang="en-US" dirty="0"/>
              <a:t>Grade 3/4 (severe or life threatening): treatment permanently discontinued. High doses of corticosteroids (prednisone 1 to 2 mg/kg/day or equivalent) should be given. When symptoms subside to grade 1 or less, steroids can be gradually tapered over at least one month</a:t>
            </a:r>
          </a:p>
        </p:txBody>
      </p:sp>
    </p:spTree>
    <p:extLst>
      <p:ext uri="{BB962C8B-B14F-4D97-AF65-F5344CB8AC3E}">
        <p14:creationId xmlns:p14="http://schemas.microsoft.com/office/powerpoint/2010/main" val="41197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CAR-T Cell Therapy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pPr marL="3657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1722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3054" y="6312839"/>
            <a:ext cx="204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Yang Ku</a:t>
            </a:r>
          </a:p>
        </p:txBody>
      </p:sp>
    </p:spTree>
    <p:extLst>
      <p:ext uri="{BB962C8B-B14F-4D97-AF65-F5344CB8AC3E}">
        <p14:creationId xmlns:p14="http://schemas.microsoft.com/office/powerpoint/2010/main" val="12882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Speaking fee for </a:t>
            </a:r>
            <a:r>
              <a:rPr lang="en-US" dirty="0" err="1"/>
              <a:t>Servier</a:t>
            </a:r>
            <a:endParaRPr lang="en-US" dirty="0"/>
          </a:p>
          <a:p>
            <a:r>
              <a:rPr lang="en-US" dirty="0"/>
              <a:t>Will not be discussing off-label use of any medications</a:t>
            </a:r>
          </a:p>
        </p:txBody>
      </p:sp>
    </p:spTree>
    <p:extLst>
      <p:ext uri="{BB962C8B-B14F-4D97-AF65-F5344CB8AC3E}">
        <p14:creationId xmlns:p14="http://schemas.microsoft.com/office/powerpoint/2010/main" val="1869408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CAR-T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Used now for lymphoma/leukemia</a:t>
            </a:r>
          </a:p>
          <a:p>
            <a:pPr lvl="1"/>
            <a:r>
              <a:rPr lang="en-US" dirty="0"/>
              <a:t>Lots of presenting surface antigens to target</a:t>
            </a:r>
          </a:p>
          <a:p>
            <a:r>
              <a:rPr lang="en-US" dirty="0"/>
              <a:t>Not so promising for solid </a:t>
            </a:r>
            <a:r>
              <a:rPr lang="en-US" dirty="0" err="1"/>
              <a:t>tumours</a:t>
            </a:r>
            <a:endParaRPr lang="en-US" dirty="0"/>
          </a:p>
          <a:p>
            <a:pPr lvl="1"/>
            <a:r>
              <a:rPr lang="en-US" dirty="0"/>
              <a:t>Unique Antigens needed</a:t>
            </a:r>
          </a:p>
          <a:p>
            <a:pPr lvl="1"/>
            <a:r>
              <a:rPr lang="en-US" dirty="0"/>
              <a:t>Most are internal and presented by MHC</a:t>
            </a:r>
          </a:p>
          <a:p>
            <a:r>
              <a:rPr lang="en-US" dirty="0"/>
              <a:t>Toxicity</a:t>
            </a:r>
          </a:p>
          <a:p>
            <a:pPr lvl="1"/>
            <a:r>
              <a:rPr lang="en-US" dirty="0"/>
              <a:t>Cytokine Release Syndrome</a:t>
            </a:r>
          </a:p>
          <a:p>
            <a:pPr lvl="1"/>
            <a:r>
              <a:rPr lang="en-US" dirty="0" err="1"/>
              <a:t>Neurotixicity</a:t>
            </a:r>
            <a:r>
              <a:rPr lang="en-US" dirty="0"/>
              <a:t>: edema, seizures, encephalopathy</a:t>
            </a:r>
          </a:p>
          <a:p>
            <a:pPr lvl="1"/>
            <a:r>
              <a:rPr lang="en-US" dirty="0"/>
              <a:t>Hypotension</a:t>
            </a:r>
          </a:p>
          <a:p>
            <a:pPr lvl="1"/>
            <a:r>
              <a:rPr lang="en-US" dirty="0"/>
              <a:t>Other systemic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7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Adoptive Cell Therapies </a:t>
            </a:r>
            <a:br>
              <a:rPr lang="en-US" dirty="0"/>
            </a:br>
            <a:r>
              <a:rPr lang="en-US" dirty="0"/>
              <a:t>on the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Ex-vivo expansion of tumor-infiltrating lymphocytes — (TILs) represent an immune cell population that still recognizes tumor antigen but has developed an exhausted phenotype due to the tumor microenvironment.</a:t>
            </a:r>
          </a:p>
          <a:p>
            <a:r>
              <a:rPr lang="en-US" dirty="0"/>
              <a:t>Bispecific T cell engagers — (</a:t>
            </a:r>
            <a:r>
              <a:rPr lang="en-US" dirty="0" err="1"/>
              <a:t>BiTEs</a:t>
            </a:r>
            <a:r>
              <a:rPr lang="en-US" dirty="0"/>
              <a:t>) function to link T cells and specific target antigens in an MHC-subtype independent manner.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9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81534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Monoclonal TCRs — Another approach to increasing effector T cell function against a particular antigen is engineering a soluble TCR (CD8) to recognize a particular antigen target and fusing this to the variable fragment that recognizes an effector target, such as CD3 </a:t>
            </a:r>
          </a:p>
          <a:p>
            <a:r>
              <a:rPr lang="en-US" dirty="0"/>
              <a:t>Oncolytic viruses — Oncolytic viruses can be engineered to efficiently infect cancer cells preferentially over normal cells, to promote presentation of tumor-associated antigens, to activate "danger signals" in the microenvironment</a:t>
            </a:r>
          </a:p>
          <a:p>
            <a:r>
              <a:rPr lang="en-US" dirty="0"/>
              <a:t>Therapies directed at other cell types in tumor microenvironment — In tumor immunology, other cell types contribute to an effective rather than a suppressed immune response, representing  additional targets for immunotherapy beyond T cells.</a:t>
            </a:r>
          </a:p>
        </p:txBody>
      </p:sp>
    </p:spTree>
    <p:extLst>
      <p:ext uri="{BB962C8B-B14F-4D97-AF65-F5344CB8AC3E}">
        <p14:creationId xmlns:p14="http://schemas.microsoft.com/office/powerpoint/2010/main" val="117673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Herbals and Supplements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Memorial Sloan Kettering Cancer Center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1722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4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Cannabis Cure Cancer?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  <a:p>
            <a:r>
              <a:rPr lang="en-US" dirty="0"/>
              <a:t>BC Cancer symptom management	 </a:t>
            </a:r>
          </a:p>
          <a:p>
            <a:pPr lvl="1"/>
            <a:r>
              <a:rPr lang="en-US" dirty="0"/>
              <a:t>Nausea, anorexia, pain, peripheral     neuropathy, anxiety, insomnia</a:t>
            </a:r>
          </a:p>
          <a:p>
            <a:pPr lvl="1"/>
            <a:endParaRPr lang="en-US" dirty="0"/>
          </a:p>
          <a:p>
            <a:r>
              <a:rPr lang="en-US" dirty="0"/>
              <a:t>Sativa to Change the things I can</a:t>
            </a:r>
          </a:p>
          <a:p>
            <a:r>
              <a:rPr lang="en-US" dirty="0" err="1"/>
              <a:t>Indica</a:t>
            </a:r>
            <a:r>
              <a:rPr lang="en-US" dirty="0"/>
              <a:t> to Accept the things I can’t</a:t>
            </a:r>
          </a:p>
        </p:txBody>
      </p:sp>
    </p:spTree>
    <p:extLst>
      <p:ext uri="{BB962C8B-B14F-4D97-AF65-F5344CB8AC3E}">
        <p14:creationId xmlns:p14="http://schemas.microsoft.com/office/powerpoint/2010/main" val="27173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and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So, what’s the deal with this new chemotherapy?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It’s not really chemo, and the providers </a:t>
            </a:r>
          </a:p>
          <a:p>
            <a:pPr marL="36576" indent="0" algn="ctr">
              <a:buNone/>
            </a:pPr>
            <a:r>
              <a:rPr lang="en-US" dirty="0"/>
              <a:t>should probably be in therapy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286125" cy="25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the evolving nature of cancer chemotherapy</a:t>
            </a:r>
          </a:p>
          <a:p>
            <a:r>
              <a:rPr lang="en-US" dirty="0"/>
              <a:t>Differentiate cytotoxic, molecular targeted, and immunotherapies</a:t>
            </a:r>
          </a:p>
          <a:p>
            <a:r>
              <a:rPr lang="en-US" dirty="0"/>
              <a:t>Formulate a plan for dealing with the common toxicities of immunotherapy check-point inhibitors</a:t>
            </a:r>
          </a:p>
        </p:txBody>
      </p:sp>
    </p:spTree>
    <p:extLst>
      <p:ext uri="{BB962C8B-B14F-4D97-AF65-F5344CB8AC3E}">
        <p14:creationId xmlns:p14="http://schemas.microsoft.com/office/powerpoint/2010/main" val="166917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Treatment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</a:t>
            </a:r>
          </a:p>
          <a:p>
            <a:pPr lvl="1"/>
            <a:r>
              <a:rPr lang="en-US" dirty="0"/>
              <a:t>Surgery</a:t>
            </a:r>
          </a:p>
          <a:p>
            <a:pPr lvl="1"/>
            <a:r>
              <a:rPr lang="en-US" dirty="0"/>
              <a:t>Radiotherapy</a:t>
            </a:r>
          </a:p>
          <a:p>
            <a:pPr lvl="1"/>
            <a:r>
              <a:rPr lang="en-US" dirty="0"/>
              <a:t>Conventional Chemotherapy</a:t>
            </a:r>
          </a:p>
          <a:p>
            <a:pPr lvl="1"/>
            <a:endParaRPr lang="en-US" dirty="0"/>
          </a:p>
          <a:p>
            <a:r>
              <a:rPr lang="en-US" dirty="0"/>
              <a:t>Modern</a:t>
            </a:r>
          </a:p>
          <a:p>
            <a:pPr lvl="1"/>
            <a:r>
              <a:rPr lang="en-US" dirty="0"/>
              <a:t>Molecularly Targeted Therapies</a:t>
            </a:r>
          </a:p>
          <a:p>
            <a:pPr lvl="1"/>
            <a:r>
              <a:rPr lang="en-US" dirty="0"/>
              <a:t>Immunotherapy</a:t>
            </a:r>
          </a:p>
        </p:txBody>
      </p:sp>
    </p:spTree>
    <p:extLst>
      <p:ext uri="{BB962C8B-B14F-4D97-AF65-F5344CB8AC3E}">
        <p14:creationId xmlns:p14="http://schemas.microsoft.com/office/powerpoint/2010/main" val="427641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44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But Dr. Google and all those other treatments on the internet?</a:t>
            </a:r>
            <a:br>
              <a:rPr lang="en-US" dirty="0"/>
            </a:br>
            <a:r>
              <a:rPr lang="en-US" dirty="0"/>
              <a:t>Correlation Does Not </a:t>
            </a:r>
            <a:br>
              <a:rPr lang="en-US" dirty="0"/>
            </a:br>
            <a:r>
              <a:rPr lang="en-US" dirty="0"/>
              <a:t>Equal Causation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239912" cy="324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Chemotherapy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151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0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Conventional Chemotherapy Molecules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</a:t>
            </a:r>
          </a:p>
          <a:p>
            <a:pPr algn="ctr"/>
            <a:r>
              <a:rPr lang="en-US" dirty="0"/>
              <a:t> Cyclophosphamide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           </a:t>
            </a:r>
          </a:p>
          <a:p>
            <a:pPr algn="ctr"/>
            <a:r>
              <a:rPr lang="en-US" dirty="0"/>
              <a:t>Paclitaxel</a:t>
            </a: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1" y="2667000"/>
            <a:ext cx="4040188" cy="303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667000"/>
            <a:ext cx="4041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144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Cell cycle disruption, DNA replication, RNA transcription, microtubule disruption, mitotic enzymatic changes</a:t>
            </a:r>
          </a:p>
        </p:txBody>
      </p:sp>
    </p:spTree>
    <p:extLst>
      <p:ext uri="{BB962C8B-B14F-4D97-AF65-F5344CB8AC3E}">
        <p14:creationId xmlns:p14="http://schemas.microsoft.com/office/powerpoint/2010/main" val="391908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Molecularly Targeted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“</a:t>
            </a:r>
            <a:r>
              <a:rPr lang="en-US" dirty="0" err="1"/>
              <a:t>ib</a:t>
            </a:r>
            <a:r>
              <a:rPr lang="en-US" dirty="0"/>
              <a:t>” drugs</a:t>
            </a:r>
          </a:p>
          <a:p>
            <a:r>
              <a:rPr lang="en-US" dirty="0"/>
              <a:t>Cell Surface Receptors targeted by chemical agents</a:t>
            </a:r>
          </a:p>
          <a:p>
            <a:pPr lvl="1"/>
            <a:r>
              <a:rPr lang="en-US" dirty="0"/>
              <a:t>EGFR, </a:t>
            </a:r>
            <a:r>
              <a:rPr lang="en-US" dirty="0" err="1"/>
              <a:t>Erlotinib</a:t>
            </a:r>
            <a:r>
              <a:rPr lang="en-US" dirty="0"/>
              <a:t> for lung, pancreatic</a:t>
            </a:r>
          </a:p>
          <a:p>
            <a:pPr lvl="1"/>
            <a:r>
              <a:rPr lang="en-US" dirty="0"/>
              <a:t>ALK, </a:t>
            </a:r>
            <a:r>
              <a:rPr lang="en-US" dirty="0" err="1"/>
              <a:t>Crizotinib</a:t>
            </a:r>
            <a:r>
              <a:rPr lang="en-US" dirty="0"/>
              <a:t> for lung,</a:t>
            </a:r>
          </a:p>
          <a:p>
            <a:pPr lvl="1"/>
            <a:r>
              <a:rPr lang="en-US" dirty="0"/>
              <a:t>TK, Multiple drugs, </a:t>
            </a:r>
            <a:r>
              <a:rPr lang="en-US" dirty="0" err="1"/>
              <a:t>sunitinib</a:t>
            </a:r>
            <a:r>
              <a:rPr lang="en-US" dirty="0"/>
              <a:t> for renal, </a:t>
            </a:r>
            <a:r>
              <a:rPr lang="en-US" dirty="0" err="1"/>
              <a:t>imatinib</a:t>
            </a:r>
            <a:r>
              <a:rPr lang="en-US" dirty="0"/>
              <a:t> for CML, GIST</a:t>
            </a:r>
          </a:p>
          <a:p>
            <a:pPr lvl="1"/>
            <a:r>
              <a:rPr lang="en-US" dirty="0"/>
              <a:t>CDK4/6, </a:t>
            </a:r>
            <a:r>
              <a:rPr lang="en-US" dirty="0" err="1"/>
              <a:t>Palbociclib</a:t>
            </a:r>
            <a:r>
              <a:rPr lang="en-US" dirty="0"/>
              <a:t> for breast</a:t>
            </a:r>
          </a:p>
          <a:p>
            <a:pPr lvl="1"/>
            <a:r>
              <a:rPr lang="en-US" dirty="0"/>
              <a:t>BRAF, MEK1/2, </a:t>
            </a:r>
            <a:r>
              <a:rPr lang="en-US" dirty="0" err="1"/>
              <a:t>Dabrafenib</a:t>
            </a:r>
            <a:r>
              <a:rPr lang="en-US" dirty="0"/>
              <a:t> and </a:t>
            </a:r>
            <a:r>
              <a:rPr lang="en-US" dirty="0" err="1"/>
              <a:t>trametinib</a:t>
            </a:r>
            <a:r>
              <a:rPr lang="en-US" dirty="0"/>
              <a:t> for melanoma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8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Targeted Complexity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dirty="0" err="1"/>
              <a:t>Crizotinib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US" dirty="0" err="1"/>
              <a:t>Sunitinib</a:t>
            </a:r>
            <a:endParaRPr lang="en-US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061"/>
            <a:ext cx="4040188" cy="208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981200"/>
            <a:ext cx="312658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29109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597</TotalTime>
  <Words>755</Words>
  <Application>Microsoft Macintosh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Book</vt:lpstr>
      <vt:lpstr>Wingdings 2</vt:lpstr>
      <vt:lpstr>Technic</vt:lpstr>
      <vt:lpstr>What’s The Deal with  this new chemotherapy?</vt:lpstr>
      <vt:lpstr>Disclosures</vt:lpstr>
      <vt:lpstr>Learning Objectives</vt:lpstr>
      <vt:lpstr>Cancer Treatment Modalities</vt:lpstr>
      <vt:lpstr>But Dr. Google and all those other treatments on the internet? Correlation Does Not  Equal Causation</vt:lpstr>
      <vt:lpstr>The History of Chemotherapy</vt:lpstr>
      <vt:lpstr>Conventional Chemotherapy Molecules</vt:lpstr>
      <vt:lpstr>Molecularly Targeted Therapy</vt:lpstr>
      <vt:lpstr>Molecular Targeted Complexity</vt:lpstr>
      <vt:lpstr>And Now Immunotherapy</vt:lpstr>
      <vt:lpstr>Immunotherapy Utilizes Monoclonal Antibodies</vt:lpstr>
      <vt:lpstr>Complexity of Immunotherapy EGFR Pathway Map</vt:lpstr>
      <vt:lpstr>Complexity of Immunotherapy</vt:lpstr>
      <vt:lpstr>Immunotherapy</vt:lpstr>
      <vt:lpstr>Radio-immunotherapy</vt:lpstr>
      <vt:lpstr>Immune Checkpoint Inhibitors</vt:lpstr>
      <vt:lpstr>Toxicities of Checkpoint Inhibition</vt:lpstr>
      <vt:lpstr>Treatment of Immune Toxicities</vt:lpstr>
      <vt:lpstr>CAR-T Cell Therapy</vt:lpstr>
      <vt:lpstr>CAR-T Therapy</vt:lpstr>
      <vt:lpstr>Other Adoptive Cell Therapies  on the Horizon</vt:lpstr>
      <vt:lpstr>PowerPoint Presentation</vt:lpstr>
      <vt:lpstr>Herbals and Supplements</vt:lpstr>
      <vt:lpstr>Does Cannabis Cure Cancer?</vt:lpstr>
      <vt:lpstr>Thank You and Questions</vt:lpstr>
    </vt:vector>
  </TitlesOfParts>
  <Company>Health Shared Services 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Jacqui van Zyl</cp:lastModifiedBy>
  <cp:revision>51</cp:revision>
  <dcterms:created xsi:type="dcterms:W3CDTF">2019-08-11T14:45:07Z</dcterms:created>
  <dcterms:modified xsi:type="dcterms:W3CDTF">2019-09-27T16:57:32Z</dcterms:modified>
</cp:coreProperties>
</file>