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704"/>
  </p:normalViewPr>
  <p:slideViewPr>
    <p:cSldViewPr snapToGrid="0" snapToObjects="1">
      <p:cViewPr varScale="1">
        <p:scale>
          <a:sx n="73" d="100"/>
          <a:sy n="73" d="100"/>
        </p:scale>
        <p:origin x="1880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7" name="Shape 12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“Type a quote here.”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8" name="Shape 118"/>
          <p:cNvSpPr>
            <a:spLocks noGrp="1"/>
          </p:cNvSpPr>
          <p:nvPr>
            <p:ph type="pic" sz="quarter" idx="14"/>
          </p:nvPr>
        </p:nvSpPr>
        <p:spPr>
          <a:xfrm>
            <a:off x="6724518" y="889000"/>
            <a:ext cx="5334003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9" name="Shape 119"/>
          <p:cNvSpPr>
            <a:spLocks noGrp="1"/>
          </p:cNvSpPr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20" name="Shape 12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tif"/><Relationship Id="rId4" Type="http://schemas.openxmlformats.org/officeDocument/2006/relationships/image" Target="../media/image8.t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14094">
              <a:defRPr sz="7000"/>
            </a:lvl1pPr>
          </a:lstStyle>
          <a:p>
            <a:r>
              <a:t>Care of Gender Diverse and Trans Children and Youth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image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05353" y="411246"/>
            <a:ext cx="17011633" cy="89311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110809_familychineseoahu_en_02390_2880x1921.jpeg"/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l="627" t="1627" r="11320" b="5024"/>
          <a:stretch>
            <a:fillRect/>
          </a:stretch>
        </p:blipFill>
        <p:spPr>
          <a:xfrm>
            <a:off x="6718299" y="5092700"/>
            <a:ext cx="5334003" cy="3771901"/>
          </a:xfrm>
          <a:prstGeom prst="rect">
            <a:avLst/>
          </a:prstGeom>
        </p:spPr>
      </p:pic>
      <p:pic>
        <p:nvPicPr>
          <p:cNvPr id="155" name="image1.tif"/>
          <p:cNvPicPr>
            <a:picLocks noGrp="1" noChangeAspect="1"/>
          </p:cNvPicPr>
          <p:nvPr>
            <p:ph type="pic" idx="14"/>
          </p:nvPr>
        </p:nvPicPr>
        <p:blipFill>
          <a:blip r:embed="rId3"/>
          <a:srcRect t="16929" b="16929"/>
          <a:stretch>
            <a:fillRect/>
          </a:stretch>
        </p:blipFill>
        <p:spPr>
          <a:xfrm>
            <a:off x="6903603" y="888997"/>
            <a:ext cx="4975831" cy="4151020"/>
          </a:xfrm>
          <a:prstGeom prst="rect">
            <a:avLst/>
          </a:prstGeom>
        </p:spPr>
      </p:pic>
      <p:pic>
        <p:nvPicPr>
          <p:cNvPr id="156" name="image2.tif"/>
          <p:cNvPicPr>
            <a:picLocks noGrp="1" noChangeAspect="1"/>
          </p:cNvPicPr>
          <p:nvPr>
            <p:ph type="pic" idx="15"/>
          </p:nvPr>
        </p:nvPicPr>
        <p:blipFill>
          <a:blip r:embed="rId4"/>
          <a:srcRect t="5604" b="5603"/>
          <a:stretch>
            <a:fillRect/>
          </a:stretch>
        </p:blipFill>
        <p:spPr>
          <a:xfrm>
            <a:off x="952500" y="888999"/>
            <a:ext cx="5334000" cy="7975603"/>
          </a:xfrm>
          <a:prstGeom prst="rect">
            <a:avLst/>
          </a:prstGeom>
        </p:spPr>
      </p:pic>
      <p:pic>
        <p:nvPicPr>
          <p:cNvPr id="157" name="image3.tif"/>
          <p:cNvPicPr>
            <a:picLocks noChangeAspect="1"/>
          </p:cNvPicPr>
          <p:nvPr/>
        </p:nvPicPr>
        <p:blipFill>
          <a:blip r:embed="rId5"/>
          <a:srcRect t="20955" b="20955"/>
          <a:stretch>
            <a:fillRect/>
          </a:stretch>
        </p:blipFill>
        <p:spPr>
          <a:xfrm>
            <a:off x="6521607" y="5081539"/>
            <a:ext cx="5727570" cy="405021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image2.tif"/>
          <p:cNvPicPr>
            <a:picLocks noChangeAspect="1"/>
          </p:cNvPicPr>
          <p:nvPr/>
        </p:nvPicPr>
        <p:blipFill>
          <a:blip r:embed="rId4"/>
          <a:srcRect t="5604" b="5603"/>
          <a:stretch>
            <a:fillRect/>
          </a:stretch>
        </p:blipFill>
        <p:spPr>
          <a:xfrm>
            <a:off x="1079500" y="1015999"/>
            <a:ext cx="5334000" cy="79756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90727">
              <a:defRPr sz="6700"/>
            </a:lvl1pPr>
          </a:lstStyle>
          <a:p>
            <a:r>
              <a:t>Developmental aspect of Gender Identity</a:t>
            </a:r>
          </a:p>
        </p:txBody>
      </p:sp>
      <p:sp>
        <p:nvSpPr>
          <p:cNvPr id="161" name="Shape 16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Gender begins at conception</a:t>
            </a:r>
          </a:p>
          <a:p>
            <a:r>
              <a:t>Biologically based( neurologic and anatomic)</a:t>
            </a:r>
          </a:p>
          <a:p>
            <a:r>
              <a:t>“Neurologic” ( gender identity) vs “Anatomic” ( physical /sex characteristics) may be fully/partially congruent or completely incongruent</a:t>
            </a:r>
          </a:p>
          <a:p>
            <a:r>
              <a:t>There develops a coherent/incoherent sense between self and gender as the child develops</a:t>
            </a:r>
          </a:p>
        </p:txBody>
      </p:sp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image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400" y="-3"/>
            <a:ext cx="13004800" cy="97536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image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8336" y="-187575"/>
            <a:ext cx="13156275" cy="98672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image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275" y="-536284"/>
            <a:ext cx="13141810" cy="98563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image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64" y="-176151"/>
            <a:ext cx="12881870" cy="96614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effectLst>
            <a:outerShdw blurRad="101600" dist="25400" dir="5400000" rotWithShape="0">
              <a:srgbClr val="000000">
                <a:alpha val="75000"/>
              </a:srgbClr>
            </a:outerShdw>
          </a:effectLst>
        </p:spPr>
        <p:txBody>
          <a:bodyPr/>
          <a:lstStyle/>
          <a:p>
            <a:pPr>
              <a:defRPr sz="6300">
                <a:solidFill>
                  <a:srgbClr val="0096FF"/>
                </a:solidFill>
              </a:defRPr>
            </a:pPr>
            <a:r>
              <a:t> </a:t>
            </a:r>
            <a:r>
              <a:rPr sz="5000">
                <a:solidFill>
                  <a:srgbClr val="02519A"/>
                </a:solidFill>
              </a:rPr>
              <a:t>Gender Non-conformity in Children</a:t>
            </a:r>
          </a:p>
        </p:txBody>
      </p:sp>
      <p:sp>
        <p:nvSpPr>
          <p:cNvPr id="172" name="Shape 17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37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Gender non-conformity may become evident in the toddler years</a:t>
            </a:r>
          </a:p>
          <a:p>
            <a:pPr>
              <a:defRPr sz="37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Gender dysphoria may present as early as age 2</a:t>
            </a:r>
          </a:p>
        </p:txBody>
      </p:sp>
    </p:spTree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image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20" y="-320329"/>
            <a:ext cx="13947975" cy="104609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image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0487" y="-812094"/>
            <a:ext cx="13325776" cy="99943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Disclosure:</a:t>
            </a:r>
          </a:p>
        </p:txBody>
      </p:sp>
      <p:sp>
        <p:nvSpPr>
          <p:cNvPr id="132" name="Shape 132"/>
          <p:cNvSpPr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 have nothing to disclose</a:t>
            </a:r>
          </a:p>
        </p:txBody>
      </p:sp>
    </p:spTree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image1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9386" y="46209"/>
            <a:ext cx="13483571" cy="101126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image1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3607" y="-463415"/>
            <a:ext cx="13181050" cy="98857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image1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45" y="-115355"/>
            <a:ext cx="13085268" cy="98139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image1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4658" y="-516850"/>
            <a:ext cx="13283722" cy="99627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image1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057" y="-520627"/>
            <a:ext cx="13327925" cy="99959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image1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65" y="-793381"/>
            <a:ext cx="12848288" cy="96362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image2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53" y="815640"/>
            <a:ext cx="12929494" cy="96971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image2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2" y="270600"/>
            <a:ext cx="12898221" cy="96736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image2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1814" y="-743348"/>
            <a:ext cx="13848428" cy="103863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image2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3749" y="-787400"/>
            <a:ext cx="14075304" cy="105564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Learning Objectives</a:t>
            </a:r>
          </a:p>
        </p:txBody>
      </p:sp>
      <p:sp>
        <p:nvSpPr>
          <p:cNvPr id="135" name="Shape 13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Increasing understanding of the health needs of trans,gender divers, gender creative  children and youth</a:t>
            </a:r>
          </a:p>
          <a:p>
            <a:r>
              <a:t>Enhance understanding of the role of primary care providers within a tiered  model of service</a:t>
            </a:r>
          </a:p>
        </p:txBody>
      </p:sp>
    </p:spTree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image2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201" y="-735404"/>
            <a:ext cx="12866142" cy="96496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image3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26" y="297073"/>
            <a:ext cx="11890874" cy="89181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37462">
              <a:defRPr sz="7300"/>
            </a:lvl1pPr>
          </a:lstStyle>
          <a:p>
            <a:r>
              <a:t>Trans Youth Health Survey</a:t>
            </a:r>
          </a:p>
        </p:txBody>
      </p:sp>
      <p:sp>
        <p:nvSpPr>
          <p:cNvPr id="203" name="Shape 20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completed between Oct 2013-May 2014</a:t>
            </a:r>
          </a:p>
          <a:p>
            <a:r>
              <a:t>15% felt comfortable to discuss transgender specific health care needs with their primary health care provider</a:t>
            </a:r>
          </a:p>
          <a:p>
            <a:r>
              <a:t>1/3 of younger ( 14-18yr old) and 1/2 of the older both ( 19-25) reported missing needed physical health care during the past year and even more missed needed mental health care</a:t>
            </a:r>
          </a:p>
        </p:txBody>
      </p:sp>
    </p:spTree>
  </p:cSld>
  <p:clrMapOvr>
    <a:masterClrMapping/>
  </p:clrMapOvr>
  <p:transition spd="slow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96569">
              <a:defRPr sz="6800"/>
            </a:lvl1pPr>
          </a:lstStyle>
          <a:p>
            <a:r>
              <a:t>Gender -Affirming approach</a:t>
            </a:r>
          </a:p>
        </p:txBody>
      </p:sp>
      <p:sp>
        <p:nvSpPr>
          <p:cNvPr id="206" name="Shape 20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60045" indent="-360045" defTabSz="473201">
              <a:spcBef>
                <a:spcPts val="3400"/>
              </a:spcBef>
              <a:defRPr sz="2900"/>
            </a:pPr>
            <a:r>
              <a:t>Creating a welcome clinic environment</a:t>
            </a:r>
          </a:p>
          <a:p>
            <a:pPr marL="360045" indent="-360045" defTabSz="473201">
              <a:spcBef>
                <a:spcPts val="3400"/>
              </a:spcBef>
              <a:defRPr sz="2900"/>
            </a:pPr>
            <a:r>
              <a:t>using inclusive and affirming language</a:t>
            </a:r>
          </a:p>
          <a:p>
            <a:pPr marL="360045" indent="-360045" defTabSz="473201">
              <a:spcBef>
                <a:spcPts val="3400"/>
              </a:spcBef>
              <a:defRPr sz="2900"/>
            </a:pPr>
            <a:r>
              <a:t>being prepared to enquire about  gender development and gender diversity</a:t>
            </a:r>
          </a:p>
          <a:p>
            <a:pPr marL="360045" indent="-360045" defTabSz="473201">
              <a:spcBef>
                <a:spcPts val="3400"/>
              </a:spcBef>
              <a:defRPr sz="2900"/>
            </a:pPr>
            <a:r>
              <a:t>having basic knowledge about  social medical and surgical interventions that are available for gender dysphoria</a:t>
            </a:r>
          </a:p>
          <a:p>
            <a:pPr marL="360045" indent="-360045" defTabSz="473201">
              <a:spcBef>
                <a:spcPts val="3400"/>
              </a:spcBef>
              <a:defRPr sz="2900"/>
            </a:pPr>
            <a:r>
              <a:t>considering the ways that gender diverse youth may be vulnerable to health and social disparities</a:t>
            </a:r>
          </a:p>
          <a:p>
            <a:pPr marL="360045" indent="-360045" defTabSz="473201">
              <a:spcBef>
                <a:spcPts val="3400"/>
              </a:spcBef>
              <a:defRPr sz="2900"/>
            </a:pPr>
            <a:r>
              <a:t>maintaining a trauma-informed approach </a:t>
            </a:r>
          </a:p>
        </p:txBody>
      </p:sp>
    </p:spTree>
  </p:cSld>
  <p:clrMapOvr>
    <a:masterClrMapping/>
  </p:clrMapOvr>
  <p:transition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satOff val="24555"/>
            <a:lumOff val="22232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>
            <a:spLocks noGrp="1"/>
          </p:cNvSpPr>
          <p:nvPr>
            <p:ph type="title"/>
          </p:nvPr>
        </p:nvSpPr>
        <p:spPr>
          <a:xfrm>
            <a:off x="952500" y="1676400"/>
            <a:ext cx="11099800" cy="2159000"/>
          </a:xfrm>
          <a:prstGeom prst="rect">
            <a:avLst/>
          </a:prstGeom>
        </p:spPr>
        <p:txBody>
          <a:bodyPr/>
          <a:lstStyle/>
          <a:p>
            <a:pPr defTabSz="280415">
              <a:defRPr sz="4560" b="1">
                <a:latin typeface="Helvetica"/>
                <a:ea typeface="Helvetica"/>
                <a:cs typeface="Helvetica"/>
                <a:sym typeface="Helvetica"/>
              </a:defRPr>
            </a:pPr>
            <a:r>
              <a:t>SCREENING </a:t>
            </a:r>
          </a:p>
          <a:p>
            <a:pPr defTabSz="280415">
              <a:defRPr sz="4560" b="1">
                <a:latin typeface="Helvetica"/>
                <a:ea typeface="Helvetica"/>
                <a:cs typeface="Helvetica"/>
                <a:sym typeface="Helvetica"/>
              </a:defRPr>
            </a:pPr>
            <a:r>
              <a:t>SAVES </a:t>
            </a:r>
          </a:p>
          <a:p>
            <a:pPr defTabSz="280415">
              <a:defRPr sz="4560" b="1">
                <a:latin typeface="Helvetica"/>
                <a:ea typeface="Helvetica"/>
                <a:cs typeface="Helvetica"/>
                <a:sym typeface="Helvetica"/>
              </a:defRPr>
            </a:pPr>
            <a:r>
              <a:t>LIVES</a:t>
            </a:r>
          </a:p>
        </p:txBody>
      </p:sp>
      <p:sp>
        <p:nvSpPr>
          <p:cNvPr id="209" name="Shape 209"/>
          <p:cNvSpPr>
            <a:spLocks noGrp="1"/>
          </p:cNvSpPr>
          <p:nvPr>
            <p:ph type="body" idx="1"/>
          </p:nvPr>
        </p:nvSpPr>
        <p:spPr>
          <a:xfrm>
            <a:off x="2565400" y="2717800"/>
            <a:ext cx="11099800" cy="6286500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  <a:defRPr sz="71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Ask about gender!!</a:t>
            </a:r>
          </a:p>
        </p:txBody>
      </p:sp>
    </p:spTree>
  </p:cSld>
  <p:clrMapOvr>
    <a:masterClrMapping/>
  </p:clrMapOvr>
  <p:transition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image3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0009" y="-373164"/>
            <a:ext cx="13275801" cy="99568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image3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5233" y="-147670"/>
            <a:ext cx="13127650" cy="98457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image3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92" y="-4813"/>
            <a:ext cx="12927025" cy="96952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image3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7719" y="293487"/>
            <a:ext cx="13164459" cy="98733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image3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506" y="-308645"/>
            <a:ext cx="12458768" cy="93440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u="sng"/>
            </a:pPr>
            <a:r>
              <a:t>Gender dysphoria</a:t>
            </a:r>
            <a:r>
              <a:rPr u="none"/>
              <a:t>:  Discomfort or distress that is caused  by a discrepancy in a person`s gender and that of that person`s sex assigned at birth</a:t>
            </a:r>
          </a:p>
          <a:p>
            <a:r>
              <a:t>Can present at any age</a:t>
            </a:r>
          </a:p>
          <a:p>
            <a:pPr>
              <a:defRPr u="sng"/>
            </a:pPr>
            <a:r>
              <a:t>Trans-Gender</a:t>
            </a:r>
            <a:r>
              <a:rPr u="none"/>
              <a:t> : gender identity different than their assigned gender at birth</a:t>
            </a:r>
          </a:p>
          <a:p>
            <a:r>
              <a:t>vs </a:t>
            </a:r>
            <a:r>
              <a:rPr u="sng"/>
              <a:t>Cis-gender</a:t>
            </a:r>
            <a:r>
              <a:t>: someone who`s gender identity matches their assigned gender at birth</a:t>
            </a:r>
          </a:p>
        </p:txBody>
      </p:sp>
    </p:spTree>
  </p:cSld>
  <p:clrMapOvr>
    <a:masterClrMapping/>
  </p:clrMapOvr>
  <p:transition spd="slow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image4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617" y="216742"/>
            <a:ext cx="12371566" cy="93201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image3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94" y="226267"/>
            <a:ext cx="12868014" cy="96510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image3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379" y="-29271"/>
            <a:ext cx="12473814" cy="93553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image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859" y="177403"/>
            <a:ext cx="12279367" cy="92095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image4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458" y="-372431"/>
            <a:ext cx="13230033" cy="99225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image4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7987" y="-330795"/>
            <a:ext cx="8048100" cy="104151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8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82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Questions?</a:t>
            </a:r>
          </a:p>
        </p:txBody>
      </p:sp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Incidence</a:t>
            </a:r>
          </a:p>
        </p:txBody>
      </p:sp>
      <p:sp>
        <p:nvSpPr>
          <p:cNvPr id="140" name="Shape 14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No formal epidemiological studies</a:t>
            </a:r>
          </a:p>
          <a:p>
            <a:r>
              <a:t>1:12000- 1:45000 ( MTF)</a:t>
            </a:r>
          </a:p>
          <a:p>
            <a:r>
              <a:t>1:30 000-1:200 000 (FTM)</a:t>
            </a:r>
          </a:p>
        </p:txBody>
      </p:sp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Historical</a:t>
            </a:r>
          </a:p>
        </p:txBody>
      </p:sp>
      <p:sp>
        <p:nvSpPr>
          <p:cNvPr id="143" name="Shape 14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13384" indent="-413384" defTabSz="543305">
              <a:spcBef>
                <a:spcPts val="3900"/>
              </a:spcBef>
              <a:defRPr sz="3300"/>
            </a:pPr>
            <a:r>
              <a:t>Non-binary and 3rd gender people present in every ancient civilization on every continent, documentation dating back as long as 9000 years</a:t>
            </a:r>
          </a:p>
          <a:p>
            <a:pPr marL="413384" indent="-413384" defTabSz="543305">
              <a:spcBef>
                <a:spcPts val="3900"/>
              </a:spcBef>
              <a:defRPr sz="3300"/>
            </a:pPr>
            <a:r>
              <a:t>Some Native American tribes known to have a 3rd gender before any western contact.</a:t>
            </a:r>
          </a:p>
          <a:p>
            <a:pPr marL="413384" indent="-413384" defTabSz="543305">
              <a:spcBef>
                <a:spcPts val="3900"/>
              </a:spcBef>
              <a:defRPr sz="3300"/>
            </a:pPr>
            <a:r>
              <a:t>Their social roles differed between tribes ( priests to prostitutes)</a:t>
            </a:r>
          </a:p>
          <a:p>
            <a:pPr marL="413384" indent="-413384" defTabSz="543305">
              <a:spcBef>
                <a:spcPts val="3900"/>
              </a:spcBef>
              <a:defRPr sz="3300"/>
            </a:pPr>
            <a:r>
              <a:t>Since the 1900`s some North American tribes referred to “Two-Spirit people”</a:t>
            </a:r>
          </a:p>
        </p:txBody>
      </p:sp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image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68136" y="993899"/>
            <a:ext cx="15792717" cy="88834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image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47979" y="-1115817"/>
            <a:ext cx="16795086" cy="99720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110809_familychineseoahu_en_02390_2880x1921.jpeg"/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l="5336" r="9286" b="4000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50" name="image4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72901" y="-44074"/>
            <a:ext cx="17206594" cy="106847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397</Words>
  <Application>Microsoft Macintosh PowerPoint</Application>
  <PresentationFormat>Custom</PresentationFormat>
  <Paragraphs>43</Paragraphs>
  <Slides>46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0" baseType="lpstr">
      <vt:lpstr>Helvetica</vt:lpstr>
      <vt:lpstr>Helvetica Light</vt:lpstr>
      <vt:lpstr>Helvetica Neue</vt:lpstr>
      <vt:lpstr>White</vt:lpstr>
      <vt:lpstr>Care of Gender Diverse and Trans Children and Youth</vt:lpstr>
      <vt:lpstr>Disclosure:</vt:lpstr>
      <vt:lpstr>Learning Objectives</vt:lpstr>
      <vt:lpstr>PowerPoint Presentation</vt:lpstr>
      <vt:lpstr>Incidence</vt:lpstr>
      <vt:lpstr>Historical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Developmental aspect of Gender Identity</vt:lpstr>
      <vt:lpstr>PowerPoint Presentation</vt:lpstr>
      <vt:lpstr>PowerPoint Presentation</vt:lpstr>
      <vt:lpstr>PowerPoint Presentation</vt:lpstr>
      <vt:lpstr>PowerPoint Presentation</vt:lpstr>
      <vt:lpstr> Gender Non-conformity in Children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Trans Youth Health Survey</vt:lpstr>
      <vt:lpstr>Gender -Affirming approach</vt:lpstr>
      <vt:lpstr>SCREENING  SAVES  LIVES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Care of Gender Diverse and Trans Children and Youth</dc:title>
  <cp:lastModifiedBy>Jacqui van Zyl</cp:lastModifiedBy>
  <cp:revision>1</cp:revision>
  <dcterms:modified xsi:type="dcterms:W3CDTF">2019-09-26T15:18:48Z</dcterms:modified>
</cp:coreProperties>
</file>