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4" r:id="rId6"/>
    <p:sldId id="267" r:id="rId7"/>
    <p:sldId id="265" r:id="rId8"/>
    <p:sldId id="266" r:id="rId9"/>
    <p:sldId id="278" r:id="rId10"/>
    <p:sldId id="274" r:id="rId11"/>
    <p:sldId id="275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4687"/>
  </p:normalViewPr>
  <p:slideViewPr>
    <p:cSldViewPr snapToGrid="0" snapToObjects="1">
      <p:cViewPr varScale="1">
        <p:scale>
          <a:sx n="109" d="100"/>
          <a:sy n="109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8F032-46B6-A246-A107-D8F7D081442C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2EE29F-1059-D941-B161-D81BFFB5CDDA}">
      <dgm:prSet phldrT="[Text]"/>
      <dgm:spPr/>
      <dgm:t>
        <a:bodyPr/>
        <a:lstStyle/>
        <a:p>
          <a:r>
            <a:rPr lang="en-US" dirty="0"/>
            <a:t>Patient and family</a:t>
          </a:r>
        </a:p>
      </dgm:t>
    </dgm:pt>
    <dgm:pt modelId="{4F29918E-DC50-DD4E-B866-7EBDEB9EF57E}" type="parTrans" cxnId="{A60FD819-51E0-AC48-8282-71E1506F55C9}">
      <dgm:prSet/>
      <dgm:spPr/>
      <dgm:t>
        <a:bodyPr/>
        <a:lstStyle/>
        <a:p>
          <a:endParaRPr lang="en-US"/>
        </a:p>
      </dgm:t>
    </dgm:pt>
    <dgm:pt modelId="{55172AC3-6390-A045-9861-DFE43E0BB89F}" type="sibTrans" cxnId="{A60FD819-51E0-AC48-8282-71E1506F55C9}">
      <dgm:prSet/>
      <dgm:spPr/>
      <dgm:t>
        <a:bodyPr/>
        <a:lstStyle/>
        <a:p>
          <a:endParaRPr lang="en-US"/>
        </a:p>
      </dgm:t>
    </dgm:pt>
    <dgm:pt modelId="{A0B2B676-A97A-044F-8E8A-B1B83AD296B1}">
      <dgm:prSet phldrT="[Text]"/>
      <dgm:spPr/>
      <dgm:t>
        <a:bodyPr/>
        <a:lstStyle/>
        <a:p>
          <a:r>
            <a:rPr lang="en-US" dirty="0"/>
            <a:t>FP/NP</a:t>
          </a:r>
        </a:p>
      </dgm:t>
    </dgm:pt>
    <dgm:pt modelId="{3A5478F2-66B4-644F-AE12-54375BC069A5}" type="parTrans" cxnId="{DCE3783A-E474-1347-9474-DA21A734A512}">
      <dgm:prSet/>
      <dgm:spPr/>
      <dgm:t>
        <a:bodyPr/>
        <a:lstStyle/>
        <a:p>
          <a:endParaRPr lang="en-US"/>
        </a:p>
      </dgm:t>
    </dgm:pt>
    <dgm:pt modelId="{B5E81188-36BE-924D-A704-12E540D94FFB}" type="sibTrans" cxnId="{DCE3783A-E474-1347-9474-DA21A734A512}">
      <dgm:prSet/>
      <dgm:spPr/>
      <dgm:t>
        <a:bodyPr/>
        <a:lstStyle/>
        <a:p>
          <a:endParaRPr lang="en-US"/>
        </a:p>
      </dgm:t>
    </dgm:pt>
    <dgm:pt modelId="{BB469893-9C4D-D94A-91BF-2323E8C1783B}">
      <dgm:prSet phldrT="[Text]"/>
      <dgm:spPr/>
      <dgm:t>
        <a:bodyPr/>
        <a:lstStyle/>
        <a:p>
          <a:r>
            <a:rPr lang="en-US" dirty="0"/>
            <a:t>RN</a:t>
          </a:r>
        </a:p>
      </dgm:t>
    </dgm:pt>
    <dgm:pt modelId="{73C69D59-C6C1-274B-BB56-718C9CA04208}" type="parTrans" cxnId="{61C70E2C-8FA5-384C-9549-97E3EE9733C1}">
      <dgm:prSet/>
      <dgm:spPr/>
      <dgm:t>
        <a:bodyPr/>
        <a:lstStyle/>
        <a:p>
          <a:endParaRPr lang="en-US"/>
        </a:p>
      </dgm:t>
    </dgm:pt>
    <dgm:pt modelId="{B6C1E712-F953-0342-9AB0-201490DD212E}" type="sibTrans" cxnId="{61C70E2C-8FA5-384C-9549-97E3EE9733C1}">
      <dgm:prSet/>
      <dgm:spPr/>
      <dgm:t>
        <a:bodyPr/>
        <a:lstStyle/>
        <a:p>
          <a:endParaRPr lang="en-US"/>
        </a:p>
      </dgm:t>
    </dgm:pt>
    <dgm:pt modelId="{75032309-DF96-D240-B72E-740C1C382F5E}">
      <dgm:prSet phldrT="[Text]"/>
      <dgm:spPr/>
      <dgm:t>
        <a:bodyPr/>
        <a:lstStyle/>
        <a:p>
          <a:r>
            <a:rPr lang="en-US" dirty="0"/>
            <a:t>MOA</a:t>
          </a:r>
        </a:p>
      </dgm:t>
    </dgm:pt>
    <dgm:pt modelId="{38A91FBA-6329-DF42-993A-83BFA28A665C}" type="parTrans" cxnId="{5231CD48-ADF6-E740-8310-BFEFD5BB2269}">
      <dgm:prSet/>
      <dgm:spPr/>
      <dgm:t>
        <a:bodyPr/>
        <a:lstStyle/>
        <a:p>
          <a:endParaRPr lang="en-US"/>
        </a:p>
      </dgm:t>
    </dgm:pt>
    <dgm:pt modelId="{74C66FC1-1E6D-EF45-8A4C-F65B05DA02F3}" type="sibTrans" cxnId="{5231CD48-ADF6-E740-8310-BFEFD5BB2269}">
      <dgm:prSet/>
      <dgm:spPr/>
      <dgm:t>
        <a:bodyPr/>
        <a:lstStyle/>
        <a:p>
          <a:endParaRPr lang="en-US"/>
        </a:p>
      </dgm:t>
    </dgm:pt>
    <dgm:pt modelId="{B10A95DC-65E3-8E43-AF14-260949F65CAF}">
      <dgm:prSet phldrT="[Text]"/>
      <dgm:spPr/>
      <dgm:t>
        <a:bodyPr/>
        <a:lstStyle/>
        <a:p>
          <a:r>
            <a:rPr lang="en-US" dirty="0"/>
            <a:t>CHW</a:t>
          </a:r>
        </a:p>
      </dgm:t>
    </dgm:pt>
    <dgm:pt modelId="{DE3A71B4-BB8F-6143-8ED8-819E88335117}" type="parTrans" cxnId="{7C21AA8E-884A-4F48-BD70-5242FC989B51}">
      <dgm:prSet/>
      <dgm:spPr/>
      <dgm:t>
        <a:bodyPr/>
        <a:lstStyle/>
        <a:p>
          <a:endParaRPr lang="en-US"/>
        </a:p>
      </dgm:t>
    </dgm:pt>
    <dgm:pt modelId="{F2B7F9B0-C1C5-7548-9B08-8AE71EFB0A41}" type="sibTrans" cxnId="{7C21AA8E-884A-4F48-BD70-5242FC989B51}">
      <dgm:prSet/>
      <dgm:spPr/>
      <dgm:t>
        <a:bodyPr/>
        <a:lstStyle/>
        <a:p>
          <a:endParaRPr lang="en-US"/>
        </a:p>
      </dgm:t>
    </dgm:pt>
    <dgm:pt modelId="{FD77732F-51CA-404E-BCB3-DF37045ADF74}" type="pres">
      <dgm:prSet presAssocID="{0798F032-46B6-A246-A107-D8F7D081442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1DC2BFF-77EF-2942-B911-FE2983B0D56B}" type="pres">
      <dgm:prSet presAssocID="{332EE29F-1059-D941-B161-D81BFFB5CDDA}" presName="centerShape" presStyleLbl="node0" presStyleIdx="0" presStyleCnt="1"/>
      <dgm:spPr/>
    </dgm:pt>
    <dgm:pt modelId="{D8E53C6E-53E3-EC4A-A625-F4EC5B2755F3}" type="pres">
      <dgm:prSet presAssocID="{A0B2B676-A97A-044F-8E8A-B1B83AD296B1}" presName="node" presStyleLbl="node1" presStyleIdx="0" presStyleCnt="4">
        <dgm:presLayoutVars>
          <dgm:bulletEnabled val="1"/>
        </dgm:presLayoutVars>
      </dgm:prSet>
      <dgm:spPr/>
    </dgm:pt>
    <dgm:pt modelId="{9AEF5C65-1F31-674B-9821-D26A787857F8}" type="pres">
      <dgm:prSet presAssocID="{A0B2B676-A97A-044F-8E8A-B1B83AD296B1}" presName="dummy" presStyleCnt="0"/>
      <dgm:spPr/>
    </dgm:pt>
    <dgm:pt modelId="{E3A507FA-BEF4-6847-ACDC-4546E9E995FE}" type="pres">
      <dgm:prSet presAssocID="{B5E81188-36BE-924D-A704-12E540D94FFB}" presName="sibTrans" presStyleLbl="sibTrans2D1" presStyleIdx="0" presStyleCnt="4"/>
      <dgm:spPr/>
    </dgm:pt>
    <dgm:pt modelId="{53248885-6CA2-A340-BEFD-03677E5EFB7A}" type="pres">
      <dgm:prSet presAssocID="{BB469893-9C4D-D94A-91BF-2323E8C1783B}" presName="node" presStyleLbl="node1" presStyleIdx="1" presStyleCnt="4">
        <dgm:presLayoutVars>
          <dgm:bulletEnabled val="1"/>
        </dgm:presLayoutVars>
      </dgm:prSet>
      <dgm:spPr/>
    </dgm:pt>
    <dgm:pt modelId="{B9D6D97E-784D-9B44-A8C1-C0E11B5D9744}" type="pres">
      <dgm:prSet presAssocID="{BB469893-9C4D-D94A-91BF-2323E8C1783B}" presName="dummy" presStyleCnt="0"/>
      <dgm:spPr/>
    </dgm:pt>
    <dgm:pt modelId="{4C920272-5AEE-1E46-A57D-6347E90088AE}" type="pres">
      <dgm:prSet presAssocID="{B6C1E712-F953-0342-9AB0-201490DD212E}" presName="sibTrans" presStyleLbl="sibTrans2D1" presStyleIdx="1" presStyleCnt="4"/>
      <dgm:spPr/>
    </dgm:pt>
    <dgm:pt modelId="{B84F6B94-3D83-C546-A32D-D84CD352835F}" type="pres">
      <dgm:prSet presAssocID="{75032309-DF96-D240-B72E-740C1C382F5E}" presName="node" presStyleLbl="node1" presStyleIdx="2" presStyleCnt="4">
        <dgm:presLayoutVars>
          <dgm:bulletEnabled val="1"/>
        </dgm:presLayoutVars>
      </dgm:prSet>
      <dgm:spPr/>
    </dgm:pt>
    <dgm:pt modelId="{18C38377-AFD7-B441-B070-5DF3A0DAC4D2}" type="pres">
      <dgm:prSet presAssocID="{75032309-DF96-D240-B72E-740C1C382F5E}" presName="dummy" presStyleCnt="0"/>
      <dgm:spPr/>
    </dgm:pt>
    <dgm:pt modelId="{EEAC98CE-FD63-D446-B7A3-DDA4A12AC4B9}" type="pres">
      <dgm:prSet presAssocID="{74C66FC1-1E6D-EF45-8A4C-F65B05DA02F3}" presName="sibTrans" presStyleLbl="sibTrans2D1" presStyleIdx="2" presStyleCnt="4"/>
      <dgm:spPr/>
    </dgm:pt>
    <dgm:pt modelId="{AD1C65F1-2967-3344-98FE-3D8BF7E4D618}" type="pres">
      <dgm:prSet presAssocID="{B10A95DC-65E3-8E43-AF14-260949F65CAF}" presName="node" presStyleLbl="node1" presStyleIdx="3" presStyleCnt="4">
        <dgm:presLayoutVars>
          <dgm:bulletEnabled val="1"/>
        </dgm:presLayoutVars>
      </dgm:prSet>
      <dgm:spPr/>
    </dgm:pt>
    <dgm:pt modelId="{D39FEF0E-6D84-AD42-8E9C-295E88F8DD7C}" type="pres">
      <dgm:prSet presAssocID="{B10A95DC-65E3-8E43-AF14-260949F65CAF}" presName="dummy" presStyleCnt="0"/>
      <dgm:spPr/>
    </dgm:pt>
    <dgm:pt modelId="{FC7C570A-5474-1945-93C3-419F7987403A}" type="pres">
      <dgm:prSet presAssocID="{F2B7F9B0-C1C5-7548-9B08-8AE71EFB0A41}" presName="sibTrans" presStyleLbl="sibTrans2D1" presStyleIdx="3" presStyleCnt="4"/>
      <dgm:spPr/>
    </dgm:pt>
  </dgm:ptLst>
  <dgm:cxnLst>
    <dgm:cxn modelId="{64753112-6C6B-B046-8A61-D1FEFAF12C18}" type="presOf" srcId="{332EE29F-1059-D941-B161-D81BFFB5CDDA}" destId="{21DC2BFF-77EF-2942-B911-FE2983B0D56B}" srcOrd="0" destOrd="0" presId="urn:microsoft.com/office/officeart/2005/8/layout/radial6"/>
    <dgm:cxn modelId="{82D4E317-AEFC-9145-910A-9B82BFAB9B49}" type="presOf" srcId="{75032309-DF96-D240-B72E-740C1C382F5E}" destId="{B84F6B94-3D83-C546-A32D-D84CD352835F}" srcOrd="0" destOrd="0" presId="urn:microsoft.com/office/officeart/2005/8/layout/radial6"/>
    <dgm:cxn modelId="{A60FD819-51E0-AC48-8282-71E1506F55C9}" srcId="{0798F032-46B6-A246-A107-D8F7D081442C}" destId="{332EE29F-1059-D941-B161-D81BFFB5CDDA}" srcOrd="0" destOrd="0" parTransId="{4F29918E-DC50-DD4E-B866-7EBDEB9EF57E}" sibTransId="{55172AC3-6390-A045-9861-DFE43E0BB89F}"/>
    <dgm:cxn modelId="{DE1C7C1A-9061-2448-AFBB-1521C8BFE171}" type="presOf" srcId="{B5E81188-36BE-924D-A704-12E540D94FFB}" destId="{E3A507FA-BEF4-6847-ACDC-4546E9E995FE}" srcOrd="0" destOrd="0" presId="urn:microsoft.com/office/officeart/2005/8/layout/radial6"/>
    <dgm:cxn modelId="{61C70E2C-8FA5-384C-9549-97E3EE9733C1}" srcId="{332EE29F-1059-D941-B161-D81BFFB5CDDA}" destId="{BB469893-9C4D-D94A-91BF-2323E8C1783B}" srcOrd="1" destOrd="0" parTransId="{73C69D59-C6C1-274B-BB56-718C9CA04208}" sibTransId="{B6C1E712-F953-0342-9AB0-201490DD212E}"/>
    <dgm:cxn modelId="{DCE3783A-E474-1347-9474-DA21A734A512}" srcId="{332EE29F-1059-D941-B161-D81BFFB5CDDA}" destId="{A0B2B676-A97A-044F-8E8A-B1B83AD296B1}" srcOrd="0" destOrd="0" parTransId="{3A5478F2-66B4-644F-AE12-54375BC069A5}" sibTransId="{B5E81188-36BE-924D-A704-12E540D94FFB}"/>
    <dgm:cxn modelId="{5231CD48-ADF6-E740-8310-BFEFD5BB2269}" srcId="{332EE29F-1059-D941-B161-D81BFFB5CDDA}" destId="{75032309-DF96-D240-B72E-740C1C382F5E}" srcOrd="2" destOrd="0" parTransId="{38A91FBA-6329-DF42-993A-83BFA28A665C}" sibTransId="{74C66FC1-1E6D-EF45-8A4C-F65B05DA02F3}"/>
    <dgm:cxn modelId="{D6C7BF6F-0285-474F-9B7B-F2B084223E86}" type="presOf" srcId="{0798F032-46B6-A246-A107-D8F7D081442C}" destId="{FD77732F-51CA-404E-BCB3-DF37045ADF74}" srcOrd="0" destOrd="0" presId="urn:microsoft.com/office/officeart/2005/8/layout/radial6"/>
    <dgm:cxn modelId="{35AC5174-2F36-004B-B035-360F631D357C}" type="presOf" srcId="{A0B2B676-A97A-044F-8E8A-B1B83AD296B1}" destId="{D8E53C6E-53E3-EC4A-A625-F4EC5B2755F3}" srcOrd="0" destOrd="0" presId="urn:microsoft.com/office/officeart/2005/8/layout/radial6"/>
    <dgm:cxn modelId="{7C21AA8E-884A-4F48-BD70-5242FC989B51}" srcId="{332EE29F-1059-D941-B161-D81BFFB5CDDA}" destId="{B10A95DC-65E3-8E43-AF14-260949F65CAF}" srcOrd="3" destOrd="0" parTransId="{DE3A71B4-BB8F-6143-8ED8-819E88335117}" sibTransId="{F2B7F9B0-C1C5-7548-9B08-8AE71EFB0A41}"/>
    <dgm:cxn modelId="{0DE5BCA0-ECE1-B34F-9CC0-CA3D1F930ABF}" type="presOf" srcId="{B6C1E712-F953-0342-9AB0-201490DD212E}" destId="{4C920272-5AEE-1E46-A57D-6347E90088AE}" srcOrd="0" destOrd="0" presId="urn:microsoft.com/office/officeart/2005/8/layout/radial6"/>
    <dgm:cxn modelId="{BC7584BC-8CDC-CE43-8B27-8AFA9E56E8EE}" type="presOf" srcId="{BB469893-9C4D-D94A-91BF-2323E8C1783B}" destId="{53248885-6CA2-A340-BEFD-03677E5EFB7A}" srcOrd="0" destOrd="0" presId="urn:microsoft.com/office/officeart/2005/8/layout/radial6"/>
    <dgm:cxn modelId="{3716EEC2-0B81-684B-8A86-DA3C8E138EDD}" type="presOf" srcId="{B10A95DC-65E3-8E43-AF14-260949F65CAF}" destId="{AD1C65F1-2967-3344-98FE-3D8BF7E4D618}" srcOrd="0" destOrd="0" presId="urn:microsoft.com/office/officeart/2005/8/layout/radial6"/>
    <dgm:cxn modelId="{D85AA0E5-D853-9A40-A142-BB6774108825}" type="presOf" srcId="{74C66FC1-1E6D-EF45-8A4C-F65B05DA02F3}" destId="{EEAC98CE-FD63-D446-B7A3-DDA4A12AC4B9}" srcOrd="0" destOrd="0" presId="urn:microsoft.com/office/officeart/2005/8/layout/radial6"/>
    <dgm:cxn modelId="{73B2E9F4-B554-FA4D-9655-71B52FF28F5F}" type="presOf" srcId="{F2B7F9B0-C1C5-7548-9B08-8AE71EFB0A41}" destId="{FC7C570A-5474-1945-93C3-419F7987403A}" srcOrd="0" destOrd="0" presId="urn:microsoft.com/office/officeart/2005/8/layout/radial6"/>
    <dgm:cxn modelId="{7B8A33E2-3085-3747-9581-39D5D20746B2}" type="presParOf" srcId="{FD77732F-51CA-404E-BCB3-DF37045ADF74}" destId="{21DC2BFF-77EF-2942-B911-FE2983B0D56B}" srcOrd="0" destOrd="0" presId="urn:microsoft.com/office/officeart/2005/8/layout/radial6"/>
    <dgm:cxn modelId="{7FCA7CE9-3DD2-C14E-9D2D-851FF8C3D780}" type="presParOf" srcId="{FD77732F-51CA-404E-BCB3-DF37045ADF74}" destId="{D8E53C6E-53E3-EC4A-A625-F4EC5B2755F3}" srcOrd="1" destOrd="0" presId="urn:microsoft.com/office/officeart/2005/8/layout/radial6"/>
    <dgm:cxn modelId="{045573AF-6C34-3049-908A-642A83B8C4AE}" type="presParOf" srcId="{FD77732F-51CA-404E-BCB3-DF37045ADF74}" destId="{9AEF5C65-1F31-674B-9821-D26A787857F8}" srcOrd="2" destOrd="0" presId="urn:microsoft.com/office/officeart/2005/8/layout/radial6"/>
    <dgm:cxn modelId="{75000223-7196-EC4F-B4C6-990FC23D0BD4}" type="presParOf" srcId="{FD77732F-51CA-404E-BCB3-DF37045ADF74}" destId="{E3A507FA-BEF4-6847-ACDC-4546E9E995FE}" srcOrd="3" destOrd="0" presId="urn:microsoft.com/office/officeart/2005/8/layout/radial6"/>
    <dgm:cxn modelId="{CA28E463-6294-B447-ADB8-F11C4586E4E3}" type="presParOf" srcId="{FD77732F-51CA-404E-BCB3-DF37045ADF74}" destId="{53248885-6CA2-A340-BEFD-03677E5EFB7A}" srcOrd="4" destOrd="0" presId="urn:microsoft.com/office/officeart/2005/8/layout/radial6"/>
    <dgm:cxn modelId="{F5A01EE6-7774-864F-995D-7FB99B2D2BF8}" type="presParOf" srcId="{FD77732F-51CA-404E-BCB3-DF37045ADF74}" destId="{B9D6D97E-784D-9B44-A8C1-C0E11B5D9744}" srcOrd="5" destOrd="0" presId="urn:microsoft.com/office/officeart/2005/8/layout/radial6"/>
    <dgm:cxn modelId="{575FF9AF-F087-AE4C-A955-9227D44890FD}" type="presParOf" srcId="{FD77732F-51CA-404E-BCB3-DF37045ADF74}" destId="{4C920272-5AEE-1E46-A57D-6347E90088AE}" srcOrd="6" destOrd="0" presId="urn:microsoft.com/office/officeart/2005/8/layout/radial6"/>
    <dgm:cxn modelId="{7794E369-4C42-454A-8AED-E83AE28ED01F}" type="presParOf" srcId="{FD77732F-51CA-404E-BCB3-DF37045ADF74}" destId="{B84F6B94-3D83-C546-A32D-D84CD352835F}" srcOrd="7" destOrd="0" presId="urn:microsoft.com/office/officeart/2005/8/layout/radial6"/>
    <dgm:cxn modelId="{16A25E3B-BA3D-9E41-B7F5-5759A999F610}" type="presParOf" srcId="{FD77732F-51CA-404E-BCB3-DF37045ADF74}" destId="{18C38377-AFD7-B441-B070-5DF3A0DAC4D2}" srcOrd="8" destOrd="0" presId="urn:microsoft.com/office/officeart/2005/8/layout/radial6"/>
    <dgm:cxn modelId="{E7904AF9-305D-974C-88B0-334F17142FDB}" type="presParOf" srcId="{FD77732F-51CA-404E-BCB3-DF37045ADF74}" destId="{EEAC98CE-FD63-D446-B7A3-DDA4A12AC4B9}" srcOrd="9" destOrd="0" presId="urn:microsoft.com/office/officeart/2005/8/layout/radial6"/>
    <dgm:cxn modelId="{555350F4-1B58-994C-85A3-ADA67AAED54B}" type="presParOf" srcId="{FD77732F-51CA-404E-BCB3-DF37045ADF74}" destId="{AD1C65F1-2967-3344-98FE-3D8BF7E4D618}" srcOrd="10" destOrd="0" presId="urn:microsoft.com/office/officeart/2005/8/layout/radial6"/>
    <dgm:cxn modelId="{4589D64E-1B4F-5B46-994E-E2DD5B9C96B8}" type="presParOf" srcId="{FD77732F-51CA-404E-BCB3-DF37045ADF74}" destId="{D39FEF0E-6D84-AD42-8E9C-295E88F8DD7C}" srcOrd="11" destOrd="0" presId="urn:microsoft.com/office/officeart/2005/8/layout/radial6"/>
    <dgm:cxn modelId="{11DBBE42-50FB-AF43-B330-559DE651FE64}" type="presParOf" srcId="{FD77732F-51CA-404E-BCB3-DF37045ADF74}" destId="{FC7C570A-5474-1945-93C3-419F7987403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D9C7D-ACE2-B44C-A69C-1B2AD56A55FC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B310B0-E4B5-F14C-8B84-95E11492C4B3}">
      <dgm:prSet phldrT="[Text]"/>
      <dgm:spPr/>
      <dgm:t>
        <a:bodyPr/>
        <a:lstStyle/>
        <a:p>
          <a:r>
            <a:rPr lang="en-US" dirty="0"/>
            <a:t>Primary care team and patient</a:t>
          </a:r>
        </a:p>
      </dgm:t>
    </dgm:pt>
    <dgm:pt modelId="{DF3C0CAB-892C-144D-B470-0146C01A8184}" type="parTrans" cxnId="{52A4CD77-C9A4-5949-90FA-70C0ED7868D6}">
      <dgm:prSet/>
      <dgm:spPr/>
      <dgm:t>
        <a:bodyPr/>
        <a:lstStyle/>
        <a:p>
          <a:endParaRPr lang="en-US"/>
        </a:p>
      </dgm:t>
    </dgm:pt>
    <dgm:pt modelId="{5C1DAF7B-793D-4442-8CEF-2DB01A690FFD}" type="sibTrans" cxnId="{52A4CD77-C9A4-5949-90FA-70C0ED7868D6}">
      <dgm:prSet/>
      <dgm:spPr/>
      <dgm:t>
        <a:bodyPr/>
        <a:lstStyle/>
        <a:p>
          <a:endParaRPr lang="en-US"/>
        </a:p>
      </dgm:t>
    </dgm:pt>
    <dgm:pt modelId="{5091F1EE-A0AD-8048-AAC6-16C6E56A6592}">
      <dgm:prSet phldrT="[Text]"/>
      <dgm:spPr/>
      <dgm:t>
        <a:bodyPr/>
        <a:lstStyle/>
        <a:p>
          <a:r>
            <a:rPr lang="en-US" dirty="0"/>
            <a:t>MH Counsellors</a:t>
          </a:r>
        </a:p>
      </dgm:t>
    </dgm:pt>
    <dgm:pt modelId="{F5C2A4A3-A863-D54A-9779-01DCE1B2DCD0}" type="parTrans" cxnId="{B8194D93-D71F-D54A-8F13-CA2193DEE61A}">
      <dgm:prSet/>
      <dgm:spPr/>
      <dgm:t>
        <a:bodyPr/>
        <a:lstStyle/>
        <a:p>
          <a:endParaRPr lang="en-US"/>
        </a:p>
      </dgm:t>
    </dgm:pt>
    <dgm:pt modelId="{A18CFAD3-6D5B-E14C-B14C-FF37023961AF}" type="sibTrans" cxnId="{B8194D93-D71F-D54A-8F13-CA2193DEE61A}">
      <dgm:prSet/>
      <dgm:spPr/>
      <dgm:t>
        <a:bodyPr/>
        <a:lstStyle/>
        <a:p>
          <a:endParaRPr lang="en-US"/>
        </a:p>
      </dgm:t>
    </dgm:pt>
    <dgm:pt modelId="{2592B947-4926-DB44-BCB8-66D7F6E8347C}">
      <dgm:prSet phldrT="[Text]"/>
      <dgm:spPr/>
      <dgm:t>
        <a:bodyPr/>
        <a:lstStyle/>
        <a:p>
          <a:r>
            <a:rPr lang="en-US" dirty="0"/>
            <a:t>AVI team</a:t>
          </a:r>
        </a:p>
      </dgm:t>
    </dgm:pt>
    <dgm:pt modelId="{B0B7D445-2B60-0A42-8A30-B1A7CFF3AE92}" type="parTrans" cxnId="{DB5F1331-B6D8-AF43-B136-C70BEF2D5E85}">
      <dgm:prSet/>
      <dgm:spPr/>
      <dgm:t>
        <a:bodyPr/>
        <a:lstStyle/>
        <a:p>
          <a:endParaRPr lang="en-US"/>
        </a:p>
      </dgm:t>
    </dgm:pt>
    <dgm:pt modelId="{A2D105AC-86F7-D346-BC67-28FB575E1923}" type="sibTrans" cxnId="{DB5F1331-B6D8-AF43-B136-C70BEF2D5E85}">
      <dgm:prSet/>
      <dgm:spPr/>
      <dgm:t>
        <a:bodyPr/>
        <a:lstStyle/>
        <a:p>
          <a:endParaRPr lang="en-US"/>
        </a:p>
      </dgm:t>
    </dgm:pt>
    <dgm:pt modelId="{C034BB10-C843-014F-88C7-4D00C15F14D2}">
      <dgm:prSet phldrT="[Text]"/>
      <dgm:spPr/>
      <dgm:t>
        <a:bodyPr/>
        <a:lstStyle/>
        <a:p>
          <a:r>
            <a:rPr lang="en-US" dirty="0"/>
            <a:t>PCN pharmacist</a:t>
          </a:r>
        </a:p>
      </dgm:t>
    </dgm:pt>
    <dgm:pt modelId="{A7FD1971-6987-3D41-9066-D3F86C5ADA71}" type="parTrans" cxnId="{A76F1FF7-EC84-C14F-9D9F-A05300C00011}">
      <dgm:prSet/>
      <dgm:spPr/>
      <dgm:t>
        <a:bodyPr/>
        <a:lstStyle/>
        <a:p>
          <a:endParaRPr lang="en-US"/>
        </a:p>
      </dgm:t>
    </dgm:pt>
    <dgm:pt modelId="{2722A54D-2501-CA42-936D-D45DBB977206}" type="sibTrans" cxnId="{A76F1FF7-EC84-C14F-9D9F-A05300C00011}">
      <dgm:prSet/>
      <dgm:spPr/>
      <dgm:t>
        <a:bodyPr/>
        <a:lstStyle/>
        <a:p>
          <a:endParaRPr lang="en-US"/>
        </a:p>
      </dgm:t>
    </dgm:pt>
    <dgm:pt modelId="{2CAA6FD7-5B3F-C948-9D91-75449F882EC1}">
      <dgm:prSet phldrT="[Text]"/>
      <dgm:spPr/>
      <dgm:t>
        <a:bodyPr/>
        <a:lstStyle/>
        <a:p>
          <a:r>
            <a:rPr lang="en-US" dirty="0"/>
            <a:t>PCN Social work</a:t>
          </a:r>
        </a:p>
      </dgm:t>
    </dgm:pt>
    <dgm:pt modelId="{CB13F2ED-EDDC-B74C-AFE2-751E2F843DC9}" type="parTrans" cxnId="{7AF6F258-8872-DA47-AA73-E4C6A90BE794}">
      <dgm:prSet/>
      <dgm:spPr/>
      <dgm:t>
        <a:bodyPr/>
        <a:lstStyle/>
        <a:p>
          <a:endParaRPr lang="en-US"/>
        </a:p>
      </dgm:t>
    </dgm:pt>
    <dgm:pt modelId="{3AA43165-B090-AE47-BA7C-9B2BB0A07553}" type="sibTrans" cxnId="{7AF6F258-8872-DA47-AA73-E4C6A90BE794}">
      <dgm:prSet/>
      <dgm:spPr/>
      <dgm:t>
        <a:bodyPr/>
        <a:lstStyle/>
        <a:p>
          <a:endParaRPr lang="en-US"/>
        </a:p>
      </dgm:t>
    </dgm:pt>
    <dgm:pt modelId="{1ED5DCC9-4181-4F48-873D-0233755D5000}" type="pres">
      <dgm:prSet presAssocID="{066D9C7D-ACE2-B44C-A69C-1B2AD56A55F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B80A41-526D-3842-BDC8-DA740F499710}" type="pres">
      <dgm:prSet presAssocID="{2FB310B0-E4B5-F14C-8B84-95E11492C4B3}" presName="centerShape" presStyleLbl="node0" presStyleIdx="0" presStyleCnt="1"/>
      <dgm:spPr/>
    </dgm:pt>
    <dgm:pt modelId="{DED4B6EC-E8FF-0945-9160-361D9A81CE78}" type="pres">
      <dgm:prSet presAssocID="{5091F1EE-A0AD-8048-AAC6-16C6E56A6592}" presName="node" presStyleLbl="node1" presStyleIdx="0" presStyleCnt="4">
        <dgm:presLayoutVars>
          <dgm:bulletEnabled val="1"/>
        </dgm:presLayoutVars>
      </dgm:prSet>
      <dgm:spPr/>
    </dgm:pt>
    <dgm:pt modelId="{A42447CF-83FE-6A45-8C47-98CE0E92C38D}" type="pres">
      <dgm:prSet presAssocID="{5091F1EE-A0AD-8048-AAC6-16C6E56A6592}" presName="dummy" presStyleCnt="0"/>
      <dgm:spPr/>
    </dgm:pt>
    <dgm:pt modelId="{3B3B1E3D-CA0F-B045-BF28-8F9BCC5D4EEA}" type="pres">
      <dgm:prSet presAssocID="{A18CFAD3-6D5B-E14C-B14C-FF37023961AF}" presName="sibTrans" presStyleLbl="sibTrans2D1" presStyleIdx="0" presStyleCnt="4"/>
      <dgm:spPr/>
    </dgm:pt>
    <dgm:pt modelId="{C296734E-B1AD-A74D-8067-4F899DAFE7AD}" type="pres">
      <dgm:prSet presAssocID="{2592B947-4926-DB44-BCB8-66D7F6E8347C}" presName="node" presStyleLbl="node1" presStyleIdx="1" presStyleCnt="4">
        <dgm:presLayoutVars>
          <dgm:bulletEnabled val="1"/>
        </dgm:presLayoutVars>
      </dgm:prSet>
      <dgm:spPr/>
    </dgm:pt>
    <dgm:pt modelId="{964BAE8A-C642-364F-8152-F6324405C3C1}" type="pres">
      <dgm:prSet presAssocID="{2592B947-4926-DB44-BCB8-66D7F6E8347C}" presName="dummy" presStyleCnt="0"/>
      <dgm:spPr/>
    </dgm:pt>
    <dgm:pt modelId="{99DFC9B6-3E82-1143-BE93-D7643C6A0BA2}" type="pres">
      <dgm:prSet presAssocID="{A2D105AC-86F7-D346-BC67-28FB575E1923}" presName="sibTrans" presStyleLbl="sibTrans2D1" presStyleIdx="1" presStyleCnt="4"/>
      <dgm:spPr/>
    </dgm:pt>
    <dgm:pt modelId="{A11974AC-8A46-E144-8EE4-A2434D9A0DCF}" type="pres">
      <dgm:prSet presAssocID="{C034BB10-C843-014F-88C7-4D00C15F14D2}" presName="node" presStyleLbl="node1" presStyleIdx="2" presStyleCnt="4">
        <dgm:presLayoutVars>
          <dgm:bulletEnabled val="1"/>
        </dgm:presLayoutVars>
      </dgm:prSet>
      <dgm:spPr/>
    </dgm:pt>
    <dgm:pt modelId="{8C8E0DA8-D889-9343-8C14-E16890924DE3}" type="pres">
      <dgm:prSet presAssocID="{C034BB10-C843-014F-88C7-4D00C15F14D2}" presName="dummy" presStyleCnt="0"/>
      <dgm:spPr/>
    </dgm:pt>
    <dgm:pt modelId="{BAAFFD74-0C53-1444-8B36-E4C0AB8B88DE}" type="pres">
      <dgm:prSet presAssocID="{2722A54D-2501-CA42-936D-D45DBB977206}" presName="sibTrans" presStyleLbl="sibTrans2D1" presStyleIdx="2" presStyleCnt="4"/>
      <dgm:spPr/>
    </dgm:pt>
    <dgm:pt modelId="{406087D4-CF0F-C947-A241-C3DA51E5D6C4}" type="pres">
      <dgm:prSet presAssocID="{2CAA6FD7-5B3F-C948-9D91-75449F882EC1}" presName="node" presStyleLbl="node1" presStyleIdx="3" presStyleCnt="4">
        <dgm:presLayoutVars>
          <dgm:bulletEnabled val="1"/>
        </dgm:presLayoutVars>
      </dgm:prSet>
      <dgm:spPr/>
    </dgm:pt>
    <dgm:pt modelId="{1B6B25BF-05B2-0541-B106-463C1CC67DB8}" type="pres">
      <dgm:prSet presAssocID="{2CAA6FD7-5B3F-C948-9D91-75449F882EC1}" presName="dummy" presStyleCnt="0"/>
      <dgm:spPr/>
    </dgm:pt>
    <dgm:pt modelId="{C402518E-93DE-4648-BAB5-33CDD855137A}" type="pres">
      <dgm:prSet presAssocID="{3AA43165-B090-AE47-BA7C-9B2BB0A07553}" presName="sibTrans" presStyleLbl="sibTrans2D1" presStyleIdx="3" presStyleCnt="4"/>
      <dgm:spPr/>
    </dgm:pt>
  </dgm:ptLst>
  <dgm:cxnLst>
    <dgm:cxn modelId="{F5774011-3DB4-D44F-BAE2-4F8AEF3D1C8B}" type="presOf" srcId="{A18CFAD3-6D5B-E14C-B14C-FF37023961AF}" destId="{3B3B1E3D-CA0F-B045-BF28-8F9BCC5D4EEA}" srcOrd="0" destOrd="0" presId="urn:microsoft.com/office/officeart/2005/8/layout/radial6"/>
    <dgm:cxn modelId="{F4C8A812-95E8-F840-9184-9C175BCDAB90}" type="presOf" srcId="{C034BB10-C843-014F-88C7-4D00C15F14D2}" destId="{A11974AC-8A46-E144-8EE4-A2434D9A0DCF}" srcOrd="0" destOrd="0" presId="urn:microsoft.com/office/officeart/2005/8/layout/radial6"/>
    <dgm:cxn modelId="{E103E117-A7D1-0B45-B209-ABD5AA307015}" type="presOf" srcId="{5091F1EE-A0AD-8048-AAC6-16C6E56A6592}" destId="{DED4B6EC-E8FF-0945-9160-361D9A81CE78}" srcOrd="0" destOrd="0" presId="urn:microsoft.com/office/officeart/2005/8/layout/radial6"/>
    <dgm:cxn modelId="{91AB5821-A7C8-F84C-83B7-23E8B5C8D8F7}" type="presOf" srcId="{3AA43165-B090-AE47-BA7C-9B2BB0A07553}" destId="{C402518E-93DE-4648-BAB5-33CDD855137A}" srcOrd="0" destOrd="0" presId="urn:microsoft.com/office/officeart/2005/8/layout/radial6"/>
    <dgm:cxn modelId="{DB5F1331-B6D8-AF43-B136-C70BEF2D5E85}" srcId="{2FB310B0-E4B5-F14C-8B84-95E11492C4B3}" destId="{2592B947-4926-DB44-BCB8-66D7F6E8347C}" srcOrd="1" destOrd="0" parTransId="{B0B7D445-2B60-0A42-8A30-B1A7CFF3AE92}" sibTransId="{A2D105AC-86F7-D346-BC67-28FB575E1923}"/>
    <dgm:cxn modelId="{93A52E40-670B-4A4F-B675-054410642E02}" type="presOf" srcId="{2FB310B0-E4B5-F14C-8B84-95E11492C4B3}" destId="{41B80A41-526D-3842-BDC8-DA740F499710}" srcOrd="0" destOrd="0" presId="urn:microsoft.com/office/officeart/2005/8/layout/radial6"/>
    <dgm:cxn modelId="{7AF6F258-8872-DA47-AA73-E4C6A90BE794}" srcId="{2FB310B0-E4B5-F14C-8B84-95E11492C4B3}" destId="{2CAA6FD7-5B3F-C948-9D91-75449F882EC1}" srcOrd="3" destOrd="0" parTransId="{CB13F2ED-EDDC-B74C-AFE2-751E2F843DC9}" sibTransId="{3AA43165-B090-AE47-BA7C-9B2BB0A07553}"/>
    <dgm:cxn modelId="{52A4CD77-C9A4-5949-90FA-70C0ED7868D6}" srcId="{066D9C7D-ACE2-B44C-A69C-1B2AD56A55FC}" destId="{2FB310B0-E4B5-F14C-8B84-95E11492C4B3}" srcOrd="0" destOrd="0" parTransId="{DF3C0CAB-892C-144D-B470-0146C01A8184}" sibTransId="{5C1DAF7B-793D-4442-8CEF-2DB01A690FFD}"/>
    <dgm:cxn modelId="{00718E78-585E-914A-B59B-0AF80639F65A}" type="presOf" srcId="{066D9C7D-ACE2-B44C-A69C-1B2AD56A55FC}" destId="{1ED5DCC9-4181-4F48-873D-0233755D5000}" srcOrd="0" destOrd="0" presId="urn:microsoft.com/office/officeart/2005/8/layout/radial6"/>
    <dgm:cxn modelId="{B8194D93-D71F-D54A-8F13-CA2193DEE61A}" srcId="{2FB310B0-E4B5-F14C-8B84-95E11492C4B3}" destId="{5091F1EE-A0AD-8048-AAC6-16C6E56A6592}" srcOrd="0" destOrd="0" parTransId="{F5C2A4A3-A863-D54A-9779-01DCE1B2DCD0}" sibTransId="{A18CFAD3-6D5B-E14C-B14C-FF37023961AF}"/>
    <dgm:cxn modelId="{637E88A8-E0B1-484D-B390-FA3B24C789C6}" type="presOf" srcId="{A2D105AC-86F7-D346-BC67-28FB575E1923}" destId="{99DFC9B6-3E82-1143-BE93-D7643C6A0BA2}" srcOrd="0" destOrd="0" presId="urn:microsoft.com/office/officeart/2005/8/layout/radial6"/>
    <dgm:cxn modelId="{464DD6B0-43CE-0547-A809-F8981022B350}" type="presOf" srcId="{2CAA6FD7-5B3F-C948-9D91-75449F882EC1}" destId="{406087D4-CF0F-C947-A241-C3DA51E5D6C4}" srcOrd="0" destOrd="0" presId="urn:microsoft.com/office/officeart/2005/8/layout/radial6"/>
    <dgm:cxn modelId="{BF0A11D9-8B8D-C941-8881-AF92874C6CF0}" type="presOf" srcId="{2722A54D-2501-CA42-936D-D45DBB977206}" destId="{BAAFFD74-0C53-1444-8B36-E4C0AB8B88DE}" srcOrd="0" destOrd="0" presId="urn:microsoft.com/office/officeart/2005/8/layout/radial6"/>
    <dgm:cxn modelId="{7E5615E0-B776-9048-B38C-48C37065D573}" type="presOf" srcId="{2592B947-4926-DB44-BCB8-66D7F6E8347C}" destId="{C296734E-B1AD-A74D-8067-4F899DAFE7AD}" srcOrd="0" destOrd="0" presId="urn:microsoft.com/office/officeart/2005/8/layout/radial6"/>
    <dgm:cxn modelId="{A76F1FF7-EC84-C14F-9D9F-A05300C00011}" srcId="{2FB310B0-E4B5-F14C-8B84-95E11492C4B3}" destId="{C034BB10-C843-014F-88C7-4D00C15F14D2}" srcOrd="2" destOrd="0" parTransId="{A7FD1971-6987-3D41-9066-D3F86C5ADA71}" sibTransId="{2722A54D-2501-CA42-936D-D45DBB977206}"/>
    <dgm:cxn modelId="{30450547-FEC9-BA41-98C4-2CE275394817}" type="presParOf" srcId="{1ED5DCC9-4181-4F48-873D-0233755D5000}" destId="{41B80A41-526D-3842-BDC8-DA740F499710}" srcOrd="0" destOrd="0" presId="urn:microsoft.com/office/officeart/2005/8/layout/radial6"/>
    <dgm:cxn modelId="{1B2CB072-4520-7746-AD4C-8538B48B1B2B}" type="presParOf" srcId="{1ED5DCC9-4181-4F48-873D-0233755D5000}" destId="{DED4B6EC-E8FF-0945-9160-361D9A81CE78}" srcOrd="1" destOrd="0" presId="urn:microsoft.com/office/officeart/2005/8/layout/radial6"/>
    <dgm:cxn modelId="{7C59B29B-415E-C74B-95B5-6A1672751C0A}" type="presParOf" srcId="{1ED5DCC9-4181-4F48-873D-0233755D5000}" destId="{A42447CF-83FE-6A45-8C47-98CE0E92C38D}" srcOrd="2" destOrd="0" presId="urn:microsoft.com/office/officeart/2005/8/layout/radial6"/>
    <dgm:cxn modelId="{4D71521B-E2F4-FA4B-9050-2A7162A20B47}" type="presParOf" srcId="{1ED5DCC9-4181-4F48-873D-0233755D5000}" destId="{3B3B1E3D-CA0F-B045-BF28-8F9BCC5D4EEA}" srcOrd="3" destOrd="0" presId="urn:microsoft.com/office/officeart/2005/8/layout/radial6"/>
    <dgm:cxn modelId="{1242B392-1E46-104B-A755-A02CE2FAE33F}" type="presParOf" srcId="{1ED5DCC9-4181-4F48-873D-0233755D5000}" destId="{C296734E-B1AD-A74D-8067-4F899DAFE7AD}" srcOrd="4" destOrd="0" presId="urn:microsoft.com/office/officeart/2005/8/layout/radial6"/>
    <dgm:cxn modelId="{B34A2845-054A-1049-B336-CB4E1B857D87}" type="presParOf" srcId="{1ED5DCC9-4181-4F48-873D-0233755D5000}" destId="{964BAE8A-C642-364F-8152-F6324405C3C1}" srcOrd="5" destOrd="0" presId="urn:microsoft.com/office/officeart/2005/8/layout/radial6"/>
    <dgm:cxn modelId="{86E0AF33-E6F7-0546-83D2-4293B52581B4}" type="presParOf" srcId="{1ED5DCC9-4181-4F48-873D-0233755D5000}" destId="{99DFC9B6-3E82-1143-BE93-D7643C6A0BA2}" srcOrd="6" destOrd="0" presId="urn:microsoft.com/office/officeart/2005/8/layout/radial6"/>
    <dgm:cxn modelId="{0308D48A-D361-8646-BB3B-217790519FAF}" type="presParOf" srcId="{1ED5DCC9-4181-4F48-873D-0233755D5000}" destId="{A11974AC-8A46-E144-8EE4-A2434D9A0DCF}" srcOrd="7" destOrd="0" presId="urn:microsoft.com/office/officeart/2005/8/layout/radial6"/>
    <dgm:cxn modelId="{02E1C020-0921-D24F-9D53-2D95FC5ECE88}" type="presParOf" srcId="{1ED5DCC9-4181-4F48-873D-0233755D5000}" destId="{8C8E0DA8-D889-9343-8C14-E16890924DE3}" srcOrd="8" destOrd="0" presId="urn:microsoft.com/office/officeart/2005/8/layout/radial6"/>
    <dgm:cxn modelId="{0D10DA8D-EBE3-5B40-9B7F-1478311200CE}" type="presParOf" srcId="{1ED5DCC9-4181-4F48-873D-0233755D5000}" destId="{BAAFFD74-0C53-1444-8B36-E4C0AB8B88DE}" srcOrd="9" destOrd="0" presId="urn:microsoft.com/office/officeart/2005/8/layout/radial6"/>
    <dgm:cxn modelId="{32C962C5-E7D5-264E-BB0D-A89708804DFF}" type="presParOf" srcId="{1ED5DCC9-4181-4F48-873D-0233755D5000}" destId="{406087D4-CF0F-C947-A241-C3DA51E5D6C4}" srcOrd="10" destOrd="0" presId="urn:microsoft.com/office/officeart/2005/8/layout/radial6"/>
    <dgm:cxn modelId="{5C32F25F-2C50-054A-9C20-A412F22813DB}" type="presParOf" srcId="{1ED5DCC9-4181-4F48-873D-0233755D5000}" destId="{1B6B25BF-05B2-0541-B106-463C1CC67DB8}" srcOrd="11" destOrd="0" presId="urn:microsoft.com/office/officeart/2005/8/layout/radial6"/>
    <dgm:cxn modelId="{99AC6B64-959D-1C48-A25E-137C6C1FDE9D}" type="presParOf" srcId="{1ED5DCC9-4181-4F48-873D-0233755D5000}" destId="{C402518E-93DE-4648-BAB5-33CDD855137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C570A-5474-1945-93C3-419F7987403A}">
      <dsp:nvSpPr>
        <dsp:cNvPr id="0" name=""/>
        <dsp:cNvSpPr/>
      </dsp:nvSpPr>
      <dsp:spPr>
        <a:xfrm>
          <a:off x="917319" y="502188"/>
          <a:ext cx="3346961" cy="3346961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C98CE-FD63-D446-B7A3-DDA4A12AC4B9}">
      <dsp:nvSpPr>
        <dsp:cNvPr id="0" name=""/>
        <dsp:cNvSpPr/>
      </dsp:nvSpPr>
      <dsp:spPr>
        <a:xfrm>
          <a:off x="917319" y="502188"/>
          <a:ext cx="3346961" cy="3346961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20272-5AEE-1E46-A57D-6347E90088AE}">
      <dsp:nvSpPr>
        <dsp:cNvPr id="0" name=""/>
        <dsp:cNvSpPr/>
      </dsp:nvSpPr>
      <dsp:spPr>
        <a:xfrm>
          <a:off x="917319" y="502188"/>
          <a:ext cx="3346961" cy="3346961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507FA-BEF4-6847-ACDC-4546E9E995FE}">
      <dsp:nvSpPr>
        <dsp:cNvPr id="0" name=""/>
        <dsp:cNvSpPr/>
      </dsp:nvSpPr>
      <dsp:spPr>
        <a:xfrm>
          <a:off x="917319" y="502188"/>
          <a:ext cx="3346961" cy="3346961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C2BFF-77EF-2942-B911-FE2983B0D56B}">
      <dsp:nvSpPr>
        <dsp:cNvPr id="0" name=""/>
        <dsp:cNvSpPr/>
      </dsp:nvSpPr>
      <dsp:spPr>
        <a:xfrm>
          <a:off x="1820391" y="1405260"/>
          <a:ext cx="1540817" cy="15408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Patient and family</a:t>
          </a:r>
        </a:p>
      </dsp:txBody>
      <dsp:txXfrm>
        <a:off x="2046038" y="1630907"/>
        <a:ext cx="1089523" cy="1089523"/>
      </dsp:txXfrm>
    </dsp:sp>
    <dsp:sp modelId="{D8E53C6E-53E3-EC4A-A625-F4EC5B2755F3}">
      <dsp:nvSpPr>
        <dsp:cNvPr id="0" name=""/>
        <dsp:cNvSpPr/>
      </dsp:nvSpPr>
      <dsp:spPr>
        <a:xfrm>
          <a:off x="2051513" y="1730"/>
          <a:ext cx="1078572" cy="107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FP/NP</a:t>
          </a:r>
        </a:p>
      </dsp:txBody>
      <dsp:txXfrm>
        <a:off x="2209466" y="159683"/>
        <a:ext cx="762666" cy="762666"/>
      </dsp:txXfrm>
    </dsp:sp>
    <dsp:sp modelId="{53248885-6CA2-A340-BEFD-03677E5EFB7A}">
      <dsp:nvSpPr>
        <dsp:cNvPr id="0" name=""/>
        <dsp:cNvSpPr/>
      </dsp:nvSpPr>
      <dsp:spPr>
        <a:xfrm>
          <a:off x="3686165" y="1636382"/>
          <a:ext cx="1078572" cy="107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RN</a:t>
          </a:r>
        </a:p>
      </dsp:txBody>
      <dsp:txXfrm>
        <a:off x="3844118" y="1794335"/>
        <a:ext cx="762666" cy="762666"/>
      </dsp:txXfrm>
    </dsp:sp>
    <dsp:sp modelId="{B84F6B94-3D83-C546-A32D-D84CD352835F}">
      <dsp:nvSpPr>
        <dsp:cNvPr id="0" name=""/>
        <dsp:cNvSpPr/>
      </dsp:nvSpPr>
      <dsp:spPr>
        <a:xfrm>
          <a:off x="2051513" y="3271034"/>
          <a:ext cx="1078572" cy="107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MOA</a:t>
          </a:r>
        </a:p>
      </dsp:txBody>
      <dsp:txXfrm>
        <a:off x="2209466" y="3428987"/>
        <a:ext cx="762666" cy="762666"/>
      </dsp:txXfrm>
    </dsp:sp>
    <dsp:sp modelId="{AD1C65F1-2967-3344-98FE-3D8BF7E4D618}">
      <dsp:nvSpPr>
        <dsp:cNvPr id="0" name=""/>
        <dsp:cNvSpPr/>
      </dsp:nvSpPr>
      <dsp:spPr>
        <a:xfrm>
          <a:off x="416861" y="1636382"/>
          <a:ext cx="1078572" cy="107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CHW</a:t>
          </a:r>
        </a:p>
      </dsp:txBody>
      <dsp:txXfrm>
        <a:off x="574814" y="1794335"/>
        <a:ext cx="762666" cy="762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2518E-93DE-4648-BAB5-33CDD855137A}">
      <dsp:nvSpPr>
        <dsp:cNvPr id="0" name=""/>
        <dsp:cNvSpPr/>
      </dsp:nvSpPr>
      <dsp:spPr>
        <a:xfrm>
          <a:off x="917319" y="502188"/>
          <a:ext cx="3346961" cy="3346961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FFD74-0C53-1444-8B36-E4C0AB8B88DE}">
      <dsp:nvSpPr>
        <dsp:cNvPr id="0" name=""/>
        <dsp:cNvSpPr/>
      </dsp:nvSpPr>
      <dsp:spPr>
        <a:xfrm>
          <a:off x="917319" y="502188"/>
          <a:ext cx="3346961" cy="3346961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FC9B6-3E82-1143-BE93-D7643C6A0BA2}">
      <dsp:nvSpPr>
        <dsp:cNvPr id="0" name=""/>
        <dsp:cNvSpPr/>
      </dsp:nvSpPr>
      <dsp:spPr>
        <a:xfrm>
          <a:off x="917319" y="502188"/>
          <a:ext cx="3346961" cy="3346961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B1E3D-CA0F-B045-BF28-8F9BCC5D4EEA}">
      <dsp:nvSpPr>
        <dsp:cNvPr id="0" name=""/>
        <dsp:cNvSpPr/>
      </dsp:nvSpPr>
      <dsp:spPr>
        <a:xfrm>
          <a:off x="917319" y="502188"/>
          <a:ext cx="3346961" cy="3346961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0A41-526D-3842-BDC8-DA740F499710}">
      <dsp:nvSpPr>
        <dsp:cNvPr id="0" name=""/>
        <dsp:cNvSpPr/>
      </dsp:nvSpPr>
      <dsp:spPr>
        <a:xfrm>
          <a:off x="1820391" y="1405260"/>
          <a:ext cx="1540817" cy="15408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Primary care team and patient</a:t>
          </a:r>
        </a:p>
      </dsp:txBody>
      <dsp:txXfrm>
        <a:off x="2046038" y="1630907"/>
        <a:ext cx="1089523" cy="1089523"/>
      </dsp:txXfrm>
    </dsp:sp>
    <dsp:sp modelId="{DED4B6EC-E8FF-0945-9160-361D9A81CE78}">
      <dsp:nvSpPr>
        <dsp:cNvPr id="0" name=""/>
        <dsp:cNvSpPr/>
      </dsp:nvSpPr>
      <dsp:spPr>
        <a:xfrm>
          <a:off x="2051513" y="1730"/>
          <a:ext cx="1078572" cy="107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MH Counsellors</a:t>
          </a:r>
        </a:p>
      </dsp:txBody>
      <dsp:txXfrm>
        <a:off x="2209466" y="159683"/>
        <a:ext cx="762666" cy="762666"/>
      </dsp:txXfrm>
    </dsp:sp>
    <dsp:sp modelId="{C296734E-B1AD-A74D-8067-4F899DAFE7AD}">
      <dsp:nvSpPr>
        <dsp:cNvPr id="0" name=""/>
        <dsp:cNvSpPr/>
      </dsp:nvSpPr>
      <dsp:spPr>
        <a:xfrm>
          <a:off x="3686165" y="1636382"/>
          <a:ext cx="1078572" cy="107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AVI team</a:t>
          </a:r>
        </a:p>
      </dsp:txBody>
      <dsp:txXfrm>
        <a:off x="3844118" y="1794335"/>
        <a:ext cx="762666" cy="762666"/>
      </dsp:txXfrm>
    </dsp:sp>
    <dsp:sp modelId="{A11974AC-8A46-E144-8EE4-A2434D9A0DCF}">
      <dsp:nvSpPr>
        <dsp:cNvPr id="0" name=""/>
        <dsp:cNvSpPr/>
      </dsp:nvSpPr>
      <dsp:spPr>
        <a:xfrm>
          <a:off x="2051513" y="3271034"/>
          <a:ext cx="1078572" cy="107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PCN pharmacist</a:t>
          </a:r>
        </a:p>
      </dsp:txBody>
      <dsp:txXfrm>
        <a:off x="2209466" y="3428987"/>
        <a:ext cx="762666" cy="762666"/>
      </dsp:txXfrm>
    </dsp:sp>
    <dsp:sp modelId="{406087D4-CF0F-C947-A241-C3DA51E5D6C4}">
      <dsp:nvSpPr>
        <dsp:cNvPr id="0" name=""/>
        <dsp:cNvSpPr/>
      </dsp:nvSpPr>
      <dsp:spPr>
        <a:xfrm>
          <a:off x="416861" y="1636382"/>
          <a:ext cx="1078572" cy="107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PCN Social work</a:t>
          </a:r>
        </a:p>
      </dsp:txBody>
      <dsp:txXfrm>
        <a:off x="574814" y="1794335"/>
        <a:ext cx="762666" cy="762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8BBD7-72AB-5848-858D-721551DB8C15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DC363-4944-0B46-BF85-C498A9E3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a great space at the PCFSA building on Goldstream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is centrally located within the geography of the PCN.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non-profit organization with charitable status, the CHC will be able to apply for grants and other sources of funding to bring additional resources to the community.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7CB80-238D-8C47-9C4B-BAB2E8B516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7CB80-238D-8C47-9C4B-BAB2E8B516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7CB80-238D-8C47-9C4B-BAB2E8B516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3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12CF-8A32-8F44-A597-B0363C4FD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2A032-D963-9142-81D4-35087B18C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468D4-3CC8-574F-918F-46851CA5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0F2D-7183-E14D-9804-C594659AF18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865DA-AE38-3548-8507-71BECED4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0CA63-592B-EB4A-B0A5-407813A2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6053-12E1-AE40-8CE0-C624739B9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6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B14F-57D9-5C49-A346-75C2B1DB8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EEB31-BF79-D345-A579-0C1294DB7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82B34-0B92-6E4C-9757-3BE446D4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0F2D-7183-E14D-9804-C594659AF18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B7C68-EC23-CF4E-A14A-70BD52FD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16DFE-71AE-0146-A0B0-86016BEA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6053-12E1-AE40-8CE0-C624739B9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1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214F3-06DE-2341-877D-54C179B97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338DB-05FD-BE4C-9F9B-43B10CFEF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7EB22-ED4C-C94D-9A6F-7BCD08F3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0F2D-7183-E14D-9804-C594659AF18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00542-8A01-BF40-AFC4-9BED2892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39806-C874-EF4E-AEED-48A73F36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6053-12E1-AE40-8CE0-C624739B9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3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649D-0486-5C46-88CC-84B5E4E5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46B9E-22E8-A349-A50E-3001FFCB2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6F130-5701-0742-B67D-27C992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0F2D-7183-E14D-9804-C594659AF18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4DA15-411C-7B46-8AE1-E48F7654F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8743-1DB9-1B4A-82F0-CE795F25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6053-12E1-AE40-8CE0-C624739B9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2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A572-7307-CA44-8AB0-FC5F23FB1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BE113-843D-A04B-A0DC-8329489C6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18F42-5B99-DB43-923B-E25FB41CA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0F2D-7183-E14D-9804-C594659AF18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82DDE-8357-5847-A976-CFA7E327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1F0F1-C75F-C44F-B091-B91C6139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6053-12E1-AE40-8CE0-C624739B9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0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E393-E1F4-9940-8976-E563DC19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E0D35-D022-5945-A5A3-04C24DA0A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AD1A4-D888-D545-8D7E-0CE1B9195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BC744-CDA7-5742-98A8-77280F7F1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0F2D-7183-E14D-9804-C594659AF18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6F9B0-3BDE-FB45-B819-04B499F39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41725-B89D-284A-859C-A6891E077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6053-12E1-AE40-8CE0-C624739B9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DCB6-0F1F-2444-966E-699D16BC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3BEF7-B432-F342-90FB-9095542F4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0E85A-5435-5D40-B46A-D426A02CC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CDFCA-D53C-2848-8DA8-0A5F858AB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B76BC-DE9B-6040-B4F5-AB7E474FA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18250B-9103-EC44-8454-9CAB975CF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0F2D-7183-E14D-9804-C594659AF18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63F780-8FA3-ED4F-B504-01334B98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9243B-6D80-5F4D-978A-809AFAA1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6053-12E1-AE40-8CE0-C624739B9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9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9A440-91F8-5A41-9F8A-273469F1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8A929D-3204-1744-AC47-C4CC6A653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0F2D-7183-E14D-9804-C594659AF18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EA66B6-AC5E-784D-B8AC-2F0199299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C1129-45EF-3942-92EB-3CD80D75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6053-12E1-AE40-8CE0-C624739B9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0BEE5-29BA-0145-AFF1-2A5FB70F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0F2D-7183-E14D-9804-C594659AF18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A0522B-6623-5447-9D27-6020FB8B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B50BC-C43A-0249-95C4-6F602FED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6053-12E1-AE40-8CE0-C624739B9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0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E05D-B363-A644-A6CD-1DCBB55B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3D8C8-BAC9-5743-BB28-27F286A62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A97CA-EA98-3844-8020-CF2D6992C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B6DE5-3445-614F-8352-5ECCE43B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0F2D-7183-E14D-9804-C594659AF18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D739E-CB36-734D-AD99-A19B3105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60172-32D7-5647-AF46-F1E6DE14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6053-12E1-AE40-8CE0-C624739B9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2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B12F0-C761-A240-89B9-8EC9986A4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E4A473-5E52-F94F-AED2-4198135BC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05242-88DD-2F48-B53F-C8D1C4E65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E703B-483F-1442-9393-E1630599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0F2D-7183-E14D-9804-C594659AF18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9BF7A-0D18-A84C-AFE8-1E39C1879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3240A-90D0-D24D-8100-840DDFFB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6053-12E1-AE40-8CE0-C624739B9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3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6E0E4B-13B8-0D49-B5BE-BAB61208D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96761-F85E-6446-BA34-0B4A6D4EE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6DC98-C2E9-5B4D-9B31-7375A05FD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00F2D-7183-E14D-9804-C594659AF18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CA819-2EA3-084A-8C10-76863E87C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B4762-9ED1-0245-A5F3-3A554C93D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C6053-12E1-AE40-8CE0-C624739B9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3AFC7-0B59-6F4B-B38D-205C59A00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2" y="637953"/>
            <a:ext cx="8272458" cy="3189507"/>
          </a:xfrm>
        </p:spPr>
        <p:txBody>
          <a:bodyPr>
            <a:normAutofit/>
          </a:bodyPr>
          <a:lstStyle/>
          <a:p>
            <a:pPr algn="l"/>
            <a:r>
              <a:rPr lang="en-US" sz="7400">
                <a:solidFill>
                  <a:srgbClr val="FFFFFF"/>
                </a:solidFill>
              </a:rPr>
              <a:t>Westshore Community Health Center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FC170-4079-AB41-8DA1-2F5994435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922" y="4395302"/>
            <a:ext cx="7970903" cy="1280582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rgbClr val="FEFFFF"/>
                </a:solidFill>
              </a:rPr>
              <a:t>Presentation to PCN Physicians</a:t>
            </a:r>
            <a:r>
              <a:rPr lang="en-US" sz="2200">
                <a:solidFill>
                  <a:srgbClr val="FEFFFF"/>
                </a:solidFill>
              </a:rPr>
              <a:t>’ Forum</a:t>
            </a:r>
            <a:endParaRPr lang="en-US" sz="2200" dirty="0">
              <a:solidFill>
                <a:srgbClr val="FEFFFF"/>
              </a:solidFill>
            </a:endParaRPr>
          </a:p>
          <a:p>
            <a:pPr algn="l"/>
            <a:r>
              <a:rPr lang="en-US" sz="2200" dirty="0">
                <a:solidFill>
                  <a:srgbClr val="FEFFFF"/>
                </a:solidFill>
              </a:rPr>
              <a:t>2 Nov 2020</a:t>
            </a:r>
          </a:p>
          <a:p>
            <a:pPr algn="l"/>
            <a:r>
              <a:rPr lang="en-US" sz="2200" dirty="0">
                <a:solidFill>
                  <a:srgbClr val="FEFFFF"/>
                </a:solidFill>
              </a:rPr>
              <a:t>Dr Jennifer Ross/Dr Randal Mason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43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27A8-611B-DE4F-A7F3-CC0E49645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Cambria" panose="02040503050406030204" pitchFamily="18" charset="0"/>
              </a:rPr>
              <a:t>Hub and Spoke</a:t>
            </a:r>
          </a:p>
        </p:txBody>
      </p:sp>
      <p:pic>
        <p:nvPicPr>
          <p:cNvPr id="5" name="Content Placeholder 4" descr="A small house in a parking lot&#10;&#10;Description automatically generated">
            <a:extLst>
              <a:ext uri="{FF2B5EF4-FFF2-40B4-BE49-F238E27FC236}">
                <a16:creationId xmlns:a16="http://schemas.microsoft.com/office/drawing/2014/main" id="{0D2A53C2-63D3-924B-B8AB-EEC9CE197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18"/>
          <a:stretch/>
        </p:blipFill>
        <p:spPr>
          <a:xfrm>
            <a:off x="20" y="-1"/>
            <a:ext cx="12191980" cy="4408344"/>
          </a:xfrm>
          <a:custGeom>
            <a:avLst/>
            <a:gdLst/>
            <a:ahLst/>
            <a:cxnLst/>
            <a:rect l="l" t="t" r="r" b="b"/>
            <a:pathLst>
              <a:path w="12192000" h="4408344">
                <a:moveTo>
                  <a:pt x="0" y="0"/>
                </a:moveTo>
                <a:lnTo>
                  <a:pt x="12192000" y="0"/>
                </a:lnTo>
                <a:lnTo>
                  <a:pt x="12192000" y="4381821"/>
                </a:lnTo>
                <a:lnTo>
                  <a:pt x="11986461" y="4386473"/>
                </a:lnTo>
                <a:cubicBezTo>
                  <a:pt x="11912297" y="4385498"/>
                  <a:pt x="11838168" y="4381870"/>
                  <a:pt x="11764214" y="4375593"/>
                </a:cubicBezTo>
                <a:cubicBezTo>
                  <a:pt x="11656850" y="4367589"/>
                  <a:pt x="11548596" y="4356535"/>
                  <a:pt x="11441995" y="4376864"/>
                </a:cubicBezTo>
                <a:cubicBezTo>
                  <a:pt x="11324975" y="4399353"/>
                  <a:pt x="11208081" y="4399480"/>
                  <a:pt x="11090044" y="4393763"/>
                </a:cubicBezTo>
                <a:cubicBezTo>
                  <a:pt x="10989160" y="4388935"/>
                  <a:pt x="10888657" y="4363523"/>
                  <a:pt x="10787011" y="4390332"/>
                </a:cubicBezTo>
                <a:cubicBezTo>
                  <a:pt x="10776897" y="4391806"/>
                  <a:pt x="10766592" y="4391374"/>
                  <a:pt x="10756643" y="4389062"/>
                </a:cubicBezTo>
                <a:cubicBezTo>
                  <a:pt x="10645468" y="4373688"/>
                  <a:pt x="10533530" y="4386266"/>
                  <a:pt x="10421973" y="4381946"/>
                </a:cubicBezTo>
                <a:cubicBezTo>
                  <a:pt x="10370515" y="4379913"/>
                  <a:pt x="10318040" y="4381057"/>
                  <a:pt x="10267216" y="4375593"/>
                </a:cubicBezTo>
                <a:cubicBezTo>
                  <a:pt x="10150577" y="4363142"/>
                  <a:pt x="10034192" y="4356535"/>
                  <a:pt x="9918824" y="4385885"/>
                </a:cubicBezTo>
                <a:cubicBezTo>
                  <a:pt x="9885153" y="4393801"/>
                  <a:pt x="9850745" y="4398057"/>
                  <a:pt x="9816160" y="4398591"/>
                </a:cubicBezTo>
                <a:cubicBezTo>
                  <a:pt x="9703206" y="4402657"/>
                  <a:pt x="9590632" y="4394906"/>
                  <a:pt x="9478059" y="4388553"/>
                </a:cubicBezTo>
                <a:cubicBezTo>
                  <a:pt x="9399918" y="4384106"/>
                  <a:pt x="9321904" y="4374450"/>
                  <a:pt x="9243637" y="4382582"/>
                </a:cubicBezTo>
                <a:cubicBezTo>
                  <a:pt x="9198150" y="4387283"/>
                  <a:pt x="9152282" y="4387283"/>
                  <a:pt x="9106795" y="4382582"/>
                </a:cubicBezTo>
                <a:cubicBezTo>
                  <a:pt x="9022962" y="4372760"/>
                  <a:pt x="8938380" y="4370930"/>
                  <a:pt x="8854204" y="4377118"/>
                </a:cubicBezTo>
                <a:cubicBezTo>
                  <a:pt x="8728543" y="4387918"/>
                  <a:pt x="8603010" y="4396939"/>
                  <a:pt x="8476969" y="4379786"/>
                </a:cubicBezTo>
                <a:cubicBezTo>
                  <a:pt x="8405486" y="4368554"/>
                  <a:pt x="8332808" y="4367233"/>
                  <a:pt x="8260970" y="4375848"/>
                </a:cubicBezTo>
                <a:cubicBezTo>
                  <a:pt x="8089823" y="4399862"/>
                  <a:pt x="7918295" y="4392111"/>
                  <a:pt x="7746767" y="4382201"/>
                </a:cubicBezTo>
                <a:cubicBezTo>
                  <a:pt x="7632160" y="4375466"/>
                  <a:pt x="7517046" y="4363142"/>
                  <a:pt x="7402693" y="4379405"/>
                </a:cubicBezTo>
                <a:cubicBezTo>
                  <a:pt x="7256831" y="4399734"/>
                  <a:pt x="7110841" y="4393000"/>
                  <a:pt x="6964597" y="4387029"/>
                </a:cubicBezTo>
                <a:cubicBezTo>
                  <a:pt x="6857233" y="4382582"/>
                  <a:pt x="6749742" y="4369113"/>
                  <a:pt x="6642124" y="4385758"/>
                </a:cubicBezTo>
                <a:cubicBezTo>
                  <a:pt x="6631045" y="4387270"/>
                  <a:pt x="6619775" y="4386139"/>
                  <a:pt x="6609216" y="4382455"/>
                </a:cubicBezTo>
                <a:cubicBezTo>
                  <a:pt x="6568379" y="4369012"/>
                  <a:pt x="6524595" y="4367208"/>
                  <a:pt x="6482793" y="4377245"/>
                </a:cubicBezTo>
                <a:cubicBezTo>
                  <a:pt x="6405669" y="4394144"/>
                  <a:pt x="6328672" y="4401513"/>
                  <a:pt x="6250150" y="4386139"/>
                </a:cubicBezTo>
                <a:cubicBezTo>
                  <a:pt x="6217254" y="4379253"/>
                  <a:pt x="6183521" y="4377245"/>
                  <a:pt x="6150028" y="4380168"/>
                </a:cubicBezTo>
                <a:cubicBezTo>
                  <a:pt x="6020175" y="4393128"/>
                  <a:pt x="5890068" y="4388045"/>
                  <a:pt x="5760087" y="4385504"/>
                </a:cubicBezTo>
                <a:cubicBezTo>
                  <a:pt x="5521345" y="4381057"/>
                  <a:pt x="5282477" y="4385504"/>
                  <a:pt x="5044242" y="4362761"/>
                </a:cubicBezTo>
                <a:cubicBezTo>
                  <a:pt x="4979506" y="4356599"/>
                  <a:pt x="4914326" y="4352659"/>
                  <a:pt x="4849272" y="4353438"/>
                </a:cubicBezTo>
                <a:cubicBezTo>
                  <a:pt x="4784218" y="4354216"/>
                  <a:pt x="4719291" y="4359711"/>
                  <a:pt x="4655063" y="4372417"/>
                </a:cubicBezTo>
                <a:cubicBezTo>
                  <a:pt x="4447578" y="4412694"/>
                  <a:pt x="4239457" y="4415236"/>
                  <a:pt x="4029811" y="4398972"/>
                </a:cubicBezTo>
                <a:cubicBezTo>
                  <a:pt x="3943792" y="4392238"/>
                  <a:pt x="3857774" y="4381057"/>
                  <a:pt x="3771375" y="4383217"/>
                </a:cubicBezTo>
                <a:cubicBezTo>
                  <a:pt x="3623225" y="4387156"/>
                  <a:pt x="3474948" y="4379151"/>
                  <a:pt x="3326672" y="4381184"/>
                </a:cubicBezTo>
                <a:cubicBezTo>
                  <a:pt x="3322669" y="4381756"/>
                  <a:pt x="3318578" y="4381222"/>
                  <a:pt x="3314855" y="4379659"/>
                </a:cubicBezTo>
                <a:cubicBezTo>
                  <a:pt x="3278008" y="4354375"/>
                  <a:pt x="3237604" y="4364158"/>
                  <a:pt x="3199487" y="4370765"/>
                </a:cubicBezTo>
                <a:cubicBezTo>
                  <a:pt x="3072810" y="4392746"/>
                  <a:pt x="2946260" y="4403546"/>
                  <a:pt x="2817550" y="4386520"/>
                </a:cubicBezTo>
                <a:cubicBezTo>
                  <a:pt x="2694647" y="4368694"/>
                  <a:pt x="2569990" y="4366471"/>
                  <a:pt x="2446541" y="4379913"/>
                </a:cubicBezTo>
                <a:cubicBezTo>
                  <a:pt x="2276791" y="4399734"/>
                  <a:pt x="2107677" y="4395541"/>
                  <a:pt x="1938308" y="4379913"/>
                </a:cubicBezTo>
                <a:cubicBezTo>
                  <a:pt x="1869570" y="4373561"/>
                  <a:pt x="1799815" y="4362761"/>
                  <a:pt x="1731712" y="4378643"/>
                </a:cubicBezTo>
                <a:cubicBezTo>
                  <a:pt x="1647854" y="4398083"/>
                  <a:pt x="1564250" y="4391730"/>
                  <a:pt x="1480137" y="4387410"/>
                </a:cubicBezTo>
                <a:cubicBezTo>
                  <a:pt x="1373663" y="4381819"/>
                  <a:pt x="1267442" y="4365683"/>
                  <a:pt x="1160586" y="4378389"/>
                </a:cubicBezTo>
                <a:cubicBezTo>
                  <a:pt x="1111161" y="4384233"/>
                  <a:pt x="1062116" y="4393509"/>
                  <a:pt x="1012055" y="4391095"/>
                </a:cubicBezTo>
                <a:cubicBezTo>
                  <a:pt x="873562" y="4384742"/>
                  <a:pt x="735196" y="4377245"/>
                  <a:pt x="596449" y="4378389"/>
                </a:cubicBezTo>
                <a:cubicBezTo>
                  <a:pt x="538383" y="4378770"/>
                  <a:pt x="480699" y="4380676"/>
                  <a:pt x="422887" y="4384869"/>
                </a:cubicBezTo>
                <a:cubicBezTo>
                  <a:pt x="315015" y="4392746"/>
                  <a:pt x="207524" y="4382073"/>
                  <a:pt x="100033" y="4378262"/>
                </a:cubicBezTo>
                <a:lnTo>
                  <a:pt x="0" y="4382743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67D71D-1633-4A25-8830-9F07EDF9D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r>
              <a:rPr lang="en-US" sz="1800">
                <a:latin typeface="Cambria" panose="02040503050406030204" pitchFamily="18" charset="0"/>
              </a:rPr>
              <a:t>PCFSA building in Colwood</a:t>
            </a:r>
          </a:p>
          <a:p>
            <a:r>
              <a:rPr lang="en-US" sz="1800">
                <a:latin typeface="Cambria" panose="02040503050406030204" pitchFamily="18" charset="0"/>
              </a:rPr>
              <a:t>Second floor </a:t>
            </a:r>
            <a:endParaRPr lang="en-US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9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730CD-ED9C-AB40-A10A-D30AECDB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dirty="0">
                <a:latin typeface="Cambria" panose="02040503050406030204" pitchFamily="18" charset="0"/>
              </a:rPr>
              <a:t>Centrally located 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A4F3E71D-D7F1-D74E-8666-20D9D5962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77208" y="640080"/>
            <a:ext cx="676879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1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5800F2D-E9C0-C040-A95B-6ABCFB992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3626" y="837697"/>
            <a:ext cx="11421699" cy="5515115"/>
          </a:xfrm>
        </p:spPr>
      </p:pic>
    </p:spTree>
    <p:extLst>
      <p:ext uri="{BB962C8B-B14F-4D97-AF65-F5344CB8AC3E}">
        <p14:creationId xmlns:p14="http://schemas.microsoft.com/office/powerpoint/2010/main" val="63288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4F729-A251-0E4B-BB95-A13C4FA8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CHCs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BA223-423E-D740-A860-3D2F4AC68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/>
          </a:bodyPr>
          <a:lstStyle/>
          <a:p>
            <a:r>
              <a:rPr lang="en-US" sz="2500"/>
              <a:t>Are multi-sector not for profit organizations providing a population with primary care, including services to support the social determinants of health</a:t>
            </a:r>
          </a:p>
          <a:p>
            <a:r>
              <a:rPr lang="en-US" sz="2500"/>
              <a:t>Provide team based interdisciplinary primary care</a:t>
            </a:r>
          </a:p>
          <a:p>
            <a:r>
              <a:rPr lang="en-US" sz="2500"/>
              <a:t>Integrate diverse health and social services</a:t>
            </a:r>
          </a:p>
          <a:p>
            <a:r>
              <a:rPr lang="en-US" sz="2500"/>
              <a:t>Community-centered and patient-focused</a:t>
            </a:r>
          </a:p>
          <a:p>
            <a:r>
              <a:rPr lang="en-US" sz="2500"/>
              <a:t>Demonstrate a commitment to health equity, cultural safety and humility, and social justice</a:t>
            </a:r>
          </a:p>
        </p:txBody>
      </p:sp>
    </p:spTree>
    <p:extLst>
      <p:ext uri="{BB962C8B-B14F-4D97-AF65-F5344CB8AC3E}">
        <p14:creationId xmlns:p14="http://schemas.microsoft.com/office/powerpoint/2010/main" val="396727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080E8-9F9D-F043-BD2D-8F419539C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Community need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4B361C-7D03-A940-BF8B-0BFAF498A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Attachment gap (2016): 36475</a:t>
            </a:r>
          </a:p>
          <a:p>
            <a:r>
              <a:rPr lang="en-US" sz="2000" dirty="0"/>
              <a:t>Attachment gap (2023 projected): 65064</a:t>
            </a:r>
          </a:p>
          <a:p>
            <a:r>
              <a:rPr lang="en-US" sz="2000" dirty="0"/>
              <a:t>Unattachment rates range 31-39% of the population</a:t>
            </a:r>
          </a:p>
          <a:p>
            <a:r>
              <a:rPr lang="en-US" sz="2000" dirty="0"/>
              <a:t>Most prevalent conditions:</a:t>
            </a:r>
          </a:p>
          <a:p>
            <a:pPr lvl="1"/>
            <a:r>
              <a:rPr lang="en-US" sz="2000" dirty="0"/>
              <a:t>HTN, asthma, anxiety/depression, OA and DM</a:t>
            </a:r>
          </a:p>
          <a:p>
            <a:r>
              <a:rPr lang="en-US" sz="2000" dirty="0"/>
              <a:t>Attachment worst for people with chronic conditions and MHSU</a:t>
            </a:r>
          </a:p>
          <a:p>
            <a:endParaRPr lang="en-US" sz="2000" dirty="0"/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5AA14873-9093-E847-84A1-6EDFB3DF84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4947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4C7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3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4133-E9E3-D248-AF4B-4015B549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organizations</a:t>
            </a:r>
          </a:p>
        </p:txBody>
      </p:sp>
      <p:pic>
        <p:nvPicPr>
          <p:cNvPr id="7" name="Content Placeholder 6" descr="Logo, company name&#10;&#10;Description automatically generated">
            <a:extLst>
              <a:ext uri="{FF2B5EF4-FFF2-40B4-BE49-F238E27FC236}">
                <a16:creationId xmlns:a16="http://schemas.microsoft.com/office/drawing/2014/main" id="{FF45C0C7-B748-C14E-A2A3-9066261259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2048808"/>
            <a:ext cx="5181600" cy="1301657"/>
          </a:xfrm>
        </p:spPr>
      </p:pic>
      <p:pic>
        <p:nvPicPr>
          <p:cNvPr id="9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C39CDE69-063C-4B48-89C7-48E27E947B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90894" y="1826465"/>
            <a:ext cx="4762500" cy="1524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A37079-96B6-AD4E-A397-60671D240A07}"/>
              </a:ext>
            </a:extLst>
          </p:cNvPr>
          <p:cNvSpPr txBox="1"/>
          <p:nvPr/>
        </p:nvSpPr>
        <p:spPr>
          <a:xfrm>
            <a:off x="838200" y="3675888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Providing mental health and community services in the Westshore since 1968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249DC-FCC6-7640-B024-A065CD3D1D6C}"/>
              </a:ext>
            </a:extLst>
          </p:cNvPr>
          <p:cNvSpPr txBox="1"/>
          <p:nvPr/>
        </p:nvSpPr>
        <p:spPr>
          <a:xfrm>
            <a:off x="6390894" y="3675888"/>
            <a:ext cx="476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Providing low barrier, trauma informed, team-based care for people living with substance use disorders, in the Westshore, since 2017</a:t>
            </a:r>
          </a:p>
        </p:txBody>
      </p:sp>
    </p:spTree>
    <p:extLst>
      <p:ext uri="{BB962C8B-B14F-4D97-AF65-F5344CB8AC3E}">
        <p14:creationId xmlns:p14="http://schemas.microsoft.com/office/powerpoint/2010/main" val="370670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04F11-EC33-4F4F-8D8D-405A4321E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CHC planning committee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63EE7-A818-A54C-B05C-4068D6B3C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PCFSA</a:t>
            </a:r>
          </a:p>
          <a:p>
            <a:r>
              <a:rPr lang="en-US" dirty="0">
                <a:solidFill>
                  <a:srgbClr val="FFFFFF"/>
                </a:solidFill>
              </a:rPr>
              <a:t>AVI</a:t>
            </a:r>
          </a:p>
          <a:p>
            <a:r>
              <a:rPr lang="en-US" dirty="0">
                <a:solidFill>
                  <a:srgbClr val="FFFFFF"/>
                </a:solidFill>
              </a:rPr>
              <a:t>BCACHC</a:t>
            </a:r>
          </a:p>
          <a:p>
            <a:r>
              <a:rPr lang="en-US" dirty="0">
                <a:solidFill>
                  <a:srgbClr val="FFFFFF"/>
                </a:solidFill>
              </a:rPr>
              <a:t>Patient partners</a:t>
            </a:r>
          </a:p>
          <a:p>
            <a:r>
              <a:rPr lang="en-US" dirty="0">
                <a:solidFill>
                  <a:srgbClr val="FFFFFF"/>
                </a:solidFill>
              </a:rPr>
              <a:t>Meeting bi-weekly since April 2020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5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3C7AB-9991-C548-AD9C-56BE59B3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Priority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EED62-9C74-6549-BCD8-E91C42B2D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CA" sz="1800" dirty="0">
                <a:cs typeface="Calibri" panose="020F0502020204030204" pitchFamily="34" charset="0"/>
              </a:rPr>
              <a:t>Priority populations for the Westshore Community Health Centre will be individuals of all ages and their families who experience barriers to health/health care due to the impact of inequity and the Social Determinants of Health which include: income, employment and working conditions, education/literacy, childhood experiences, built environment, lack of social supports, colonization, gender/race/class based discrimination and the intersection of same.  Groups that typically experience these impacts disproportionately in the Westshore include:</a:t>
            </a:r>
          </a:p>
          <a:p>
            <a:pPr lvl="1"/>
            <a:r>
              <a:rPr lang="en-CA" sz="1800" dirty="0">
                <a:cs typeface="Calibri" panose="020F0502020204030204" pitchFamily="34" charset="0"/>
              </a:rPr>
              <a:t>People with moderate to severe mental health conditions</a:t>
            </a:r>
          </a:p>
          <a:p>
            <a:pPr lvl="1"/>
            <a:r>
              <a:rPr lang="en-CA" sz="1800" dirty="0">
                <a:cs typeface="Calibri" panose="020F0502020204030204" pitchFamily="34" charset="0"/>
              </a:rPr>
              <a:t>People with substance use disorders </a:t>
            </a:r>
          </a:p>
          <a:p>
            <a:pPr lvl="1"/>
            <a:r>
              <a:rPr lang="en-CA" sz="1800" dirty="0">
                <a:cs typeface="Calibri" panose="020F0502020204030204" pitchFamily="34" charset="0"/>
              </a:rPr>
              <a:t>Seniors</a:t>
            </a:r>
          </a:p>
          <a:p>
            <a:pPr lvl="1"/>
            <a:r>
              <a:rPr lang="en-CA" sz="1800" dirty="0">
                <a:cs typeface="Calibri" panose="020F0502020204030204" pitchFamily="34" charset="0"/>
              </a:rPr>
              <a:t>People with multiple chronic health conditions</a:t>
            </a:r>
          </a:p>
          <a:p>
            <a:pPr lvl="1"/>
            <a:r>
              <a:rPr lang="en-CA" sz="1800" dirty="0">
                <a:cs typeface="Calibri" panose="020F0502020204030204" pitchFamily="34" charset="0"/>
              </a:rPr>
              <a:t>People who identify as Indigenous </a:t>
            </a:r>
          </a:p>
          <a:p>
            <a:pPr lvl="1"/>
            <a:r>
              <a:rPr lang="en-CA" sz="1800" dirty="0">
                <a:cs typeface="Calibri" panose="020F0502020204030204" pitchFamily="34" charset="0"/>
              </a:rPr>
              <a:t>Gender diverse/LGBTQ2S people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421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5D95-B1BF-754B-B6D4-A84B705A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delivery model – primary care team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613F38-61D6-8C41-A76C-F479F2BC801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673550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06BEA0-0C73-F749-9B20-A79FF55DA5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Longitudinal, relationship-based care</a:t>
            </a:r>
          </a:p>
          <a:p>
            <a:r>
              <a:rPr lang="en-US" dirty="0"/>
              <a:t>Low barrier/trauma informed</a:t>
            </a:r>
          </a:p>
          <a:p>
            <a:pPr lvl="1"/>
            <a:r>
              <a:rPr lang="en-US" dirty="0"/>
              <a:t>Extended hours (8-8, weekends)</a:t>
            </a:r>
          </a:p>
          <a:p>
            <a:pPr lvl="1"/>
            <a:r>
              <a:rPr lang="en-US" dirty="0"/>
              <a:t>Leverage virtual care</a:t>
            </a:r>
          </a:p>
          <a:p>
            <a:pPr lvl="1"/>
            <a:r>
              <a:rPr lang="en-US" dirty="0"/>
              <a:t>Outreach team M-F</a:t>
            </a:r>
          </a:p>
        </p:txBody>
      </p:sp>
    </p:spTree>
    <p:extLst>
      <p:ext uri="{BB962C8B-B14F-4D97-AF65-F5344CB8AC3E}">
        <p14:creationId xmlns:p14="http://schemas.microsoft.com/office/powerpoint/2010/main" val="125317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D81E-721E-DF4F-85FC-26978258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 wide resources/PCN shared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5366830-4302-1B4B-B3E6-EC480892C7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214338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F6F82-8B1E-BF46-B910-2A57F8FCF4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Leverage PCFSA existing mental health infrastructure</a:t>
            </a:r>
          </a:p>
          <a:p>
            <a:r>
              <a:rPr lang="en-US" dirty="0"/>
              <a:t>Leverage AVI addiction medicine and team-based care expertise</a:t>
            </a:r>
          </a:p>
          <a:p>
            <a:r>
              <a:rPr lang="en-US" dirty="0"/>
              <a:t>Co-locate with PCN SW and pharmacist </a:t>
            </a:r>
          </a:p>
        </p:txBody>
      </p:sp>
    </p:spTree>
    <p:extLst>
      <p:ext uri="{BB962C8B-B14F-4D97-AF65-F5344CB8AC3E}">
        <p14:creationId xmlns:p14="http://schemas.microsoft.com/office/powerpoint/2010/main" val="272742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4A81E8-DAF4-4847-9743-76F4C177BC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034507"/>
              </p:ext>
            </p:extLst>
          </p:nvPr>
        </p:nvGraphicFramePr>
        <p:xfrm>
          <a:off x="643467" y="2361409"/>
          <a:ext cx="10905068" cy="2135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0980">
                  <a:extLst>
                    <a:ext uri="{9D8B030D-6E8A-4147-A177-3AD203B41FA5}">
                      <a16:colId xmlns:a16="http://schemas.microsoft.com/office/drawing/2014/main" val="1169829243"/>
                    </a:ext>
                  </a:extLst>
                </a:gridCol>
                <a:gridCol w="3642044">
                  <a:extLst>
                    <a:ext uri="{9D8B030D-6E8A-4147-A177-3AD203B41FA5}">
                      <a16:colId xmlns:a16="http://schemas.microsoft.com/office/drawing/2014/main" val="82841283"/>
                    </a:ext>
                  </a:extLst>
                </a:gridCol>
                <a:gridCol w="3642044">
                  <a:extLst>
                    <a:ext uri="{9D8B030D-6E8A-4147-A177-3AD203B41FA5}">
                      <a16:colId xmlns:a16="http://schemas.microsoft.com/office/drawing/2014/main" val="1932265033"/>
                    </a:ext>
                  </a:extLst>
                </a:gridCol>
              </a:tblGrid>
              <a:tr h="1552860">
                <a:tc>
                  <a:txBody>
                    <a:bodyPr/>
                    <a:lstStyle/>
                    <a:p>
                      <a:r>
                        <a:rPr lang="en-CA" sz="3200">
                          <a:effectLst/>
                        </a:rPr>
                        <a:t>PCN attachment gap - total</a:t>
                      </a:r>
                      <a:endParaRPr lang="en-C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976" marR="181976" marT="0" marB="0"/>
                </a:tc>
                <a:tc>
                  <a:txBody>
                    <a:bodyPr/>
                    <a:lstStyle/>
                    <a:p>
                      <a:r>
                        <a:rPr lang="en-CA" sz="3200">
                          <a:effectLst/>
                        </a:rPr>
                        <a:t>CHC attachment target</a:t>
                      </a:r>
                      <a:endParaRPr lang="en-C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976" marR="181976" marT="0" marB="0"/>
                </a:tc>
                <a:tc>
                  <a:txBody>
                    <a:bodyPr/>
                    <a:lstStyle/>
                    <a:p>
                      <a:r>
                        <a:rPr lang="en-CA" sz="3200">
                          <a:effectLst/>
                        </a:rPr>
                        <a:t>CHC attachment as % of total PCN attachment gap</a:t>
                      </a:r>
                      <a:endParaRPr lang="en-C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976" marR="181976" marT="0" marB="0"/>
                </a:tc>
                <a:extLst>
                  <a:ext uri="{0D108BD9-81ED-4DB2-BD59-A6C34878D82A}">
                    <a16:rowId xmlns:a16="http://schemas.microsoft.com/office/drawing/2014/main" val="3415998771"/>
                  </a:ext>
                </a:extLst>
              </a:tr>
              <a:tr h="582323">
                <a:tc>
                  <a:txBody>
                    <a:bodyPr/>
                    <a:lstStyle/>
                    <a:p>
                      <a:r>
                        <a:rPr lang="en-CA" sz="3200">
                          <a:effectLst/>
                        </a:rPr>
                        <a:t>36475</a:t>
                      </a:r>
                      <a:endParaRPr lang="en-C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976" marR="181976" marT="0" marB="0"/>
                </a:tc>
                <a:tc>
                  <a:txBody>
                    <a:bodyPr/>
                    <a:lstStyle/>
                    <a:p>
                      <a:r>
                        <a:rPr lang="en-CA" sz="3200">
                          <a:effectLst/>
                        </a:rPr>
                        <a:t>7788</a:t>
                      </a:r>
                      <a:endParaRPr lang="en-C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976" marR="181976" marT="0" marB="0"/>
                </a:tc>
                <a:tc>
                  <a:txBody>
                    <a:bodyPr/>
                    <a:lstStyle/>
                    <a:p>
                      <a:r>
                        <a:rPr lang="en-CA" sz="3200" dirty="0">
                          <a:effectLst/>
                        </a:rPr>
                        <a:t>21%</a:t>
                      </a:r>
                      <a:endParaRPr lang="en-C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976" marR="181976" marT="0" marB="0"/>
                </a:tc>
                <a:extLst>
                  <a:ext uri="{0D108BD9-81ED-4DB2-BD59-A6C34878D82A}">
                    <a16:rowId xmlns:a16="http://schemas.microsoft.com/office/drawing/2014/main" val="1735323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69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456</Words>
  <Application>Microsoft Macintosh PowerPoint</Application>
  <PresentationFormat>Widescreen</PresentationFormat>
  <Paragraphs>69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Office Theme</vt:lpstr>
      <vt:lpstr>Westshore Community Health Center</vt:lpstr>
      <vt:lpstr>CHCs</vt:lpstr>
      <vt:lpstr>Community need</vt:lpstr>
      <vt:lpstr>Partner organizations</vt:lpstr>
      <vt:lpstr>CHC planning committee</vt:lpstr>
      <vt:lpstr>Priority populations</vt:lpstr>
      <vt:lpstr>Service delivery model – primary care team</vt:lpstr>
      <vt:lpstr>Clinic wide resources/PCN shared</vt:lpstr>
      <vt:lpstr>PowerPoint Presentation</vt:lpstr>
      <vt:lpstr>Hub and Spoke</vt:lpstr>
      <vt:lpstr>Centrally located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Westshore Community Health Center</dc:title>
  <dc:creator>Jennifer Ross</dc:creator>
  <cp:lastModifiedBy>Jennifer Ross</cp:lastModifiedBy>
  <cp:revision>2</cp:revision>
  <dcterms:created xsi:type="dcterms:W3CDTF">2020-10-07T23:39:52Z</dcterms:created>
  <dcterms:modified xsi:type="dcterms:W3CDTF">2020-10-26T14:34:48Z</dcterms:modified>
</cp:coreProperties>
</file>