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sldIdLst>
    <p:sldId id="256" r:id="rId2"/>
    <p:sldId id="257" r:id="rId3"/>
    <p:sldId id="296" r:id="rId4"/>
    <p:sldId id="261" r:id="rId5"/>
    <p:sldId id="260" r:id="rId6"/>
    <p:sldId id="278" r:id="rId7"/>
    <p:sldId id="291" r:id="rId8"/>
    <p:sldId id="297" r:id="rId9"/>
    <p:sldId id="279" r:id="rId10"/>
    <p:sldId id="318" r:id="rId11"/>
    <p:sldId id="305" r:id="rId12"/>
    <p:sldId id="268" r:id="rId13"/>
    <p:sldId id="266" r:id="rId14"/>
    <p:sldId id="267" r:id="rId15"/>
    <p:sldId id="295" r:id="rId16"/>
    <p:sldId id="316" r:id="rId17"/>
    <p:sldId id="272" r:id="rId18"/>
    <p:sldId id="294" r:id="rId19"/>
    <p:sldId id="290" r:id="rId20"/>
    <p:sldId id="299" r:id="rId21"/>
    <p:sldId id="276" r:id="rId22"/>
    <p:sldId id="281" r:id="rId23"/>
    <p:sldId id="289" r:id="rId24"/>
    <p:sldId id="317" r:id="rId25"/>
    <p:sldId id="277" r:id="rId26"/>
    <p:sldId id="304" r:id="rId27"/>
    <p:sldId id="311" r:id="rId28"/>
    <p:sldId id="307" r:id="rId29"/>
    <p:sldId id="300" r:id="rId30"/>
    <p:sldId id="312" r:id="rId31"/>
    <p:sldId id="313" r:id="rId32"/>
    <p:sldId id="314" r:id="rId33"/>
    <p:sldId id="301" r:id="rId34"/>
    <p:sldId id="303" r:id="rId35"/>
    <p:sldId id="315" r:id="rId36"/>
    <p:sldId id="308" r:id="rId37"/>
    <p:sldId id="309" r:id="rId38"/>
    <p:sldId id="310" r:id="rId39"/>
    <p:sldId id="293" r:id="rId40"/>
    <p:sldId id="302" r:id="rId41"/>
    <p:sldId id="269" r:id="rId42"/>
    <p:sldId id="262" r:id="rId43"/>
    <p:sldId id="274" r:id="rId44"/>
    <p:sldId id="283" r:id="rId45"/>
    <p:sldId id="306" r:id="rId46"/>
    <p:sldId id="271" r:id="rId47"/>
    <p:sldId id="270" r:id="rId48"/>
    <p:sldId id="264" r:id="rId49"/>
    <p:sldId id="265" r:id="rId50"/>
    <p:sldId id="263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235F46-77DE-436A-A4DC-C7BEDCD3697C}" v="59" dt="2020-01-24T15:33:51.8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microsoft.com/office/2015/10/relationships/revisionInfo" Target="revisionInfo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Kahlke" userId="3525b815ef92a822" providerId="LiveId" clId="{C8235F46-77DE-436A-A4DC-C7BEDCD3697C}"/>
    <pc:docChg chg="undo custSel addSld delSld modSld sldOrd">
      <pc:chgData name="Paul Kahlke" userId="3525b815ef92a822" providerId="LiveId" clId="{C8235F46-77DE-436A-A4DC-C7BEDCD3697C}" dt="2020-01-24T15:33:51.887" v="148" actId="20577"/>
      <pc:docMkLst>
        <pc:docMk/>
      </pc:docMkLst>
      <pc:sldChg chg="add">
        <pc:chgData name="Paul Kahlke" userId="3525b815ef92a822" providerId="LiveId" clId="{C8235F46-77DE-436A-A4DC-C7BEDCD3697C}" dt="2020-01-24T14:45:38.980" v="34"/>
        <pc:sldMkLst>
          <pc:docMk/>
          <pc:sldMk cId="1754056315" sldId="263"/>
        </pc:sldMkLst>
      </pc:sldChg>
      <pc:sldChg chg="del">
        <pc:chgData name="Paul Kahlke" userId="3525b815ef92a822" providerId="LiveId" clId="{C8235F46-77DE-436A-A4DC-C7BEDCD3697C}" dt="2020-01-24T14:45:34.900" v="33" actId="2696"/>
        <pc:sldMkLst>
          <pc:docMk/>
          <pc:sldMk cId="3789011710" sldId="263"/>
        </pc:sldMkLst>
      </pc:sldChg>
      <pc:sldChg chg="modSp">
        <pc:chgData name="Paul Kahlke" userId="3525b815ef92a822" providerId="LiveId" clId="{C8235F46-77DE-436A-A4DC-C7BEDCD3697C}" dt="2020-01-24T15:15:21.256" v="50"/>
        <pc:sldMkLst>
          <pc:docMk/>
          <pc:sldMk cId="204177734" sldId="267"/>
        </pc:sldMkLst>
        <pc:graphicFrameChg chg="mod">
          <ac:chgData name="Paul Kahlke" userId="3525b815ef92a822" providerId="LiveId" clId="{C8235F46-77DE-436A-A4DC-C7BEDCD3697C}" dt="2020-01-24T15:15:21.256" v="50"/>
          <ac:graphicFrameMkLst>
            <pc:docMk/>
            <pc:sldMk cId="204177734" sldId="267"/>
            <ac:graphicFrameMk id="4" creationId="{7DB88D98-6B78-4D0B-B05C-3CF14B618398}"/>
          </ac:graphicFrameMkLst>
        </pc:graphicFrameChg>
      </pc:sldChg>
      <pc:sldChg chg="ord">
        <pc:chgData name="Paul Kahlke" userId="3525b815ef92a822" providerId="LiveId" clId="{C8235F46-77DE-436A-A4DC-C7BEDCD3697C}" dt="2020-01-24T06:43:02.772" v="32"/>
        <pc:sldMkLst>
          <pc:docMk/>
          <pc:sldMk cId="740831590" sldId="268"/>
        </pc:sldMkLst>
      </pc:sldChg>
      <pc:sldChg chg="delSp modSp">
        <pc:chgData name="Paul Kahlke" userId="3525b815ef92a822" providerId="LiveId" clId="{C8235F46-77DE-436A-A4DC-C7BEDCD3697C}" dt="2020-01-24T15:32:57.706" v="118" actId="1076"/>
        <pc:sldMkLst>
          <pc:docMk/>
          <pc:sldMk cId="3600482695" sldId="279"/>
        </pc:sldMkLst>
        <pc:picChg chg="mod">
          <ac:chgData name="Paul Kahlke" userId="3525b815ef92a822" providerId="LiveId" clId="{C8235F46-77DE-436A-A4DC-C7BEDCD3697C}" dt="2020-01-24T15:32:57.706" v="118" actId="1076"/>
          <ac:picMkLst>
            <pc:docMk/>
            <pc:sldMk cId="3600482695" sldId="279"/>
            <ac:picMk id="1026" creationId="{65A9603A-7630-485A-84C4-E5C5D24210FE}"/>
          </ac:picMkLst>
        </pc:picChg>
        <pc:picChg chg="del">
          <ac:chgData name="Paul Kahlke" userId="3525b815ef92a822" providerId="LiveId" clId="{C8235F46-77DE-436A-A4DC-C7BEDCD3697C}" dt="2020-01-24T15:32:53.722" v="116" actId="478"/>
          <ac:picMkLst>
            <pc:docMk/>
            <pc:sldMk cId="3600482695" sldId="279"/>
            <ac:picMk id="1028" creationId="{7E1462EB-5BB6-4C5A-A481-937BAFEA53E1}"/>
          </ac:picMkLst>
        </pc:picChg>
        <pc:picChg chg="mod">
          <ac:chgData name="Paul Kahlke" userId="3525b815ef92a822" providerId="LiveId" clId="{C8235F46-77DE-436A-A4DC-C7BEDCD3697C}" dt="2020-01-24T15:32:56.038" v="117" actId="1076"/>
          <ac:picMkLst>
            <pc:docMk/>
            <pc:sldMk cId="3600482695" sldId="279"/>
            <ac:picMk id="1030" creationId="{41194BDB-6DF9-409C-9301-C0BD20959D42}"/>
          </ac:picMkLst>
        </pc:picChg>
      </pc:sldChg>
      <pc:sldChg chg="del">
        <pc:chgData name="Paul Kahlke" userId="3525b815ef92a822" providerId="LiveId" clId="{C8235F46-77DE-436A-A4DC-C7BEDCD3697C}" dt="2020-01-24T06:02:55.150" v="3" actId="47"/>
        <pc:sldMkLst>
          <pc:docMk/>
          <pc:sldMk cId="1933113708" sldId="280"/>
        </pc:sldMkLst>
      </pc:sldChg>
      <pc:sldChg chg="modSp">
        <pc:chgData name="Paul Kahlke" userId="3525b815ef92a822" providerId="LiveId" clId="{C8235F46-77DE-436A-A4DC-C7BEDCD3697C}" dt="2020-01-24T14:47:04.076" v="38"/>
        <pc:sldMkLst>
          <pc:docMk/>
          <pc:sldMk cId="3857588703" sldId="281"/>
        </pc:sldMkLst>
        <pc:graphicFrameChg chg="mod modGraphic">
          <ac:chgData name="Paul Kahlke" userId="3525b815ef92a822" providerId="LiveId" clId="{C8235F46-77DE-436A-A4DC-C7BEDCD3697C}" dt="2020-01-24T14:47:04.076" v="38"/>
          <ac:graphicFrameMkLst>
            <pc:docMk/>
            <pc:sldMk cId="3857588703" sldId="281"/>
            <ac:graphicFrameMk id="4" creationId="{CEDECE28-328A-463F-86FC-77C81620A005}"/>
          </ac:graphicFrameMkLst>
        </pc:graphicFrameChg>
      </pc:sldChg>
      <pc:sldChg chg="modSp">
        <pc:chgData name="Paul Kahlke" userId="3525b815ef92a822" providerId="LiveId" clId="{C8235F46-77DE-436A-A4DC-C7BEDCD3697C}" dt="2020-01-24T14:45:58.510" v="35" actId="20577"/>
        <pc:sldMkLst>
          <pc:docMk/>
          <pc:sldMk cId="3797517605" sldId="291"/>
        </pc:sldMkLst>
        <pc:spChg chg="mod">
          <ac:chgData name="Paul Kahlke" userId="3525b815ef92a822" providerId="LiveId" clId="{C8235F46-77DE-436A-A4DC-C7BEDCD3697C}" dt="2020-01-24T14:45:58.510" v="35" actId="20577"/>
          <ac:spMkLst>
            <pc:docMk/>
            <pc:sldMk cId="3797517605" sldId="291"/>
            <ac:spMk id="3" creationId="{9FD6CE74-2BC1-4102-ABA6-6839203B21CE}"/>
          </ac:spMkLst>
        </pc:spChg>
      </pc:sldChg>
      <pc:sldChg chg="addSp delSp modSp modAnim">
        <pc:chgData name="Paul Kahlke" userId="3525b815ef92a822" providerId="LiveId" clId="{C8235F46-77DE-436A-A4DC-C7BEDCD3697C}" dt="2020-01-24T15:33:46.063" v="146" actId="20577"/>
        <pc:sldMkLst>
          <pc:docMk/>
          <pc:sldMk cId="228046340" sldId="294"/>
        </pc:sldMkLst>
        <pc:spChg chg="add del">
          <ac:chgData name="Paul Kahlke" userId="3525b815ef92a822" providerId="LiveId" clId="{C8235F46-77DE-436A-A4DC-C7BEDCD3697C}" dt="2020-01-24T15:19:50.263" v="52"/>
          <ac:spMkLst>
            <pc:docMk/>
            <pc:sldMk cId="228046340" sldId="294"/>
            <ac:spMk id="12" creationId="{D52AE706-E02E-4B3F-B6A8-F987100E05DA}"/>
          </ac:spMkLst>
        </pc:spChg>
        <pc:spChg chg="add del">
          <ac:chgData name="Paul Kahlke" userId="3525b815ef92a822" providerId="LiveId" clId="{C8235F46-77DE-436A-A4DC-C7BEDCD3697C}" dt="2020-01-24T15:19:50.263" v="52"/>
          <ac:spMkLst>
            <pc:docMk/>
            <pc:sldMk cId="228046340" sldId="294"/>
            <ac:spMk id="13" creationId="{4BE65A5C-1B8F-4799-8BEE-BFD27D97D9A9}"/>
          </ac:spMkLst>
        </pc:spChg>
        <pc:spChg chg="add mod">
          <ac:chgData name="Paul Kahlke" userId="3525b815ef92a822" providerId="LiveId" clId="{C8235F46-77DE-436A-A4DC-C7BEDCD3697C}" dt="2020-01-24T15:21:18.159" v="78" actId="1076"/>
          <ac:spMkLst>
            <pc:docMk/>
            <pc:sldMk cId="228046340" sldId="294"/>
            <ac:spMk id="18" creationId="{F77E182E-70C9-4189-94D0-BC992C506BC9}"/>
          </ac:spMkLst>
        </pc:spChg>
        <pc:spChg chg="add mod">
          <ac:chgData name="Paul Kahlke" userId="3525b815ef92a822" providerId="LiveId" clId="{C8235F46-77DE-436A-A4DC-C7BEDCD3697C}" dt="2020-01-24T15:33:46.063" v="146" actId="20577"/>
          <ac:spMkLst>
            <pc:docMk/>
            <pc:sldMk cId="228046340" sldId="294"/>
            <ac:spMk id="23" creationId="{B34B2415-0294-4994-973B-85E31FBB86CB}"/>
          </ac:spMkLst>
        </pc:spChg>
      </pc:sldChg>
      <pc:sldChg chg="modSp">
        <pc:chgData name="Paul Kahlke" userId="3525b815ef92a822" providerId="LiveId" clId="{C8235F46-77DE-436A-A4DC-C7BEDCD3697C}" dt="2020-01-24T15:33:29.451" v="144" actId="20577"/>
        <pc:sldMkLst>
          <pc:docMk/>
          <pc:sldMk cId="1889354026" sldId="295"/>
        </pc:sldMkLst>
        <pc:spChg chg="mod">
          <ac:chgData name="Paul Kahlke" userId="3525b815ef92a822" providerId="LiveId" clId="{C8235F46-77DE-436A-A4DC-C7BEDCD3697C}" dt="2020-01-24T15:33:29.451" v="144" actId="20577"/>
          <ac:spMkLst>
            <pc:docMk/>
            <pc:sldMk cId="1889354026" sldId="295"/>
            <ac:spMk id="3" creationId="{CB861F02-2E60-4BAC-BC78-5CF2EF580B9D}"/>
          </ac:spMkLst>
        </pc:spChg>
      </pc:sldChg>
      <pc:sldChg chg="modSp">
        <pc:chgData name="Paul Kahlke" userId="3525b815ef92a822" providerId="LiveId" clId="{C8235F46-77DE-436A-A4DC-C7BEDCD3697C}" dt="2020-01-24T15:04:08.289" v="47" actId="20577"/>
        <pc:sldMkLst>
          <pc:docMk/>
          <pc:sldMk cId="2493321912" sldId="297"/>
        </pc:sldMkLst>
        <pc:spChg chg="mod">
          <ac:chgData name="Paul Kahlke" userId="3525b815ef92a822" providerId="LiveId" clId="{C8235F46-77DE-436A-A4DC-C7BEDCD3697C}" dt="2020-01-24T15:04:08.289" v="47" actId="20577"/>
          <ac:spMkLst>
            <pc:docMk/>
            <pc:sldMk cId="2493321912" sldId="297"/>
            <ac:spMk id="3" creationId="{558BA274-E2F3-4130-A5D8-6E3DC0819C46}"/>
          </ac:spMkLst>
        </pc:spChg>
      </pc:sldChg>
      <pc:sldChg chg="addSp modSp modAnim">
        <pc:chgData name="Paul Kahlke" userId="3525b815ef92a822" providerId="LiveId" clId="{C8235F46-77DE-436A-A4DC-C7BEDCD3697C}" dt="2020-01-24T15:33:51.887" v="148" actId="20577"/>
        <pc:sldMkLst>
          <pc:docMk/>
          <pc:sldMk cId="4008702252" sldId="299"/>
        </pc:sldMkLst>
        <pc:spChg chg="add mod">
          <ac:chgData name="Paul Kahlke" userId="3525b815ef92a822" providerId="LiveId" clId="{C8235F46-77DE-436A-A4DC-C7BEDCD3697C}" dt="2020-01-24T15:24:15.434" v="112" actId="1037"/>
          <ac:spMkLst>
            <pc:docMk/>
            <pc:sldMk cId="4008702252" sldId="299"/>
            <ac:spMk id="18" creationId="{2F437F6D-7ED2-4756-9FB5-3CDC0E5394BB}"/>
          </ac:spMkLst>
        </pc:spChg>
        <pc:spChg chg="add mod">
          <ac:chgData name="Paul Kahlke" userId="3525b815ef92a822" providerId="LiveId" clId="{C8235F46-77DE-436A-A4DC-C7BEDCD3697C}" dt="2020-01-24T15:33:51.887" v="148" actId="20577"/>
          <ac:spMkLst>
            <pc:docMk/>
            <pc:sldMk cId="4008702252" sldId="299"/>
            <ac:spMk id="19" creationId="{C3D516BD-2B4F-4BFC-B95D-09C2F8AC5802}"/>
          </ac:spMkLst>
        </pc:spChg>
      </pc:sldChg>
      <pc:sldChg chg="modSp">
        <pc:chgData name="Paul Kahlke" userId="3525b815ef92a822" providerId="LiveId" clId="{C8235F46-77DE-436A-A4DC-C7BEDCD3697C}" dt="2020-01-24T06:13:32.834" v="28" actId="20577"/>
        <pc:sldMkLst>
          <pc:docMk/>
          <pc:sldMk cId="2395955840" sldId="304"/>
        </pc:sldMkLst>
        <pc:spChg chg="mod">
          <ac:chgData name="Paul Kahlke" userId="3525b815ef92a822" providerId="LiveId" clId="{C8235F46-77DE-436A-A4DC-C7BEDCD3697C}" dt="2020-01-24T06:13:32.834" v="28" actId="20577"/>
          <ac:spMkLst>
            <pc:docMk/>
            <pc:sldMk cId="2395955840" sldId="304"/>
            <ac:spMk id="3" creationId="{922F5CE1-F728-4C1B-A121-13291B72652E}"/>
          </ac:spMkLst>
        </pc:spChg>
      </pc:sldChg>
      <pc:sldChg chg="modSp">
        <pc:chgData name="Paul Kahlke" userId="3525b815ef92a822" providerId="LiveId" clId="{C8235F46-77DE-436A-A4DC-C7BEDCD3697C}" dt="2020-01-24T06:15:54.970" v="30" actId="20577"/>
        <pc:sldMkLst>
          <pc:docMk/>
          <pc:sldMk cId="227509535" sldId="307"/>
        </pc:sldMkLst>
        <pc:spChg chg="mod">
          <ac:chgData name="Paul Kahlke" userId="3525b815ef92a822" providerId="LiveId" clId="{C8235F46-77DE-436A-A4DC-C7BEDCD3697C}" dt="2020-01-24T06:15:54.970" v="30" actId="20577"/>
          <ac:spMkLst>
            <pc:docMk/>
            <pc:sldMk cId="227509535" sldId="307"/>
            <ac:spMk id="3" creationId="{AA061711-9B32-4EF9-8AFF-90B7C41D8DA3}"/>
          </ac:spMkLst>
        </pc:spChg>
      </pc:sldChg>
      <pc:sldChg chg="add">
        <pc:chgData name="Paul Kahlke" userId="3525b815ef92a822" providerId="LiveId" clId="{C8235F46-77DE-436A-A4DC-C7BEDCD3697C}" dt="2020-01-24T06:03:09.286" v="4"/>
        <pc:sldMkLst>
          <pc:docMk/>
          <pc:sldMk cId="144838858" sldId="318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D3977C-2623-4346-9FC0-84F6DA8A60FD}" type="doc">
      <dgm:prSet loTypeId="urn:microsoft.com/office/officeart/2005/8/layout/vList2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558EFEC-9EE3-4343-AE6D-C3E73C1A7D9A}">
      <dgm:prSet/>
      <dgm:spPr/>
      <dgm:t>
        <a:bodyPr/>
        <a:lstStyle/>
        <a:p>
          <a:r>
            <a:rPr lang="en-US" dirty="0"/>
            <a:t>Non-medical</a:t>
          </a:r>
        </a:p>
      </dgm:t>
    </dgm:pt>
    <dgm:pt modelId="{18B6C1EC-D7AE-486D-AE19-3C41D33BDCBA}" type="parTrans" cxnId="{B8959FE7-6566-4273-B453-212DF27B4EA2}">
      <dgm:prSet/>
      <dgm:spPr/>
      <dgm:t>
        <a:bodyPr/>
        <a:lstStyle/>
        <a:p>
          <a:endParaRPr lang="en-US"/>
        </a:p>
      </dgm:t>
    </dgm:pt>
    <dgm:pt modelId="{DDBB1FD2-CFB5-4DDD-9FA8-D02768A6ED6F}" type="sibTrans" cxnId="{B8959FE7-6566-4273-B453-212DF27B4EA2}">
      <dgm:prSet/>
      <dgm:spPr/>
      <dgm:t>
        <a:bodyPr/>
        <a:lstStyle/>
        <a:p>
          <a:endParaRPr lang="en-US"/>
        </a:p>
      </dgm:t>
    </dgm:pt>
    <dgm:pt modelId="{5F092257-35A5-4742-AD7A-BE7831B7FD69}">
      <dgm:prSet/>
      <dgm:spPr/>
      <dgm:t>
        <a:bodyPr/>
        <a:lstStyle/>
        <a:p>
          <a:r>
            <a:rPr lang="en-CA" dirty="0"/>
            <a:t>Puberty blocking</a:t>
          </a:r>
          <a:endParaRPr lang="en-US" dirty="0"/>
        </a:p>
      </dgm:t>
    </dgm:pt>
    <dgm:pt modelId="{FE75987F-07D6-48C5-A7B0-B5F461162FB1}" type="parTrans" cxnId="{5B5B8B7D-1D4E-4633-95B4-0523F1F70123}">
      <dgm:prSet/>
      <dgm:spPr/>
      <dgm:t>
        <a:bodyPr/>
        <a:lstStyle/>
        <a:p>
          <a:endParaRPr lang="en-US"/>
        </a:p>
      </dgm:t>
    </dgm:pt>
    <dgm:pt modelId="{206C392A-F281-4B65-A6E1-519481EEB80E}" type="sibTrans" cxnId="{5B5B8B7D-1D4E-4633-95B4-0523F1F70123}">
      <dgm:prSet/>
      <dgm:spPr/>
      <dgm:t>
        <a:bodyPr/>
        <a:lstStyle/>
        <a:p>
          <a:endParaRPr lang="en-US"/>
        </a:p>
      </dgm:t>
    </dgm:pt>
    <dgm:pt modelId="{F70305ED-2C2C-48B0-B86D-6FF19C6D8C4B}">
      <dgm:prSet/>
      <dgm:spPr/>
      <dgm:t>
        <a:bodyPr/>
        <a:lstStyle/>
        <a:p>
          <a:r>
            <a:rPr lang="en-CA" dirty="0"/>
            <a:t>Cross hormones</a:t>
          </a:r>
          <a:endParaRPr lang="en-US" dirty="0"/>
        </a:p>
      </dgm:t>
    </dgm:pt>
    <dgm:pt modelId="{9D860C07-938D-4161-9968-C6F19C6BADFB}" type="parTrans" cxnId="{E2CC1558-09A6-4262-BC0B-CABD4C2AE0A8}">
      <dgm:prSet/>
      <dgm:spPr/>
      <dgm:t>
        <a:bodyPr/>
        <a:lstStyle/>
        <a:p>
          <a:endParaRPr lang="en-US"/>
        </a:p>
      </dgm:t>
    </dgm:pt>
    <dgm:pt modelId="{876882A1-9192-4A3B-BBDB-4FCAA699F862}" type="sibTrans" cxnId="{E2CC1558-09A6-4262-BC0B-CABD4C2AE0A8}">
      <dgm:prSet/>
      <dgm:spPr/>
      <dgm:t>
        <a:bodyPr/>
        <a:lstStyle/>
        <a:p>
          <a:endParaRPr lang="en-US"/>
        </a:p>
      </dgm:t>
    </dgm:pt>
    <dgm:pt modelId="{FCEBBB2B-6782-44CB-8542-4E598B4FDB92}">
      <dgm:prSet/>
      <dgm:spPr/>
      <dgm:t>
        <a:bodyPr/>
        <a:lstStyle/>
        <a:p>
          <a:r>
            <a:rPr lang="en-CA" dirty="0"/>
            <a:t>Surgery</a:t>
          </a:r>
          <a:endParaRPr lang="en-US" dirty="0"/>
        </a:p>
      </dgm:t>
    </dgm:pt>
    <dgm:pt modelId="{0B4A2E3E-2B2C-4E22-B4F0-720EA9E79B7B}" type="parTrans" cxnId="{94441379-ED0C-448D-8C84-61578288A129}">
      <dgm:prSet/>
      <dgm:spPr/>
      <dgm:t>
        <a:bodyPr/>
        <a:lstStyle/>
        <a:p>
          <a:endParaRPr lang="en-US"/>
        </a:p>
      </dgm:t>
    </dgm:pt>
    <dgm:pt modelId="{8F71A74E-C452-4854-96E0-818AA107F1D7}" type="sibTrans" cxnId="{94441379-ED0C-448D-8C84-61578288A129}">
      <dgm:prSet/>
      <dgm:spPr/>
      <dgm:t>
        <a:bodyPr/>
        <a:lstStyle/>
        <a:p>
          <a:endParaRPr lang="en-US"/>
        </a:p>
      </dgm:t>
    </dgm:pt>
    <dgm:pt modelId="{1AD75E84-C278-43FE-A4E6-5D9B106AE3C8}" type="pres">
      <dgm:prSet presAssocID="{E9D3977C-2623-4346-9FC0-84F6DA8A60FD}" presName="linear" presStyleCnt="0">
        <dgm:presLayoutVars>
          <dgm:animLvl val="lvl"/>
          <dgm:resizeHandles val="exact"/>
        </dgm:presLayoutVars>
      </dgm:prSet>
      <dgm:spPr/>
    </dgm:pt>
    <dgm:pt modelId="{A11F73B2-9620-41D9-8683-7E8DD08565A2}" type="pres">
      <dgm:prSet presAssocID="{7558EFEC-9EE3-4343-AE6D-C3E73C1A7D9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7C95B802-2C33-485B-9AED-03977999BCE4}" type="pres">
      <dgm:prSet presAssocID="{DDBB1FD2-CFB5-4DDD-9FA8-D02768A6ED6F}" presName="spacer" presStyleCnt="0"/>
      <dgm:spPr/>
    </dgm:pt>
    <dgm:pt modelId="{D7678BEA-B738-4661-B6AD-812502C9121F}" type="pres">
      <dgm:prSet presAssocID="{5F092257-35A5-4742-AD7A-BE7831B7FD6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2EA2500-BCD0-4A38-98B3-AEE5CAAE82D0}" type="pres">
      <dgm:prSet presAssocID="{206C392A-F281-4B65-A6E1-519481EEB80E}" presName="spacer" presStyleCnt="0"/>
      <dgm:spPr/>
    </dgm:pt>
    <dgm:pt modelId="{36270816-8BE8-4A3C-BF05-8B3F6DA525B6}" type="pres">
      <dgm:prSet presAssocID="{F70305ED-2C2C-48B0-B86D-6FF19C6D8C4B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06EBF49-74E5-4C63-84E5-F59702551308}" type="pres">
      <dgm:prSet presAssocID="{876882A1-9192-4A3B-BBDB-4FCAA699F862}" presName="spacer" presStyleCnt="0"/>
      <dgm:spPr/>
    </dgm:pt>
    <dgm:pt modelId="{C051BE43-7F20-41E7-8385-C7CA1F43434F}" type="pres">
      <dgm:prSet presAssocID="{FCEBBB2B-6782-44CB-8542-4E598B4FDB92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2EEC4A4F-3579-45C9-9B4C-08D8042313C4}" type="presOf" srcId="{F70305ED-2C2C-48B0-B86D-6FF19C6D8C4B}" destId="{36270816-8BE8-4A3C-BF05-8B3F6DA525B6}" srcOrd="0" destOrd="0" presId="urn:microsoft.com/office/officeart/2005/8/layout/vList2"/>
    <dgm:cxn modelId="{E2CC1558-09A6-4262-BC0B-CABD4C2AE0A8}" srcId="{E9D3977C-2623-4346-9FC0-84F6DA8A60FD}" destId="{F70305ED-2C2C-48B0-B86D-6FF19C6D8C4B}" srcOrd="2" destOrd="0" parTransId="{9D860C07-938D-4161-9968-C6F19C6BADFB}" sibTransId="{876882A1-9192-4A3B-BBDB-4FCAA699F862}"/>
    <dgm:cxn modelId="{94441379-ED0C-448D-8C84-61578288A129}" srcId="{E9D3977C-2623-4346-9FC0-84F6DA8A60FD}" destId="{FCEBBB2B-6782-44CB-8542-4E598B4FDB92}" srcOrd="3" destOrd="0" parTransId="{0B4A2E3E-2B2C-4E22-B4F0-720EA9E79B7B}" sibTransId="{8F71A74E-C452-4854-96E0-818AA107F1D7}"/>
    <dgm:cxn modelId="{2C753A7C-6BCA-4EEF-B98E-699934079105}" type="presOf" srcId="{FCEBBB2B-6782-44CB-8542-4E598B4FDB92}" destId="{C051BE43-7F20-41E7-8385-C7CA1F43434F}" srcOrd="0" destOrd="0" presId="urn:microsoft.com/office/officeart/2005/8/layout/vList2"/>
    <dgm:cxn modelId="{5B5B8B7D-1D4E-4633-95B4-0523F1F70123}" srcId="{E9D3977C-2623-4346-9FC0-84F6DA8A60FD}" destId="{5F092257-35A5-4742-AD7A-BE7831B7FD69}" srcOrd="1" destOrd="0" parTransId="{FE75987F-07D6-48C5-A7B0-B5F461162FB1}" sibTransId="{206C392A-F281-4B65-A6E1-519481EEB80E}"/>
    <dgm:cxn modelId="{842C8996-26E8-49F4-B33E-D9386B511B0B}" type="presOf" srcId="{5F092257-35A5-4742-AD7A-BE7831B7FD69}" destId="{D7678BEA-B738-4661-B6AD-812502C9121F}" srcOrd="0" destOrd="0" presId="urn:microsoft.com/office/officeart/2005/8/layout/vList2"/>
    <dgm:cxn modelId="{0D21009C-5273-41F5-8FF4-4B1FF72780DC}" type="presOf" srcId="{7558EFEC-9EE3-4343-AE6D-C3E73C1A7D9A}" destId="{A11F73B2-9620-41D9-8683-7E8DD08565A2}" srcOrd="0" destOrd="0" presId="urn:microsoft.com/office/officeart/2005/8/layout/vList2"/>
    <dgm:cxn modelId="{2AB083D2-CCF9-41DF-9FEF-6339C247F561}" type="presOf" srcId="{E9D3977C-2623-4346-9FC0-84F6DA8A60FD}" destId="{1AD75E84-C278-43FE-A4E6-5D9B106AE3C8}" srcOrd="0" destOrd="0" presId="urn:microsoft.com/office/officeart/2005/8/layout/vList2"/>
    <dgm:cxn modelId="{B8959FE7-6566-4273-B453-212DF27B4EA2}" srcId="{E9D3977C-2623-4346-9FC0-84F6DA8A60FD}" destId="{7558EFEC-9EE3-4343-AE6D-C3E73C1A7D9A}" srcOrd="0" destOrd="0" parTransId="{18B6C1EC-D7AE-486D-AE19-3C41D33BDCBA}" sibTransId="{DDBB1FD2-CFB5-4DDD-9FA8-D02768A6ED6F}"/>
    <dgm:cxn modelId="{41331D9B-2F51-45D3-B117-31FAF013DDE3}" type="presParOf" srcId="{1AD75E84-C278-43FE-A4E6-5D9B106AE3C8}" destId="{A11F73B2-9620-41D9-8683-7E8DD08565A2}" srcOrd="0" destOrd="0" presId="urn:microsoft.com/office/officeart/2005/8/layout/vList2"/>
    <dgm:cxn modelId="{072C111D-8E80-4489-96CD-E6CE9D76BF21}" type="presParOf" srcId="{1AD75E84-C278-43FE-A4E6-5D9B106AE3C8}" destId="{7C95B802-2C33-485B-9AED-03977999BCE4}" srcOrd="1" destOrd="0" presId="urn:microsoft.com/office/officeart/2005/8/layout/vList2"/>
    <dgm:cxn modelId="{D80384D0-4284-48BD-8F77-6D673589C81B}" type="presParOf" srcId="{1AD75E84-C278-43FE-A4E6-5D9B106AE3C8}" destId="{D7678BEA-B738-4661-B6AD-812502C9121F}" srcOrd="2" destOrd="0" presId="urn:microsoft.com/office/officeart/2005/8/layout/vList2"/>
    <dgm:cxn modelId="{A5DA9B9A-4935-4D71-9070-A8013D93AE50}" type="presParOf" srcId="{1AD75E84-C278-43FE-A4E6-5D9B106AE3C8}" destId="{E2EA2500-BCD0-4A38-98B3-AEE5CAAE82D0}" srcOrd="3" destOrd="0" presId="urn:microsoft.com/office/officeart/2005/8/layout/vList2"/>
    <dgm:cxn modelId="{6514668E-89E9-468D-BAC5-2D83A4AD9DCD}" type="presParOf" srcId="{1AD75E84-C278-43FE-A4E6-5D9B106AE3C8}" destId="{36270816-8BE8-4A3C-BF05-8B3F6DA525B6}" srcOrd="4" destOrd="0" presId="urn:microsoft.com/office/officeart/2005/8/layout/vList2"/>
    <dgm:cxn modelId="{9DFFA526-771B-46DB-A046-C88BAD37554F}" type="presParOf" srcId="{1AD75E84-C278-43FE-A4E6-5D9B106AE3C8}" destId="{506EBF49-74E5-4C63-84E5-F59702551308}" srcOrd="5" destOrd="0" presId="urn:microsoft.com/office/officeart/2005/8/layout/vList2"/>
    <dgm:cxn modelId="{F19B23CF-6CE1-4366-99A8-48F695D54CE4}" type="presParOf" srcId="{1AD75E84-C278-43FE-A4E6-5D9B106AE3C8}" destId="{C051BE43-7F20-41E7-8385-C7CA1F43434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9D3977C-2623-4346-9FC0-84F6DA8A60FD}" type="doc">
      <dgm:prSet loTypeId="urn:microsoft.com/office/officeart/2005/8/layout/vList2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558EFEC-9EE3-4343-AE6D-C3E73C1A7D9A}">
      <dgm:prSet/>
      <dgm:spPr/>
      <dgm:t>
        <a:bodyPr/>
        <a:lstStyle/>
        <a:p>
          <a:r>
            <a:rPr lang="en-US" dirty="0"/>
            <a:t>Non-medical</a:t>
          </a:r>
        </a:p>
      </dgm:t>
    </dgm:pt>
    <dgm:pt modelId="{18B6C1EC-D7AE-486D-AE19-3C41D33BDCBA}" type="parTrans" cxnId="{B8959FE7-6566-4273-B453-212DF27B4EA2}">
      <dgm:prSet/>
      <dgm:spPr/>
      <dgm:t>
        <a:bodyPr/>
        <a:lstStyle/>
        <a:p>
          <a:endParaRPr lang="en-US"/>
        </a:p>
      </dgm:t>
    </dgm:pt>
    <dgm:pt modelId="{DDBB1FD2-CFB5-4DDD-9FA8-D02768A6ED6F}" type="sibTrans" cxnId="{B8959FE7-6566-4273-B453-212DF27B4EA2}">
      <dgm:prSet/>
      <dgm:spPr/>
      <dgm:t>
        <a:bodyPr/>
        <a:lstStyle/>
        <a:p>
          <a:endParaRPr lang="en-US"/>
        </a:p>
      </dgm:t>
    </dgm:pt>
    <dgm:pt modelId="{5F092257-35A5-4742-AD7A-BE7831B7FD69}">
      <dgm:prSet/>
      <dgm:spPr/>
      <dgm:t>
        <a:bodyPr/>
        <a:lstStyle/>
        <a:p>
          <a:r>
            <a:rPr lang="en-CA" dirty="0"/>
            <a:t>Puberty blocking</a:t>
          </a:r>
          <a:endParaRPr lang="en-US" dirty="0"/>
        </a:p>
      </dgm:t>
    </dgm:pt>
    <dgm:pt modelId="{FE75987F-07D6-48C5-A7B0-B5F461162FB1}" type="parTrans" cxnId="{5B5B8B7D-1D4E-4633-95B4-0523F1F70123}">
      <dgm:prSet/>
      <dgm:spPr/>
      <dgm:t>
        <a:bodyPr/>
        <a:lstStyle/>
        <a:p>
          <a:endParaRPr lang="en-US"/>
        </a:p>
      </dgm:t>
    </dgm:pt>
    <dgm:pt modelId="{206C392A-F281-4B65-A6E1-519481EEB80E}" type="sibTrans" cxnId="{5B5B8B7D-1D4E-4633-95B4-0523F1F70123}">
      <dgm:prSet/>
      <dgm:spPr/>
      <dgm:t>
        <a:bodyPr/>
        <a:lstStyle/>
        <a:p>
          <a:endParaRPr lang="en-US"/>
        </a:p>
      </dgm:t>
    </dgm:pt>
    <dgm:pt modelId="{F70305ED-2C2C-48B0-B86D-6FF19C6D8C4B}">
      <dgm:prSet/>
      <dgm:spPr/>
      <dgm:t>
        <a:bodyPr/>
        <a:lstStyle/>
        <a:p>
          <a:r>
            <a:rPr lang="en-CA" dirty="0"/>
            <a:t>Cross hormones</a:t>
          </a:r>
          <a:endParaRPr lang="en-US" dirty="0"/>
        </a:p>
      </dgm:t>
    </dgm:pt>
    <dgm:pt modelId="{9D860C07-938D-4161-9968-C6F19C6BADFB}" type="parTrans" cxnId="{E2CC1558-09A6-4262-BC0B-CABD4C2AE0A8}">
      <dgm:prSet/>
      <dgm:spPr/>
      <dgm:t>
        <a:bodyPr/>
        <a:lstStyle/>
        <a:p>
          <a:endParaRPr lang="en-US"/>
        </a:p>
      </dgm:t>
    </dgm:pt>
    <dgm:pt modelId="{876882A1-9192-4A3B-BBDB-4FCAA699F862}" type="sibTrans" cxnId="{E2CC1558-09A6-4262-BC0B-CABD4C2AE0A8}">
      <dgm:prSet/>
      <dgm:spPr/>
      <dgm:t>
        <a:bodyPr/>
        <a:lstStyle/>
        <a:p>
          <a:endParaRPr lang="en-US"/>
        </a:p>
      </dgm:t>
    </dgm:pt>
    <dgm:pt modelId="{FCEBBB2B-6782-44CB-8542-4E598B4FDB92}">
      <dgm:prSet/>
      <dgm:spPr/>
      <dgm:t>
        <a:bodyPr/>
        <a:lstStyle/>
        <a:p>
          <a:r>
            <a:rPr lang="en-CA" dirty="0"/>
            <a:t>Surgery</a:t>
          </a:r>
          <a:endParaRPr lang="en-US" dirty="0"/>
        </a:p>
      </dgm:t>
    </dgm:pt>
    <dgm:pt modelId="{0B4A2E3E-2B2C-4E22-B4F0-720EA9E79B7B}" type="parTrans" cxnId="{94441379-ED0C-448D-8C84-61578288A129}">
      <dgm:prSet/>
      <dgm:spPr/>
      <dgm:t>
        <a:bodyPr/>
        <a:lstStyle/>
        <a:p>
          <a:endParaRPr lang="en-US"/>
        </a:p>
      </dgm:t>
    </dgm:pt>
    <dgm:pt modelId="{8F71A74E-C452-4854-96E0-818AA107F1D7}" type="sibTrans" cxnId="{94441379-ED0C-448D-8C84-61578288A129}">
      <dgm:prSet/>
      <dgm:spPr/>
      <dgm:t>
        <a:bodyPr/>
        <a:lstStyle/>
        <a:p>
          <a:endParaRPr lang="en-US"/>
        </a:p>
      </dgm:t>
    </dgm:pt>
    <dgm:pt modelId="{1AD75E84-C278-43FE-A4E6-5D9B106AE3C8}" type="pres">
      <dgm:prSet presAssocID="{E9D3977C-2623-4346-9FC0-84F6DA8A60FD}" presName="linear" presStyleCnt="0">
        <dgm:presLayoutVars>
          <dgm:animLvl val="lvl"/>
          <dgm:resizeHandles val="exact"/>
        </dgm:presLayoutVars>
      </dgm:prSet>
      <dgm:spPr/>
    </dgm:pt>
    <dgm:pt modelId="{A11F73B2-9620-41D9-8683-7E8DD08565A2}" type="pres">
      <dgm:prSet presAssocID="{7558EFEC-9EE3-4343-AE6D-C3E73C1A7D9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7C95B802-2C33-485B-9AED-03977999BCE4}" type="pres">
      <dgm:prSet presAssocID="{DDBB1FD2-CFB5-4DDD-9FA8-D02768A6ED6F}" presName="spacer" presStyleCnt="0"/>
      <dgm:spPr/>
    </dgm:pt>
    <dgm:pt modelId="{D7678BEA-B738-4661-B6AD-812502C9121F}" type="pres">
      <dgm:prSet presAssocID="{5F092257-35A5-4742-AD7A-BE7831B7FD6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2EA2500-BCD0-4A38-98B3-AEE5CAAE82D0}" type="pres">
      <dgm:prSet presAssocID="{206C392A-F281-4B65-A6E1-519481EEB80E}" presName="spacer" presStyleCnt="0"/>
      <dgm:spPr/>
    </dgm:pt>
    <dgm:pt modelId="{36270816-8BE8-4A3C-BF05-8B3F6DA525B6}" type="pres">
      <dgm:prSet presAssocID="{F70305ED-2C2C-48B0-B86D-6FF19C6D8C4B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06EBF49-74E5-4C63-84E5-F59702551308}" type="pres">
      <dgm:prSet presAssocID="{876882A1-9192-4A3B-BBDB-4FCAA699F862}" presName="spacer" presStyleCnt="0"/>
      <dgm:spPr/>
    </dgm:pt>
    <dgm:pt modelId="{C051BE43-7F20-41E7-8385-C7CA1F43434F}" type="pres">
      <dgm:prSet presAssocID="{FCEBBB2B-6782-44CB-8542-4E598B4FDB92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2EEC4A4F-3579-45C9-9B4C-08D8042313C4}" type="presOf" srcId="{F70305ED-2C2C-48B0-B86D-6FF19C6D8C4B}" destId="{36270816-8BE8-4A3C-BF05-8B3F6DA525B6}" srcOrd="0" destOrd="0" presId="urn:microsoft.com/office/officeart/2005/8/layout/vList2"/>
    <dgm:cxn modelId="{E2CC1558-09A6-4262-BC0B-CABD4C2AE0A8}" srcId="{E9D3977C-2623-4346-9FC0-84F6DA8A60FD}" destId="{F70305ED-2C2C-48B0-B86D-6FF19C6D8C4B}" srcOrd="2" destOrd="0" parTransId="{9D860C07-938D-4161-9968-C6F19C6BADFB}" sibTransId="{876882A1-9192-4A3B-BBDB-4FCAA699F862}"/>
    <dgm:cxn modelId="{94441379-ED0C-448D-8C84-61578288A129}" srcId="{E9D3977C-2623-4346-9FC0-84F6DA8A60FD}" destId="{FCEBBB2B-6782-44CB-8542-4E598B4FDB92}" srcOrd="3" destOrd="0" parTransId="{0B4A2E3E-2B2C-4E22-B4F0-720EA9E79B7B}" sibTransId="{8F71A74E-C452-4854-96E0-818AA107F1D7}"/>
    <dgm:cxn modelId="{2C753A7C-6BCA-4EEF-B98E-699934079105}" type="presOf" srcId="{FCEBBB2B-6782-44CB-8542-4E598B4FDB92}" destId="{C051BE43-7F20-41E7-8385-C7CA1F43434F}" srcOrd="0" destOrd="0" presId="urn:microsoft.com/office/officeart/2005/8/layout/vList2"/>
    <dgm:cxn modelId="{5B5B8B7D-1D4E-4633-95B4-0523F1F70123}" srcId="{E9D3977C-2623-4346-9FC0-84F6DA8A60FD}" destId="{5F092257-35A5-4742-AD7A-BE7831B7FD69}" srcOrd="1" destOrd="0" parTransId="{FE75987F-07D6-48C5-A7B0-B5F461162FB1}" sibTransId="{206C392A-F281-4B65-A6E1-519481EEB80E}"/>
    <dgm:cxn modelId="{842C8996-26E8-49F4-B33E-D9386B511B0B}" type="presOf" srcId="{5F092257-35A5-4742-AD7A-BE7831B7FD69}" destId="{D7678BEA-B738-4661-B6AD-812502C9121F}" srcOrd="0" destOrd="0" presId="urn:microsoft.com/office/officeart/2005/8/layout/vList2"/>
    <dgm:cxn modelId="{0D21009C-5273-41F5-8FF4-4B1FF72780DC}" type="presOf" srcId="{7558EFEC-9EE3-4343-AE6D-C3E73C1A7D9A}" destId="{A11F73B2-9620-41D9-8683-7E8DD08565A2}" srcOrd="0" destOrd="0" presId="urn:microsoft.com/office/officeart/2005/8/layout/vList2"/>
    <dgm:cxn modelId="{2AB083D2-CCF9-41DF-9FEF-6339C247F561}" type="presOf" srcId="{E9D3977C-2623-4346-9FC0-84F6DA8A60FD}" destId="{1AD75E84-C278-43FE-A4E6-5D9B106AE3C8}" srcOrd="0" destOrd="0" presId="urn:microsoft.com/office/officeart/2005/8/layout/vList2"/>
    <dgm:cxn modelId="{B8959FE7-6566-4273-B453-212DF27B4EA2}" srcId="{E9D3977C-2623-4346-9FC0-84F6DA8A60FD}" destId="{7558EFEC-9EE3-4343-AE6D-C3E73C1A7D9A}" srcOrd="0" destOrd="0" parTransId="{18B6C1EC-D7AE-486D-AE19-3C41D33BDCBA}" sibTransId="{DDBB1FD2-CFB5-4DDD-9FA8-D02768A6ED6F}"/>
    <dgm:cxn modelId="{41331D9B-2F51-45D3-B117-31FAF013DDE3}" type="presParOf" srcId="{1AD75E84-C278-43FE-A4E6-5D9B106AE3C8}" destId="{A11F73B2-9620-41D9-8683-7E8DD08565A2}" srcOrd="0" destOrd="0" presId="urn:microsoft.com/office/officeart/2005/8/layout/vList2"/>
    <dgm:cxn modelId="{072C111D-8E80-4489-96CD-E6CE9D76BF21}" type="presParOf" srcId="{1AD75E84-C278-43FE-A4E6-5D9B106AE3C8}" destId="{7C95B802-2C33-485B-9AED-03977999BCE4}" srcOrd="1" destOrd="0" presId="urn:microsoft.com/office/officeart/2005/8/layout/vList2"/>
    <dgm:cxn modelId="{D80384D0-4284-48BD-8F77-6D673589C81B}" type="presParOf" srcId="{1AD75E84-C278-43FE-A4E6-5D9B106AE3C8}" destId="{D7678BEA-B738-4661-B6AD-812502C9121F}" srcOrd="2" destOrd="0" presId="urn:microsoft.com/office/officeart/2005/8/layout/vList2"/>
    <dgm:cxn modelId="{A5DA9B9A-4935-4D71-9070-A8013D93AE50}" type="presParOf" srcId="{1AD75E84-C278-43FE-A4E6-5D9B106AE3C8}" destId="{E2EA2500-BCD0-4A38-98B3-AEE5CAAE82D0}" srcOrd="3" destOrd="0" presId="urn:microsoft.com/office/officeart/2005/8/layout/vList2"/>
    <dgm:cxn modelId="{6514668E-89E9-468D-BAC5-2D83A4AD9DCD}" type="presParOf" srcId="{1AD75E84-C278-43FE-A4E6-5D9B106AE3C8}" destId="{36270816-8BE8-4A3C-BF05-8B3F6DA525B6}" srcOrd="4" destOrd="0" presId="urn:microsoft.com/office/officeart/2005/8/layout/vList2"/>
    <dgm:cxn modelId="{9DFFA526-771B-46DB-A046-C88BAD37554F}" type="presParOf" srcId="{1AD75E84-C278-43FE-A4E6-5D9B106AE3C8}" destId="{506EBF49-74E5-4C63-84E5-F59702551308}" srcOrd="5" destOrd="0" presId="urn:microsoft.com/office/officeart/2005/8/layout/vList2"/>
    <dgm:cxn modelId="{F19B23CF-6CE1-4366-99A8-48F695D54CE4}" type="presParOf" srcId="{1AD75E84-C278-43FE-A4E6-5D9B106AE3C8}" destId="{C051BE43-7F20-41E7-8385-C7CA1F43434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7C9AA48-72C0-4A66-B981-C28B39BBF2D9}" type="doc">
      <dgm:prSet loTypeId="urn:microsoft.com/office/officeart/2016/7/layout/VerticalSolidActionList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C6B19B8-55F0-48CB-954A-E1B1FE58F0BA}">
      <dgm:prSet/>
      <dgm:spPr/>
      <dgm:t>
        <a:bodyPr/>
        <a:lstStyle/>
        <a:p>
          <a:r>
            <a:rPr lang="en-US"/>
            <a:t>Provide</a:t>
          </a:r>
        </a:p>
      </dgm:t>
    </dgm:pt>
    <dgm:pt modelId="{AE8C3B01-7F87-4089-AF18-597647ADE406}" type="parTrans" cxnId="{97241007-E014-41E6-9AB5-BF5C943DB53B}">
      <dgm:prSet/>
      <dgm:spPr/>
      <dgm:t>
        <a:bodyPr/>
        <a:lstStyle/>
        <a:p>
          <a:endParaRPr lang="en-US"/>
        </a:p>
      </dgm:t>
    </dgm:pt>
    <dgm:pt modelId="{F401AA3C-4970-434C-B332-3E59D7DC1A8D}" type="sibTrans" cxnId="{97241007-E014-41E6-9AB5-BF5C943DB53B}">
      <dgm:prSet/>
      <dgm:spPr/>
      <dgm:t>
        <a:bodyPr/>
        <a:lstStyle/>
        <a:p>
          <a:endParaRPr lang="en-US"/>
        </a:p>
      </dgm:t>
    </dgm:pt>
    <dgm:pt modelId="{393D8E9F-2417-40E8-9535-F84553E875DE}">
      <dgm:prSet/>
      <dgm:spPr/>
      <dgm:t>
        <a:bodyPr/>
        <a:lstStyle/>
        <a:p>
          <a:r>
            <a:rPr lang="en-US" dirty="0"/>
            <a:t>relief of gender dysphoria</a:t>
          </a:r>
        </a:p>
      </dgm:t>
    </dgm:pt>
    <dgm:pt modelId="{364ED0DA-4472-44E2-A305-834163557508}" type="parTrans" cxnId="{E79BF379-C406-476A-97F2-852DD68E0DB7}">
      <dgm:prSet/>
      <dgm:spPr/>
      <dgm:t>
        <a:bodyPr/>
        <a:lstStyle/>
        <a:p>
          <a:endParaRPr lang="en-US"/>
        </a:p>
      </dgm:t>
    </dgm:pt>
    <dgm:pt modelId="{ADD58CE5-2D3F-4F05-992D-8C4A7539501C}" type="sibTrans" cxnId="{E79BF379-C406-476A-97F2-852DD68E0DB7}">
      <dgm:prSet/>
      <dgm:spPr/>
      <dgm:t>
        <a:bodyPr/>
        <a:lstStyle/>
        <a:p>
          <a:endParaRPr lang="en-US"/>
        </a:p>
      </dgm:t>
    </dgm:pt>
    <dgm:pt modelId="{4F293979-D261-448B-B502-8A1DA0A7BB50}">
      <dgm:prSet/>
      <dgm:spPr/>
      <dgm:t>
        <a:bodyPr/>
        <a:lstStyle/>
        <a:p>
          <a:r>
            <a:rPr lang="en-US"/>
            <a:t>Improve</a:t>
          </a:r>
        </a:p>
      </dgm:t>
    </dgm:pt>
    <dgm:pt modelId="{3351419E-0D7F-4EA9-AAB5-B6123A3B4113}" type="parTrans" cxnId="{083F2DE4-9B9A-4FBA-9176-2F8B946365F9}">
      <dgm:prSet/>
      <dgm:spPr/>
      <dgm:t>
        <a:bodyPr/>
        <a:lstStyle/>
        <a:p>
          <a:endParaRPr lang="en-US"/>
        </a:p>
      </dgm:t>
    </dgm:pt>
    <dgm:pt modelId="{F86E3AB5-BD5D-4ACD-AE73-20EF17B08120}" type="sibTrans" cxnId="{083F2DE4-9B9A-4FBA-9176-2F8B946365F9}">
      <dgm:prSet/>
      <dgm:spPr/>
      <dgm:t>
        <a:bodyPr/>
        <a:lstStyle/>
        <a:p>
          <a:endParaRPr lang="en-US"/>
        </a:p>
      </dgm:t>
    </dgm:pt>
    <dgm:pt modelId="{479B2746-4379-4CD9-9873-89C9A4BE5123}">
      <dgm:prSet/>
      <dgm:spPr/>
      <dgm:t>
        <a:bodyPr/>
        <a:lstStyle/>
        <a:p>
          <a:r>
            <a:rPr lang="en-US" dirty="0"/>
            <a:t>physical outcomes</a:t>
          </a:r>
        </a:p>
      </dgm:t>
    </dgm:pt>
    <dgm:pt modelId="{063098F1-0D70-48FC-B14E-1637C0D55378}" type="parTrans" cxnId="{7CEF8E7D-5EF9-40FD-BE63-68171D6B6D58}">
      <dgm:prSet/>
      <dgm:spPr/>
      <dgm:t>
        <a:bodyPr/>
        <a:lstStyle/>
        <a:p>
          <a:endParaRPr lang="en-US"/>
        </a:p>
      </dgm:t>
    </dgm:pt>
    <dgm:pt modelId="{8258853B-38D8-424C-B90A-A98FA6B7357B}" type="sibTrans" cxnId="{7CEF8E7D-5EF9-40FD-BE63-68171D6B6D58}">
      <dgm:prSet/>
      <dgm:spPr/>
      <dgm:t>
        <a:bodyPr/>
        <a:lstStyle/>
        <a:p>
          <a:endParaRPr lang="en-US"/>
        </a:p>
      </dgm:t>
    </dgm:pt>
    <dgm:pt modelId="{EF41F33E-AB57-41F9-9418-CA2F4880D3EB}">
      <dgm:prSet/>
      <dgm:spPr/>
      <dgm:t>
        <a:bodyPr/>
        <a:lstStyle/>
        <a:p>
          <a:r>
            <a:rPr lang="en-US"/>
            <a:t>Improve</a:t>
          </a:r>
        </a:p>
      </dgm:t>
    </dgm:pt>
    <dgm:pt modelId="{43EA0E13-AC8D-4C65-B530-7F07F1DDAD12}" type="parTrans" cxnId="{F3B9558C-49FD-434E-8891-4B179C95B571}">
      <dgm:prSet/>
      <dgm:spPr/>
      <dgm:t>
        <a:bodyPr/>
        <a:lstStyle/>
        <a:p>
          <a:endParaRPr lang="en-US"/>
        </a:p>
      </dgm:t>
    </dgm:pt>
    <dgm:pt modelId="{50BAB947-F3D4-46AF-AE6D-02915842D652}" type="sibTrans" cxnId="{F3B9558C-49FD-434E-8891-4B179C95B571}">
      <dgm:prSet/>
      <dgm:spPr/>
      <dgm:t>
        <a:bodyPr/>
        <a:lstStyle/>
        <a:p>
          <a:endParaRPr lang="en-US"/>
        </a:p>
      </dgm:t>
    </dgm:pt>
    <dgm:pt modelId="{FF34AFFA-8F7D-43F6-9448-9488011743D5}">
      <dgm:prSet/>
      <dgm:spPr/>
      <dgm:t>
        <a:bodyPr/>
        <a:lstStyle/>
        <a:p>
          <a:r>
            <a:rPr lang="en-US" dirty="0"/>
            <a:t>psychological outcomes</a:t>
          </a:r>
        </a:p>
      </dgm:t>
    </dgm:pt>
    <dgm:pt modelId="{58F78360-B746-4112-BB21-3497FB334804}" type="parTrans" cxnId="{13707964-4E63-4751-A54A-329339067B14}">
      <dgm:prSet/>
      <dgm:spPr/>
      <dgm:t>
        <a:bodyPr/>
        <a:lstStyle/>
        <a:p>
          <a:endParaRPr lang="en-US"/>
        </a:p>
      </dgm:t>
    </dgm:pt>
    <dgm:pt modelId="{B4E2B1D4-22B6-4EA3-B216-22BFA0D46E95}" type="sibTrans" cxnId="{13707964-4E63-4751-A54A-329339067B14}">
      <dgm:prSet/>
      <dgm:spPr/>
      <dgm:t>
        <a:bodyPr/>
        <a:lstStyle/>
        <a:p>
          <a:endParaRPr lang="en-US"/>
        </a:p>
      </dgm:t>
    </dgm:pt>
    <dgm:pt modelId="{8E47BDD5-F838-4E8D-A349-D80E883CECE7}" type="pres">
      <dgm:prSet presAssocID="{37C9AA48-72C0-4A66-B981-C28B39BBF2D9}" presName="Name0" presStyleCnt="0">
        <dgm:presLayoutVars>
          <dgm:dir/>
          <dgm:animLvl val="lvl"/>
          <dgm:resizeHandles val="exact"/>
        </dgm:presLayoutVars>
      </dgm:prSet>
      <dgm:spPr/>
    </dgm:pt>
    <dgm:pt modelId="{FA6DCD6D-3AB4-4215-A6A8-CB401CB43672}" type="pres">
      <dgm:prSet presAssocID="{1C6B19B8-55F0-48CB-954A-E1B1FE58F0BA}" presName="linNode" presStyleCnt="0"/>
      <dgm:spPr/>
    </dgm:pt>
    <dgm:pt modelId="{E6DA6041-5F5D-4E36-8ED0-48CCEBF5D134}" type="pres">
      <dgm:prSet presAssocID="{1C6B19B8-55F0-48CB-954A-E1B1FE58F0BA}" presName="parentText" presStyleLbl="alignNode1" presStyleIdx="0" presStyleCnt="3">
        <dgm:presLayoutVars>
          <dgm:chMax val="1"/>
          <dgm:bulletEnabled/>
        </dgm:presLayoutVars>
      </dgm:prSet>
      <dgm:spPr/>
    </dgm:pt>
    <dgm:pt modelId="{22ADE2AA-3CB5-4F53-94DF-032AA3F9C5D6}" type="pres">
      <dgm:prSet presAssocID="{1C6B19B8-55F0-48CB-954A-E1B1FE58F0BA}" presName="descendantText" presStyleLbl="alignAccFollowNode1" presStyleIdx="0" presStyleCnt="3">
        <dgm:presLayoutVars>
          <dgm:bulletEnabled/>
        </dgm:presLayoutVars>
      </dgm:prSet>
      <dgm:spPr/>
    </dgm:pt>
    <dgm:pt modelId="{CBF00920-9502-4F18-976D-A0FAFF430156}" type="pres">
      <dgm:prSet presAssocID="{F401AA3C-4970-434C-B332-3E59D7DC1A8D}" presName="sp" presStyleCnt="0"/>
      <dgm:spPr/>
    </dgm:pt>
    <dgm:pt modelId="{692A3B77-D86A-4C2B-973F-A8081CD7699C}" type="pres">
      <dgm:prSet presAssocID="{4F293979-D261-448B-B502-8A1DA0A7BB50}" presName="linNode" presStyleCnt="0"/>
      <dgm:spPr/>
    </dgm:pt>
    <dgm:pt modelId="{51370963-BA5D-439F-87BC-CAF8ED6E3EF3}" type="pres">
      <dgm:prSet presAssocID="{4F293979-D261-448B-B502-8A1DA0A7BB50}" presName="parentText" presStyleLbl="alignNode1" presStyleIdx="1" presStyleCnt="3">
        <dgm:presLayoutVars>
          <dgm:chMax val="1"/>
          <dgm:bulletEnabled/>
        </dgm:presLayoutVars>
      </dgm:prSet>
      <dgm:spPr/>
    </dgm:pt>
    <dgm:pt modelId="{0138BD23-9BF5-465C-AB0E-0474E33B5B76}" type="pres">
      <dgm:prSet presAssocID="{4F293979-D261-448B-B502-8A1DA0A7BB50}" presName="descendantText" presStyleLbl="alignAccFollowNode1" presStyleIdx="1" presStyleCnt="3">
        <dgm:presLayoutVars>
          <dgm:bulletEnabled/>
        </dgm:presLayoutVars>
      </dgm:prSet>
      <dgm:spPr/>
    </dgm:pt>
    <dgm:pt modelId="{91D9D7EA-D12C-48CE-BFAA-E42E6C43C501}" type="pres">
      <dgm:prSet presAssocID="{F86E3AB5-BD5D-4ACD-AE73-20EF17B08120}" presName="sp" presStyleCnt="0"/>
      <dgm:spPr/>
    </dgm:pt>
    <dgm:pt modelId="{0F59F910-1C98-4A34-80F6-469F0F0C09BF}" type="pres">
      <dgm:prSet presAssocID="{EF41F33E-AB57-41F9-9418-CA2F4880D3EB}" presName="linNode" presStyleCnt="0"/>
      <dgm:spPr/>
    </dgm:pt>
    <dgm:pt modelId="{04600DD4-00B2-4C89-828C-DF2DFB0A2C66}" type="pres">
      <dgm:prSet presAssocID="{EF41F33E-AB57-41F9-9418-CA2F4880D3EB}" presName="parentText" presStyleLbl="alignNode1" presStyleIdx="2" presStyleCnt="3">
        <dgm:presLayoutVars>
          <dgm:chMax val="1"/>
          <dgm:bulletEnabled/>
        </dgm:presLayoutVars>
      </dgm:prSet>
      <dgm:spPr/>
    </dgm:pt>
    <dgm:pt modelId="{EC4D173D-7D01-4207-AC74-BFCAEF1503CB}" type="pres">
      <dgm:prSet presAssocID="{EF41F33E-AB57-41F9-9418-CA2F4880D3EB}" presName="descendantText" presStyleLbl="alignAccFollowNode1" presStyleIdx="2" presStyleCnt="3">
        <dgm:presLayoutVars>
          <dgm:bulletEnabled/>
        </dgm:presLayoutVars>
      </dgm:prSet>
      <dgm:spPr/>
    </dgm:pt>
  </dgm:ptLst>
  <dgm:cxnLst>
    <dgm:cxn modelId="{0D377903-A816-4CAE-B6D1-8EF6CD048ABF}" type="presOf" srcId="{393D8E9F-2417-40E8-9535-F84553E875DE}" destId="{22ADE2AA-3CB5-4F53-94DF-032AA3F9C5D6}" srcOrd="0" destOrd="0" presId="urn:microsoft.com/office/officeart/2016/7/layout/VerticalSolidActionList"/>
    <dgm:cxn modelId="{97241007-E014-41E6-9AB5-BF5C943DB53B}" srcId="{37C9AA48-72C0-4A66-B981-C28B39BBF2D9}" destId="{1C6B19B8-55F0-48CB-954A-E1B1FE58F0BA}" srcOrd="0" destOrd="0" parTransId="{AE8C3B01-7F87-4089-AF18-597647ADE406}" sibTransId="{F401AA3C-4970-434C-B332-3E59D7DC1A8D}"/>
    <dgm:cxn modelId="{C8F6B909-8017-4898-8D5D-B56D0E2455E7}" type="presOf" srcId="{FF34AFFA-8F7D-43F6-9448-9488011743D5}" destId="{EC4D173D-7D01-4207-AC74-BFCAEF1503CB}" srcOrd="0" destOrd="0" presId="urn:microsoft.com/office/officeart/2016/7/layout/VerticalSolidActionList"/>
    <dgm:cxn modelId="{E26CDA1A-79B8-447C-A4DC-712252F97DEB}" type="presOf" srcId="{479B2746-4379-4CD9-9873-89C9A4BE5123}" destId="{0138BD23-9BF5-465C-AB0E-0474E33B5B76}" srcOrd="0" destOrd="0" presId="urn:microsoft.com/office/officeart/2016/7/layout/VerticalSolidActionList"/>
    <dgm:cxn modelId="{B848B11E-D195-4AB5-AB40-387CB0BFA955}" type="presOf" srcId="{1C6B19B8-55F0-48CB-954A-E1B1FE58F0BA}" destId="{E6DA6041-5F5D-4E36-8ED0-48CCEBF5D134}" srcOrd="0" destOrd="0" presId="urn:microsoft.com/office/officeart/2016/7/layout/VerticalSolidActionList"/>
    <dgm:cxn modelId="{13707964-4E63-4751-A54A-329339067B14}" srcId="{EF41F33E-AB57-41F9-9418-CA2F4880D3EB}" destId="{FF34AFFA-8F7D-43F6-9448-9488011743D5}" srcOrd="0" destOrd="0" parTransId="{58F78360-B746-4112-BB21-3497FB334804}" sibTransId="{B4E2B1D4-22B6-4EA3-B216-22BFA0D46E95}"/>
    <dgm:cxn modelId="{D1DD824E-44D1-4161-ABB5-C98A24F3D65C}" type="presOf" srcId="{4F293979-D261-448B-B502-8A1DA0A7BB50}" destId="{51370963-BA5D-439F-87BC-CAF8ED6E3EF3}" srcOrd="0" destOrd="0" presId="urn:microsoft.com/office/officeart/2016/7/layout/VerticalSolidActionList"/>
    <dgm:cxn modelId="{E79BF379-C406-476A-97F2-852DD68E0DB7}" srcId="{1C6B19B8-55F0-48CB-954A-E1B1FE58F0BA}" destId="{393D8E9F-2417-40E8-9535-F84553E875DE}" srcOrd="0" destOrd="0" parTransId="{364ED0DA-4472-44E2-A305-834163557508}" sibTransId="{ADD58CE5-2D3F-4F05-992D-8C4A7539501C}"/>
    <dgm:cxn modelId="{7CEF8E7D-5EF9-40FD-BE63-68171D6B6D58}" srcId="{4F293979-D261-448B-B502-8A1DA0A7BB50}" destId="{479B2746-4379-4CD9-9873-89C9A4BE5123}" srcOrd="0" destOrd="0" parTransId="{063098F1-0D70-48FC-B14E-1637C0D55378}" sibTransId="{8258853B-38D8-424C-B90A-A98FA6B7357B}"/>
    <dgm:cxn modelId="{F3B9558C-49FD-434E-8891-4B179C95B571}" srcId="{37C9AA48-72C0-4A66-B981-C28B39BBF2D9}" destId="{EF41F33E-AB57-41F9-9418-CA2F4880D3EB}" srcOrd="2" destOrd="0" parTransId="{43EA0E13-AC8D-4C65-B530-7F07F1DDAD12}" sibTransId="{50BAB947-F3D4-46AF-AE6D-02915842D652}"/>
    <dgm:cxn modelId="{55964992-8360-4B9B-B961-6CE1901C92FA}" type="presOf" srcId="{37C9AA48-72C0-4A66-B981-C28B39BBF2D9}" destId="{8E47BDD5-F838-4E8D-A349-D80E883CECE7}" srcOrd="0" destOrd="0" presId="urn:microsoft.com/office/officeart/2016/7/layout/VerticalSolidActionList"/>
    <dgm:cxn modelId="{EDB906BB-C565-4340-8222-6977CA19CDB4}" type="presOf" srcId="{EF41F33E-AB57-41F9-9418-CA2F4880D3EB}" destId="{04600DD4-00B2-4C89-828C-DF2DFB0A2C66}" srcOrd="0" destOrd="0" presId="urn:microsoft.com/office/officeart/2016/7/layout/VerticalSolidActionList"/>
    <dgm:cxn modelId="{083F2DE4-9B9A-4FBA-9176-2F8B946365F9}" srcId="{37C9AA48-72C0-4A66-B981-C28B39BBF2D9}" destId="{4F293979-D261-448B-B502-8A1DA0A7BB50}" srcOrd="1" destOrd="0" parTransId="{3351419E-0D7F-4EA9-AAB5-B6123A3B4113}" sibTransId="{F86E3AB5-BD5D-4ACD-AE73-20EF17B08120}"/>
    <dgm:cxn modelId="{564835C6-338A-431C-9AC6-B08006977DD8}" type="presParOf" srcId="{8E47BDD5-F838-4E8D-A349-D80E883CECE7}" destId="{FA6DCD6D-3AB4-4215-A6A8-CB401CB43672}" srcOrd="0" destOrd="0" presId="urn:microsoft.com/office/officeart/2016/7/layout/VerticalSolidActionList"/>
    <dgm:cxn modelId="{28433F95-D32C-4B2C-865B-FA80E9EF3F64}" type="presParOf" srcId="{FA6DCD6D-3AB4-4215-A6A8-CB401CB43672}" destId="{E6DA6041-5F5D-4E36-8ED0-48CCEBF5D134}" srcOrd="0" destOrd="0" presId="urn:microsoft.com/office/officeart/2016/7/layout/VerticalSolidActionList"/>
    <dgm:cxn modelId="{3C2FCB72-F146-4DE0-B777-ACD479BB7DE2}" type="presParOf" srcId="{FA6DCD6D-3AB4-4215-A6A8-CB401CB43672}" destId="{22ADE2AA-3CB5-4F53-94DF-032AA3F9C5D6}" srcOrd="1" destOrd="0" presId="urn:microsoft.com/office/officeart/2016/7/layout/VerticalSolidActionList"/>
    <dgm:cxn modelId="{9D07C004-6E45-4619-BE1F-130F8DBA86EC}" type="presParOf" srcId="{8E47BDD5-F838-4E8D-A349-D80E883CECE7}" destId="{CBF00920-9502-4F18-976D-A0FAFF430156}" srcOrd="1" destOrd="0" presId="urn:microsoft.com/office/officeart/2016/7/layout/VerticalSolidActionList"/>
    <dgm:cxn modelId="{D437944A-D725-4390-AF7A-E9A7A186E20A}" type="presParOf" srcId="{8E47BDD5-F838-4E8D-A349-D80E883CECE7}" destId="{692A3B77-D86A-4C2B-973F-A8081CD7699C}" srcOrd="2" destOrd="0" presId="urn:microsoft.com/office/officeart/2016/7/layout/VerticalSolidActionList"/>
    <dgm:cxn modelId="{09EE6C3A-57DA-472C-8118-B846AE993C8C}" type="presParOf" srcId="{692A3B77-D86A-4C2B-973F-A8081CD7699C}" destId="{51370963-BA5D-439F-87BC-CAF8ED6E3EF3}" srcOrd="0" destOrd="0" presId="urn:microsoft.com/office/officeart/2016/7/layout/VerticalSolidActionList"/>
    <dgm:cxn modelId="{16EB3659-3F9E-4790-97FD-FAC73DCE4A82}" type="presParOf" srcId="{692A3B77-D86A-4C2B-973F-A8081CD7699C}" destId="{0138BD23-9BF5-465C-AB0E-0474E33B5B76}" srcOrd="1" destOrd="0" presId="urn:microsoft.com/office/officeart/2016/7/layout/VerticalSolidActionList"/>
    <dgm:cxn modelId="{A981EC32-16F0-4A03-AFF1-07BC0277AA7A}" type="presParOf" srcId="{8E47BDD5-F838-4E8D-A349-D80E883CECE7}" destId="{91D9D7EA-D12C-48CE-BFAA-E42E6C43C501}" srcOrd="3" destOrd="0" presId="urn:microsoft.com/office/officeart/2016/7/layout/VerticalSolidActionList"/>
    <dgm:cxn modelId="{FC2DC409-09B8-416A-B416-A1D33A6240DF}" type="presParOf" srcId="{8E47BDD5-F838-4E8D-A349-D80E883CECE7}" destId="{0F59F910-1C98-4A34-80F6-469F0F0C09BF}" srcOrd="4" destOrd="0" presId="urn:microsoft.com/office/officeart/2016/7/layout/VerticalSolidActionList"/>
    <dgm:cxn modelId="{404F3AE4-9A2E-4E83-BF31-1421755C22E0}" type="presParOf" srcId="{0F59F910-1C98-4A34-80F6-469F0F0C09BF}" destId="{04600DD4-00B2-4C89-828C-DF2DFB0A2C66}" srcOrd="0" destOrd="0" presId="urn:microsoft.com/office/officeart/2016/7/layout/VerticalSolidActionList"/>
    <dgm:cxn modelId="{D2F6202F-BBEE-4769-B074-4D15A8C97657}" type="presParOf" srcId="{0F59F910-1C98-4A34-80F6-469F0F0C09BF}" destId="{EC4D173D-7D01-4207-AC74-BFCAEF1503CB}" srcOrd="1" destOrd="0" presId="urn:microsoft.com/office/officeart/2016/7/layout/VerticalSolid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E678D3F-8E1D-40EA-ACEE-3848833F7E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6D7A14CF-9B8F-4382-B5B8-A46EAC3E14C3}">
      <dgm:prSet phldrT="[Text]"/>
      <dgm:spPr/>
      <dgm:t>
        <a:bodyPr/>
        <a:lstStyle/>
        <a:p>
          <a:r>
            <a:rPr lang="en-CA" dirty="0"/>
            <a:t>Prevents</a:t>
          </a:r>
        </a:p>
      </dgm:t>
    </dgm:pt>
    <dgm:pt modelId="{22566CAD-3757-4FB8-9346-B37032DD889C}" type="parTrans" cxnId="{991B6B13-AF7C-4759-AD08-2F5788198799}">
      <dgm:prSet/>
      <dgm:spPr/>
      <dgm:t>
        <a:bodyPr/>
        <a:lstStyle/>
        <a:p>
          <a:endParaRPr lang="en-CA"/>
        </a:p>
      </dgm:t>
    </dgm:pt>
    <dgm:pt modelId="{84A9E911-B3A4-4704-8712-49F0F59706FA}" type="sibTrans" cxnId="{991B6B13-AF7C-4759-AD08-2F5788198799}">
      <dgm:prSet/>
      <dgm:spPr/>
      <dgm:t>
        <a:bodyPr/>
        <a:lstStyle/>
        <a:p>
          <a:endParaRPr lang="en-CA"/>
        </a:p>
      </dgm:t>
    </dgm:pt>
    <dgm:pt modelId="{063AA04D-C4B0-4359-9602-FBB2DF9528DB}">
      <dgm:prSet phldrT="[Text]"/>
      <dgm:spPr/>
      <dgm:t>
        <a:bodyPr/>
        <a:lstStyle/>
        <a:p>
          <a:r>
            <a:rPr lang="en-CA" dirty="0"/>
            <a:t>Breast development</a:t>
          </a:r>
        </a:p>
      </dgm:t>
    </dgm:pt>
    <dgm:pt modelId="{5EA903F7-3651-4BEB-9BC2-4D8F7DDA43AA}" type="parTrans" cxnId="{A3D8BBBA-A07F-44BE-B654-0CDD15DD0010}">
      <dgm:prSet/>
      <dgm:spPr/>
      <dgm:t>
        <a:bodyPr/>
        <a:lstStyle/>
        <a:p>
          <a:endParaRPr lang="en-CA"/>
        </a:p>
      </dgm:t>
    </dgm:pt>
    <dgm:pt modelId="{BDDDBD47-5A86-465F-9D23-E78E58236AB3}" type="sibTrans" cxnId="{A3D8BBBA-A07F-44BE-B654-0CDD15DD0010}">
      <dgm:prSet/>
      <dgm:spPr/>
      <dgm:t>
        <a:bodyPr/>
        <a:lstStyle/>
        <a:p>
          <a:endParaRPr lang="en-CA"/>
        </a:p>
      </dgm:t>
    </dgm:pt>
    <dgm:pt modelId="{FBFB7F2A-7BF0-425D-BC3B-811D53E223C3}">
      <dgm:prSet phldrT="[Text]"/>
      <dgm:spPr/>
      <dgm:t>
        <a:bodyPr/>
        <a:lstStyle/>
        <a:p>
          <a:r>
            <a:rPr lang="en-CA" dirty="0"/>
            <a:t>Side effects</a:t>
          </a:r>
        </a:p>
      </dgm:t>
    </dgm:pt>
    <dgm:pt modelId="{875272B5-0DC2-4F98-8AE2-33196EA6B09B}" type="parTrans" cxnId="{1F7EEB56-DC08-477C-98DB-1CA28FBEFEFC}">
      <dgm:prSet/>
      <dgm:spPr/>
      <dgm:t>
        <a:bodyPr/>
        <a:lstStyle/>
        <a:p>
          <a:endParaRPr lang="en-CA"/>
        </a:p>
      </dgm:t>
    </dgm:pt>
    <dgm:pt modelId="{0E92E140-2A8E-4E06-9093-FFDC1352E38E}" type="sibTrans" cxnId="{1F7EEB56-DC08-477C-98DB-1CA28FBEFEFC}">
      <dgm:prSet/>
      <dgm:spPr/>
      <dgm:t>
        <a:bodyPr/>
        <a:lstStyle/>
        <a:p>
          <a:endParaRPr lang="en-CA"/>
        </a:p>
      </dgm:t>
    </dgm:pt>
    <dgm:pt modelId="{92C3BA55-58AD-4DA1-AFAA-B2431D598FED}">
      <dgm:prSet phldrT="[Text]"/>
      <dgm:spPr/>
      <dgm:t>
        <a:bodyPr/>
        <a:lstStyle/>
        <a:p>
          <a:r>
            <a:rPr lang="en-CA" dirty="0"/>
            <a:t>Local reactions</a:t>
          </a:r>
        </a:p>
      </dgm:t>
    </dgm:pt>
    <dgm:pt modelId="{B6446E78-38D4-4A59-9188-4680AA577D6E}" type="parTrans" cxnId="{1D1A97A5-5DAA-4FBD-9F99-926B3CBC0948}">
      <dgm:prSet/>
      <dgm:spPr/>
      <dgm:t>
        <a:bodyPr/>
        <a:lstStyle/>
        <a:p>
          <a:endParaRPr lang="en-CA"/>
        </a:p>
      </dgm:t>
    </dgm:pt>
    <dgm:pt modelId="{912253D4-2D26-4CED-B7AB-A606755400C1}" type="sibTrans" cxnId="{1D1A97A5-5DAA-4FBD-9F99-926B3CBC0948}">
      <dgm:prSet/>
      <dgm:spPr/>
      <dgm:t>
        <a:bodyPr/>
        <a:lstStyle/>
        <a:p>
          <a:endParaRPr lang="en-CA"/>
        </a:p>
      </dgm:t>
    </dgm:pt>
    <dgm:pt modelId="{0073CC38-F6C1-4091-8071-908A32DB77C1}">
      <dgm:prSet phldrT="[Text]"/>
      <dgm:spPr/>
      <dgm:t>
        <a:bodyPr/>
        <a:lstStyle/>
        <a:p>
          <a:r>
            <a:rPr lang="en-CA" b="0" i="0" dirty="0"/>
            <a:t>Fertility?</a:t>
          </a:r>
          <a:endParaRPr lang="en-CA" dirty="0"/>
        </a:p>
      </dgm:t>
    </dgm:pt>
    <dgm:pt modelId="{8D5F76C4-0499-4E18-800C-DDAF4F27F856}" type="parTrans" cxnId="{145517AD-8161-46F8-85A7-BDDD76880924}">
      <dgm:prSet/>
      <dgm:spPr/>
      <dgm:t>
        <a:bodyPr/>
        <a:lstStyle/>
        <a:p>
          <a:endParaRPr lang="en-CA"/>
        </a:p>
      </dgm:t>
    </dgm:pt>
    <dgm:pt modelId="{8F7AA786-D213-4B66-BBCE-29D547AAA580}" type="sibTrans" cxnId="{145517AD-8161-46F8-85A7-BDDD76880924}">
      <dgm:prSet/>
      <dgm:spPr/>
      <dgm:t>
        <a:bodyPr/>
        <a:lstStyle/>
        <a:p>
          <a:endParaRPr lang="en-CA"/>
        </a:p>
      </dgm:t>
    </dgm:pt>
    <dgm:pt modelId="{4389D472-21EF-44F1-BC01-849844EDDF4E}">
      <dgm:prSet phldrT="[Text]"/>
      <dgm:spPr/>
      <dgm:t>
        <a:bodyPr/>
        <a:lstStyle/>
        <a:p>
          <a:r>
            <a:rPr lang="en-CA" dirty="0"/>
            <a:t>Penis/test enlargement</a:t>
          </a:r>
        </a:p>
      </dgm:t>
    </dgm:pt>
    <dgm:pt modelId="{47A421A7-88BF-4039-9B7A-A14288443E1A}" type="parTrans" cxnId="{432AB6E6-4529-4D4F-8309-3ECF01EAFD69}">
      <dgm:prSet/>
      <dgm:spPr/>
      <dgm:t>
        <a:bodyPr/>
        <a:lstStyle/>
        <a:p>
          <a:endParaRPr lang="en-CA"/>
        </a:p>
      </dgm:t>
    </dgm:pt>
    <dgm:pt modelId="{D331D7FA-07EC-433B-9F00-AC93807498BB}" type="sibTrans" cxnId="{432AB6E6-4529-4D4F-8309-3ECF01EAFD69}">
      <dgm:prSet/>
      <dgm:spPr/>
      <dgm:t>
        <a:bodyPr/>
        <a:lstStyle/>
        <a:p>
          <a:endParaRPr lang="en-CA"/>
        </a:p>
      </dgm:t>
    </dgm:pt>
    <dgm:pt modelId="{3051B866-1348-4C7B-A5B5-56911BAFE442}">
      <dgm:prSet phldrT="[Text]"/>
      <dgm:spPr/>
      <dgm:t>
        <a:bodyPr/>
        <a:lstStyle/>
        <a:p>
          <a:endParaRPr lang="en-CA" dirty="0"/>
        </a:p>
      </dgm:t>
    </dgm:pt>
    <dgm:pt modelId="{288A6C96-6CE7-4507-9F7F-34804193F12D}" type="parTrans" cxnId="{6212EB61-6A3D-4E3B-91E5-BD18B71E4303}">
      <dgm:prSet/>
      <dgm:spPr/>
      <dgm:t>
        <a:bodyPr/>
        <a:lstStyle/>
        <a:p>
          <a:endParaRPr lang="en-CA"/>
        </a:p>
      </dgm:t>
    </dgm:pt>
    <dgm:pt modelId="{64188923-52FF-4AD3-99A4-EF42E74A9399}" type="sibTrans" cxnId="{6212EB61-6A3D-4E3B-91E5-BD18B71E4303}">
      <dgm:prSet/>
      <dgm:spPr/>
      <dgm:t>
        <a:bodyPr/>
        <a:lstStyle/>
        <a:p>
          <a:endParaRPr lang="en-CA"/>
        </a:p>
      </dgm:t>
    </dgm:pt>
    <dgm:pt modelId="{45F0FF4C-93DA-4965-BC51-93C5F9915FD9}">
      <dgm:prSet phldrT="[Text]"/>
      <dgm:spPr/>
      <dgm:t>
        <a:bodyPr/>
        <a:lstStyle/>
        <a:p>
          <a:r>
            <a:rPr lang="en-CA" dirty="0"/>
            <a:t>Facial/body shape changes</a:t>
          </a:r>
        </a:p>
      </dgm:t>
    </dgm:pt>
    <dgm:pt modelId="{FB4FF607-0A13-428B-A29D-4266E646B10F}" type="parTrans" cxnId="{234FF471-9F00-42E9-8AF2-34B63DC86156}">
      <dgm:prSet/>
      <dgm:spPr/>
      <dgm:t>
        <a:bodyPr/>
        <a:lstStyle/>
        <a:p>
          <a:endParaRPr lang="en-CA"/>
        </a:p>
      </dgm:t>
    </dgm:pt>
    <dgm:pt modelId="{18D35A4C-9630-4971-9BD9-5FD35D7C7F25}" type="sibTrans" cxnId="{234FF471-9F00-42E9-8AF2-34B63DC86156}">
      <dgm:prSet/>
      <dgm:spPr/>
      <dgm:t>
        <a:bodyPr/>
        <a:lstStyle/>
        <a:p>
          <a:endParaRPr lang="en-CA"/>
        </a:p>
      </dgm:t>
    </dgm:pt>
    <dgm:pt modelId="{868C1FC7-4B38-46AF-A5C0-866E8B51944F}">
      <dgm:prSet phldrT="[Text]"/>
      <dgm:spPr/>
      <dgm:t>
        <a:bodyPr/>
        <a:lstStyle/>
        <a:p>
          <a:r>
            <a:rPr lang="en-CA" dirty="0"/>
            <a:t>Transient worsening</a:t>
          </a:r>
        </a:p>
      </dgm:t>
    </dgm:pt>
    <dgm:pt modelId="{1BB9D86E-57E5-401F-A0DF-BB17747244C4}" type="parTrans" cxnId="{0B07B1B5-70E6-4DE7-BD34-8F414512947A}">
      <dgm:prSet/>
      <dgm:spPr/>
      <dgm:t>
        <a:bodyPr/>
        <a:lstStyle/>
        <a:p>
          <a:endParaRPr lang="en-CA"/>
        </a:p>
      </dgm:t>
    </dgm:pt>
    <dgm:pt modelId="{97C904EF-5364-4BBA-AB35-8948AD6FB991}" type="sibTrans" cxnId="{0B07B1B5-70E6-4DE7-BD34-8F414512947A}">
      <dgm:prSet/>
      <dgm:spPr/>
      <dgm:t>
        <a:bodyPr/>
        <a:lstStyle/>
        <a:p>
          <a:endParaRPr lang="en-CA"/>
        </a:p>
      </dgm:t>
    </dgm:pt>
    <dgm:pt modelId="{2D9DF158-F9F3-4C9D-8E65-10C38E4BC0B1}">
      <dgm:prSet phldrT="[Text]"/>
      <dgm:spPr/>
      <dgm:t>
        <a:bodyPr/>
        <a:lstStyle/>
        <a:p>
          <a:r>
            <a:rPr lang="en-CA" b="0" i="0" dirty="0"/>
            <a:t>Osteoporosis?</a:t>
          </a:r>
          <a:endParaRPr lang="en-CA" dirty="0"/>
        </a:p>
      </dgm:t>
    </dgm:pt>
    <dgm:pt modelId="{9C93FFE3-C8F9-4A9E-A448-14431758061D}" type="parTrans" cxnId="{1FAB0832-105F-4E55-B850-4D06B97E2039}">
      <dgm:prSet/>
      <dgm:spPr/>
      <dgm:t>
        <a:bodyPr/>
        <a:lstStyle/>
        <a:p>
          <a:endParaRPr lang="en-CA"/>
        </a:p>
      </dgm:t>
    </dgm:pt>
    <dgm:pt modelId="{4B52986E-5FA3-46AE-B104-56C71AACFB2E}" type="sibTrans" cxnId="{1FAB0832-105F-4E55-B850-4D06B97E2039}">
      <dgm:prSet/>
      <dgm:spPr/>
      <dgm:t>
        <a:bodyPr/>
        <a:lstStyle/>
        <a:p>
          <a:endParaRPr lang="en-CA"/>
        </a:p>
      </dgm:t>
    </dgm:pt>
    <dgm:pt modelId="{9AB238A6-3905-42D5-9973-5D64FE82E10D}">
      <dgm:prSet phldrT="[Text]"/>
      <dgm:spPr/>
      <dgm:t>
        <a:bodyPr/>
        <a:lstStyle/>
        <a:p>
          <a:r>
            <a:rPr lang="en-CA" dirty="0"/>
            <a:t>Menopausal </a:t>
          </a:r>
          <a:r>
            <a:rPr lang="en-CA" dirty="0" err="1"/>
            <a:t>sx</a:t>
          </a:r>
          <a:endParaRPr lang="en-CA" dirty="0"/>
        </a:p>
      </dgm:t>
    </dgm:pt>
    <dgm:pt modelId="{94A7B572-AFBD-4542-B95A-6CDEDD84ECDE}" type="parTrans" cxnId="{DD9F8010-7E50-4FA3-B8A1-7732EC383975}">
      <dgm:prSet/>
      <dgm:spPr/>
      <dgm:t>
        <a:bodyPr/>
        <a:lstStyle/>
        <a:p>
          <a:endParaRPr lang="en-CA"/>
        </a:p>
      </dgm:t>
    </dgm:pt>
    <dgm:pt modelId="{86BFCD15-FDE4-4797-94F4-3AE07A411990}" type="sibTrans" cxnId="{DD9F8010-7E50-4FA3-B8A1-7732EC383975}">
      <dgm:prSet/>
      <dgm:spPr/>
      <dgm:t>
        <a:bodyPr/>
        <a:lstStyle/>
        <a:p>
          <a:endParaRPr lang="en-CA"/>
        </a:p>
      </dgm:t>
    </dgm:pt>
    <dgm:pt modelId="{B4D8C228-EC60-4F90-8AFF-759F6D69A020}">
      <dgm:prSet phldrT="[Text]"/>
      <dgm:spPr/>
      <dgm:t>
        <a:bodyPr/>
        <a:lstStyle/>
        <a:p>
          <a:r>
            <a:rPr lang="en-CA" dirty="0"/>
            <a:t>Menstruation</a:t>
          </a:r>
        </a:p>
      </dgm:t>
    </dgm:pt>
    <dgm:pt modelId="{E64F95C0-585B-4FE0-9A53-6A19500509F1}" type="parTrans" cxnId="{3095F088-491E-4603-A7FB-11E26E45FFF5}">
      <dgm:prSet/>
      <dgm:spPr/>
      <dgm:t>
        <a:bodyPr/>
        <a:lstStyle/>
        <a:p>
          <a:endParaRPr lang="en-CA"/>
        </a:p>
      </dgm:t>
    </dgm:pt>
    <dgm:pt modelId="{4ECA300B-907E-4567-9BC1-267B67E20C40}" type="sibTrans" cxnId="{3095F088-491E-4603-A7FB-11E26E45FFF5}">
      <dgm:prSet/>
      <dgm:spPr/>
      <dgm:t>
        <a:bodyPr/>
        <a:lstStyle/>
        <a:p>
          <a:endParaRPr lang="en-CA"/>
        </a:p>
      </dgm:t>
    </dgm:pt>
    <dgm:pt modelId="{41F419F6-63D6-4C0B-8A72-13B8392C96F5}" type="pres">
      <dgm:prSet presAssocID="{6E678D3F-8E1D-40EA-ACEE-3848833F7E06}" presName="Name0" presStyleCnt="0">
        <dgm:presLayoutVars>
          <dgm:dir/>
          <dgm:animLvl val="lvl"/>
          <dgm:resizeHandles val="exact"/>
        </dgm:presLayoutVars>
      </dgm:prSet>
      <dgm:spPr/>
    </dgm:pt>
    <dgm:pt modelId="{8AAC4F66-69A2-4210-A191-732DC496FA21}" type="pres">
      <dgm:prSet presAssocID="{6D7A14CF-9B8F-4382-B5B8-A46EAC3E14C3}" presName="composite" presStyleCnt="0"/>
      <dgm:spPr/>
    </dgm:pt>
    <dgm:pt modelId="{16F073E3-0703-4950-B451-33FCF7EC7184}" type="pres">
      <dgm:prSet presAssocID="{6D7A14CF-9B8F-4382-B5B8-A46EAC3E14C3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BB6247D2-1EB7-494E-AA32-6EFC6111A7FE}" type="pres">
      <dgm:prSet presAssocID="{6D7A14CF-9B8F-4382-B5B8-A46EAC3E14C3}" presName="desTx" presStyleLbl="alignAccFollowNode1" presStyleIdx="0" presStyleCnt="2">
        <dgm:presLayoutVars>
          <dgm:bulletEnabled val="1"/>
        </dgm:presLayoutVars>
      </dgm:prSet>
      <dgm:spPr/>
    </dgm:pt>
    <dgm:pt modelId="{5448D80A-5C6B-454C-B43A-0ED14DFC477F}" type="pres">
      <dgm:prSet presAssocID="{84A9E911-B3A4-4704-8712-49F0F59706FA}" presName="space" presStyleCnt="0"/>
      <dgm:spPr/>
    </dgm:pt>
    <dgm:pt modelId="{9D93087F-5E84-42F0-9C42-5B77084A700B}" type="pres">
      <dgm:prSet presAssocID="{FBFB7F2A-7BF0-425D-BC3B-811D53E223C3}" presName="composite" presStyleCnt="0"/>
      <dgm:spPr/>
    </dgm:pt>
    <dgm:pt modelId="{A5A2F666-7A54-4DBB-B1E3-2B593C464566}" type="pres">
      <dgm:prSet presAssocID="{FBFB7F2A-7BF0-425D-BC3B-811D53E223C3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12E5E2A0-5EFC-4D9D-A874-682942543174}" type="pres">
      <dgm:prSet presAssocID="{FBFB7F2A-7BF0-425D-BC3B-811D53E223C3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8A6B2107-0FFE-4C3B-B83C-96C429895333}" type="presOf" srcId="{6E678D3F-8E1D-40EA-ACEE-3848833F7E06}" destId="{41F419F6-63D6-4C0B-8A72-13B8392C96F5}" srcOrd="0" destOrd="0" presId="urn:microsoft.com/office/officeart/2005/8/layout/hList1"/>
    <dgm:cxn modelId="{DD9F8010-7E50-4FA3-B8A1-7732EC383975}" srcId="{FBFB7F2A-7BF0-425D-BC3B-811D53E223C3}" destId="{9AB238A6-3905-42D5-9973-5D64FE82E10D}" srcOrd="1" destOrd="0" parTransId="{94A7B572-AFBD-4542-B95A-6CDEDD84ECDE}" sibTransId="{86BFCD15-FDE4-4797-94F4-3AE07A411990}"/>
    <dgm:cxn modelId="{991B6B13-AF7C-4759-AD08-2F5788198799}" srcId="{6E678D3F-8E1D-40EA-ACEE-3848833F7E06}" destId="{6D7A14CF-9B8F-4382-B5B8-A46EAC3E14C3}" srcOrd="0" destOrd="0" parTransId="{22566CAD-3757-4FB8-9346-B37032DD889C}" sibTransId="{84A9E911-B3A4-4704-8712-49F0F59706FA}"/>
    <dgm:cxn modelId="{06A5111B-EA80-42CD-8AE7-91612D45DABB}" type="presOf" srcId="{3051B866-1348-4C7B-A5B5-56911BAFE442}" destId="{BB6247D2-1EB7-494E-AA32-6EFC6111A7FE}" srcOrd="0" destOrd="4" presId="urn:microsoft.com/office/officeart/2005/8/layout/hList1"/>
    <dgm:cxn modelId="{C0137025-BC04-4E0A-A26A-8A59D77DF194}" type="presOf" srcId="{45F0FF4C-93DA-4965-BC51-93C5F9915FD9}" destId="{BB6247D2-1EB7-494E-AA32-6EFC6111A7FE}" srcOrd="0" destOrd="2" presId="urn:microsoft.com/office/officeart/2005/8/layout/hList1"/>
    <dgm:cxn modelId="{68B54F2B-E994-44CB-A35A-08B5B037C3CD}" type="presOf" srcId="{063AA04D-C4B0-4359-9602-FBB2DF9528DB}" destId="{BB6247D2-1EB7-494E-AA32-6EFC6111A7FE}" srcOrd="0" destOrd="0" presId="urn:microsoft.com/office/officeart/2005/8/layout/hList1"/>
    <dgm:cxn modelId="{1FAB0832-105F-4E55-B850-4D06B97E2039}" srcId="{FBFB7F2A-7BF0-425D-BC3B-811D53E223C3}" destId="{2D9DF158-F9F3-4C9D-8E65-10C38E4BC0B1}" srcOrd="3" destOrd="0" parTransId="{9C93FFE3-C8F9-4A9E-A448-14431758061D}" sibTransId="{4B52986E-5FA3-46AE-B104-56C71AACFB2E}"/>
    <dgm:cxn modelId="{F5980D3D-5012-42A8-AEF4-1B1A9F82DE18}" type="presOf" srcId="{9AB238A6-3905-42D5-9973-5D64FE82E10D}" destId="{12E5E2A0-5EFC-4D9D-A874-682942543174}" srcOrd="0" destOrd="1" presId="urn:microsoft.com/office/officeart/2005/8/layout/hList1"/>
    <dgm:cxn modelId="{6212EB61-6A3D-4E3B-91E5-BD18B71E4303}" srcId="{6D7A14CF-9B8F-4382-B5B8-A46EAC3E14C3}" destId="{3051B866-1348-4C7B-A5B5-56911BAFE442}" srcOrd="4" destOrd="0" parTransId="{288A6C96-6CE7-4507-9F7F-34804193F12D}" sibTransId="{64188923-52FF-4AD3-99A4-EF42E74A9399}"/>
    <dgm:cxn modelId="{4DE11F4B-BD9A-43ED-8BE3-B45822698BAD}" type="presOf" srcId="{2D9DF158-F9F3-4C9D-8E65-10C38E4BC0B1}" destId="{12E5E2A0-5EFC-4D9D-A874-682942543174}" srcOrd="0" destOrd="3" presId="urn:microsoft.com/office/officeart/2005/8/layout/hList1"/>
    <dgm:cxn modelId="{CCB7746F-2522-4B31-872B-56CBFBEBE592}" type="presOf" srcId="{FBFB7F2A-7BF0-425D-BC3B-811D53E223C3}" destId="{A5A2F666-7A54-4DBB-B1E3-2B593C464566}" srcOrd="0" destOrd="0" presId="urn:microsoft.com/office/officeart/2005/8/layout/hList1"/>
    <dgm:cxn modelId="{234FF471-9F00-42E9-8AF2-34B63DC86156}" srcId="{6D7A14CF-9B8F-4382-B5B8-A46EAC3E14C3}" destId="{45F0FF4C-93DA-4965-BC51-93C5F9915FD9}" srcOrd="2" destOrd="0" parTransId="{FB4FF607-0A13-428B-A29D-4266E646B10F}" sibTransId="{18D35A4C-9630-4971-9BD9-5FD35D7C7F25}"/>
    <dgm:cxn modelId="{1F7EEB56-DC08-477C-98DB-1CA28FBEFEFC}" srcId="{6E678D3F-8E1D-40EA-ACEE-3848833F7E06}" destId="{FBFB7F2A-7BF0-425D-BC3B-811D53E223C3}" srcOrd="1" destOrd="0" parTransId="{875272B5-0DC2-4F98-8AE2-33196EA6B09B}" sibTransId="{0E92E140-2A8E-4E06-9093-FFDC1352E38E}"/>
    <dgm:cxn modelId="{6DC8CF58-764F-4B29-BBE2-FDF8B8759A63}" type="presOf" srcId="{6D7A14CF-9B8F-4382-B5B8-A46EAC3E14C3}" destId="{16F073E3-0703-4950-B451-33FCF7EC7184}" srcOrd="0" destOrd="0" presId="urn:microsoft.com/office/officeart/2005/8/layout/hList1"/>
    <dgm:cxn modelId="{3095F088-491E-4603-A7FB-11E26E45FFF5}" srcId="{6D7A14CF-9B8F-4382-B5B8-A46EAC3E14C3}" destId="{B4D8C228-EC60-4F90-8AFF-759F6D69A020}" srcOrd="3" destOrd="0" parTransId="{E64F95C0-585B-4FE0-9A53-6A19500509F1}" sibTransId="{4ECA300B-907E-4567-9BC1-267B67E20C40}"/>
    <dgm:cxn modelId="{B1AC5FA0-0E69-4804-982C-85B96FA04197}" type="presOf" srcId="{4389D472-21EF-44F1-BC01-849844EDDF4E}" destId="{BB6247D2-1EB7-494E-AA32-6EFC6111A7FE}" srcOrd="0" destOrd="1" presId="urn:microsoft.com/office/officeart/2005/8/layout/hList1"/>
    <dgm:cxn modelId="{1D1A97A5-5DAA-4FBD-9F99-926B3CBC0948}" srcId="{FBFB7F2A-7BF0-425D-BC3B-811D53E223C3}" destId="{92C3BA55-58AD-4DA1-AFAA-B2431D598FED}" srcOrd="0" destOrd="0" parTransId="{B6446E78-38D4-4A59-9188-4680AA577D6E}" sibTransId="{912253D4-2D26-4CED-B7AB-A606755400C1}"/>
    <dgm:cxn modelId="{F1CE7EAA-6950-4027-85B9-53326FC867AD}" type="presOf" srcId="{868C1FC7-4B38-46AF-A5C0-866E8B51944F}" destId="{12E5E2A0-5EFC-4D9D-A874-682942543174}" srcOrd="0" destOrd="2" presId="urn:microsoft.com/office/officeart/2005/8/layout/hList1"/>
    <dgm:cxn modelId="{145517AD-8161-46F8-85A7-BDDD76880924}" srcId="{FBFB7F2A-7BF0-425D-BC3B-811D53E223C3}" destId="{0073CC38-F6C1-4091-8071-908A32DB77C1}" srcOrd="4" destOrd="0" parTransId="{8D5F76C4-0499-4E18-800C-DDAF4F27F856}" sibTransId="{8F7AA786-D213-4B66-BBCE-29D547AAA580}"/>
    <dgm:cxn modelId="{0B07B1B5-70E6-4DE7-BD34-8F414512947A}" srcId="{FBFB7F2A-7BF0-425D-BC3B-811D53E223C3}" destId="{868C1FC7-4B38-46AF-A5C0-866E8B51944F}" srcOrd="2" destOrd="0" parTransId="{1BB9D86E-57E5-401F-A0DF-BB17747244C4}" sibTransId="{97C904EF-5364-4BBA-AB35-8948AD6FB991}"/>
    <dgm:cxn modelId="{A3D8BBBA-A07F-44BE-B654-0CDD15DD0010}" srcId="{6D7A14CF-9B8F-4382-B5B8-A46EAC3E14C3}" destId="{063AA04D-C4B0-4359-9602-FBB2DF9528DB}" srcOrd="0" destOrd="0" parTransId="{5EA903F7-3651-4BEB-9BC2-4D8F7DDA43AA}" sibTransId="{BDDDBD47-5A86-465F-9D23-E78E58236AB3}"/>
    <dgm:cxn modelId="{A39112C2-30DF-4251-9041-F48FBD04992F}" type="presOf" srcId="{B4D8C228-EC60-4F90-8AFF-759F6D69A020}" destId="{BB6247D2-1EB7-494E-AA32-6EFC6111A7FE}" srcOrd="0" destOrd="3" presId="urn:microsoft.com/office/officeart/2005/8/layout/hList1"/>
    <dgm:cxn modelId="{432AB6E6-4529-4D4F-8309-3ECF01EAFD69}" srcId="{6D7A14CF-9B8F-4382-B5B8-A46EAC3E14C3}" destId="{4389D472-21EF-44F1-BC01-849844EDDF4E}" srcOrd="1" destOrd="0" parTransId="{47A421A7-88BF-4039-9B7A-A14288443E1A}" sibTransId="{D331D7FA-07EC-433B-9F00-AC93807498BB}"/>
    <dgm:cxn modelId="{A050F4EA-3EB9-4481-B5A4-95A0BD32E8EE}" type="presOf" srcId="{92C3BA55-58AD-4DA1-AFAA-B2431D598FED}" destId="{12E5E2A0-5EFC-4D9D-A874-682942543174}" srcOrd="0" destOrd="0" presId="urn:microsoft.com/office/officeart/2005/8/layout/hList1"/>
    <dgm:cxn modelId="{6D0198EC-AA90-43AA-A6E7-764CCB1ABDD4}" type="presOf" srcId="{0073CC38-F6C1-4091-8071-908A32DB77C1}" destId="{12E5E2A0-5EFC-4D9D-A874-682942543174}" srcOrd="0" destOrd="4" presId="urn:microsoft.com/office/officeart/2005/8/layout/hList1"/>
    <dgm:cxn modelId="{F715C24F-4EFC-4640-A582-22655C96BE99}" type="presParOf" srcId="{41F419F6-63D6-4C0B-8A72-13B8392C96F5}" destId="{8AAC4F66-69A2-4210-A191-732DC496FA21}" srcOrd="0" destOrd="0" presId="urn:microsoft.com/office/officeart/2005/8/layout/hList1"/>
    <dgm:cxn modelId="{01236004-B7C5-47AA-BB7F-122B95C12F72}" type="presParOf" srcId="{8AAC4F66-69A2-4210-A191-732DC496FA21}" destId="{16F073E3-0703-4950-B451-33FCF7EC7184}" srcOrd="0" destOrd="0" presId="urn:microsoft.com/office/officeart/2005/8/layout/hList1"/>
    <dgm:cxn modelId="{AFE53AB9-9308-4486-93CA-EE8D9016DE2F}" type="presParOf" srcId="{8AAC4F66-69A2-4210-A191-732DC496FA21}" destId="{BB6247D2-1EB7-494E-AA32-6EFC6111A7FE}" srcOrd="1" destOrd="0" presId="urn:microsoft.com/office/officeart/2005/8/layout/hList1"/>
    <dgm:cxn modelId="{AE339CB5-E60C-4E2B-946F-87E98E0CC129}" type="presParOf" srcId="{41F419F6-63D6-4C0B-8A72-13B8392C96F5}" destId="{5448D80A-5C6B-454C-B43A-0ED14DFC477F}" srcOrd="1" destOrd="0" presId="urn:microsoft.com/office/officeart/2005/8/layout/hList1"/>
    <dgm:cxn modelId="{1EF5356D-5FDF-47A4-A0C2-242C1457B0DB}" type="presParOf" srcId="{41F419F6-63D6-4C0B-8A72-13B8392C96F5}" destId="{9D93087F-5E84-42F0-9C42-5B77084A700B}" srcOrd="2" destOrd="0" presId="urn:microsoft.com/office/officeart/2005/8/layout/hList1"/>
    <dgm:cxn modelId="{4F819D1C-C738-42FA-AF2C-9972485611B4}" type="presParOf" srcId="{9D93087F-5E84-42F0-9C42-5B77084A700B}" destId="{A5A2F666-7A54-4DBB-B1E3-2B593C464566}" srcOrd="0" destOrd="0" presId="urn:microsoft.com/office/officeart/2005/8/layout/hList1"/>
    <dgm:cxn modelId="{124EA90F-1DA8-4401-B41B-7EBBD3CF1D80}" type="presParOf" srcId="{9D93087F-5E84-42F0-9C42-5B77084A700B}" destId="{12E5E2A0-5EFC-4D9D-A874-68294254317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9D3977C-2623-4346-9FC0-84F6DA8A60FD}" type="doc">
      <dgm:prSet loTypeId="urn:microsoft.com/office/officeart/2005/8/layout/vList2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558EFEC-9EE3-4343-AE6D-C3E73C1A7D9A}">
      <dgm:prSet/>
      <dgm:spPr/>
      <dgm:t>
        <a:bodyPr/>
        <a:lstStyle/>
        <a:p>
          <a:r>
            <a:rPr lang="en-US" dirty="0"/>
            <a:t>Non-medical</a:t>
          </a:r>
        </a:p>
      </dgm:t>
    </dgm:pt>
    <dgm:pt modelId="{18B6C1EC-D7AE-486D-AE19-3C41D33BDCBA}" type="parTrans" cxnId="{B8959FE7-6566-4273-B453-212DF27B4EA2}">
      <dgm:prSet/>
      <dgm:spPr/>
      <dgm:t>
        <a:bodyPr/>
        <a:lstStyle/>
        <a:p>
          <a:endParaRPr lang="en-US"/>
        </a:p>
      </dgm:t>
    </dgm:pt>
    <dgm:pt modelId="{DDBB1FD2-CFB5-4DDD-9FA8-D02768A6ED6F}" type="sibTrans" cxnId="{B8959FE7-6566-4273-B453-212DF27B4EA2}">
      <dgm:prSet/>
      <dgm:spPr/>
      <dgm:t>
        <a:bodyPr/>
        <a:lstStyle/>
        <a:p>
          <a:endParaRPr lang="en-US"/>
        </a:p>
      </dgm:t>
    </dgm:pt>
    <dgm:pt modelId="{5F092257-35A5-4742-AD7A-BE7831B7FD69}">
      <dgm:prSet/>
      <dgm:spPr/>
      <dgm:t>
        <a:bodyPr/>
        <a:lstStyle/>
        <a:p>
          <a:r>
            <a:rPr lang="en-CA" dirty="0"/>
            <a:t>Puberty blocking</a:t>
          </a:r>
          <a:endParaRPr lang="en-US" dirty="0"/>
        </a:p>
      </dgm:t>
    </dgm:pt>
    <dgm:pt modelId="{FE75987F-07D6-48C5-A7B0-B5F461162FB1}" type="parTrans" cxnId="{5B5B8B7D-1D4E-4633-95B4-0523F1F70123}">
      <dgm:prSet/>
      <dgm:spPr/>
      <dgm:t>
        <a:bodyPr/>
        <a:lstStyle/>
        <a:p>
          <a:endParaRPr lang="en-US"/>
        </a:p>
      </dgm:t>
    </dgm:pt>
    <dgm:pt modelId="{206C392A-F281-4B65-A6E1-519481EEB80E}" type="sibTrans" cxnId="{5B5B8B7D-1D4E-4633-95B4-0523F1F70123}">
      <dgm:prSet/>
      <dgm:spPr/>
      <dgm:t>
        <a:bodyPr/>
        <a:lstStyle/>
        <a:p>
          <a:endParaRPr lang="en-US"/>
        </a:p>
      </dgm:t>
    </dgm:pt>
    <dgm:pt modelId="{F70305ED-2C2C-48B0-B86D-6FF19C6D8C4B}">
      <dgm:prSet/>
      <dgm:spPr/>
      <dgm:t>
        <a:bodyPr/>
        <a:lstStyle/>
        <a:p>
          <a:r>
            <a:rPr lang="en-CA" dirty="0"/>
            <a:t>Cross hormones</a:t>
          </a:r>
          <a:endParaRPr lang="en-US" dirty="0"/>
        </a:p>
      </dgm:t>
    </dgm:pt>
    <dgm:pt modelId="{9D860C07-938D-4161-9968-C6F19C6BADFB}" type="parTrans" cxnId="{E2CC1558-09A6-4262-BC0B-CABD4C2AE0A8}">
      <dgm:prSet/>
      <dgm:spPr/>
      <dgm:t>
        <a:bodyPr/>
        <a:lstStyle/>
        <a:p>
          <a:endParaRPr lang="en-US"/>
        </a:p>
      </dgm:t>
    </dgm:pt>
    <dgm:pt modelId="{876882A1-9192-4A3B-BBDB-4FCAA699F862}" type="sibTrans" cxnId="{E2CC1558-09A6-4262-BC0B-CABD4C2AE0A8}">
      <dgm:prSet/>
      <dgm:spPr/>
      <dgm:t>
        <a:bodyPr/>
        <a:lstStyle/>
        <a:p>
          <a:endParaRPr lang="en-US"/>
        </a:p>
      </dgm:t>
    </dgm:pt>
    <dgm:pt modelId="{FCEBBB2B-6782-44CB-8542-4E598B4FDB92}">
      <dgm:prSet/>
      <dgm:spPr/>
      <dgm:t>
        <a:bodyPr/>
        <a:lstStyle/>
        <a:p>
          <a:r>
            <a:rPr lang="en-CA" dirty="0"/>
            <a:t>Surgery</a:t>
          </a:r>
          <a:endParaRPr lang="en-US" dirty="0"/>
        </a:p>
      </dgm:t>
    </dgm:pt>
    <dgm:pt modelId="{0B4A2E3E-2B2C-4E22-B4F0-720EA9E79B7B}" type="parTrans" cxnId="{94441379-ED0C-448D-8C84-61578288A129}">
      <dgm:prSet/>
      <dgm:spPr/>
      <dgm:t>
        <a:bodyPr/>
        <a:lstStyle/>
        <a:p>
          <a:endParaRPr lang="en-US"/>
        </a:p>
      </dgm:t>
    </dgm:pt>
    <dgm:pt modelId="{8F71A74E-C452-4854-96E0-818AA107F1D7}" type="sibTrans" cxnId="{94441379-ED0C-448D-8C84-61578288A129}">
      <dgm:prSet/>
      <dgm:spPr/>
      <dgm:t>
        <a:bodyPr/>
        <a:lstStyle/>
        <a:p>
          <a:endParaRPr lang="en-US"/>
        </a:p>
      </dgm:t>
    </dgm:pt>
    <dgm:pt modelId="{1AD75E84-C278-43FE-A4E6-5D9B106AE3C8}" type="pres">
      <dgm:prSet presAssocID="{E9D3977C-2623-4346-9FC0-84F6DA8A60FD}" presName="linear" presStyleCnt="0">
        <dgm:presLayoutVars>
          <dgm:animLvl val="lvl"/>
          <dgm:resizeHandles val="exact"/>
        </dgm:presLayoutVars>
      </dgm:prSet>
      <dgm:spPr/>
    </dgm:pt>
    <dgm:pt modelId="{A11F73B2-9620-41D9-8683-7E8DD08565A2}" type="pres">
      <dgm:prSet presAssocID="{7558EFEC-9EE3-4343-AE6D-C3E73C1A7D9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7C95B802-2C33-485B-9AED-03977999BCE4}" type="pres">
      <dgm:prSet presAssocID="{DDBB1FD2-CFB5-4DDD-9FA8-D02768A6ED6F}" presName="spacer" presStyleCnt="0"/>
      <dgm:spPr/>
    </dgm:pt>
    <dgm:pt modelId="{D7678BEA-B738-4661-B6AD-812502C9121F}" type="pres">
      <dgm:prSet presAssocID="{5F092257-35A5-4742-AD7A-BE7831B7FD6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2EA2500-BCD0-4A38-98B3-AEE5CAAE82D0}" type="pres">
      <dgm:prSet presAssocID="{206C392A-F281-4B65-A6E1-519481EEB80E}" presName="spacer" presStyleCnt="0"/>
      <dgm:spPr/>
    </dgm:pt>
    <dgm:pt modelId="{36270816-8BE8-4A3C-BF05-8B3F6DA525B6}" type="pres">
      <dgm:prSet presAssocID="{F70305ED-2C2C-48B0-B86D-6FF19C6D8C4B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06EBF49-74E5-4C63-84E5-F59702551308}" type="pres">
      <dgm:prSet presAssocID="{876882A1-9192-4A3B-BBDB-4FCAA699F862}" presName="spacer" presStyleCnt="0"/>
      <dgm:spPr/>
    </dgm:pt>
    <dgm:pt modelId="{C051BE43-7F20-41E7-8385-C7CA1F43434F}" type="pres">
      <dgm:prSet presAssocID="{FCEBBB2B-6782-44CB-8542-4E598B4FDB92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2EEC4A4F-3579-45C9-9B4C-08D8042313C4}" type="presOf" srcId="{F70305ED-2C2C-48B0-B86D-6FF19C6D8C4B}" destId="{36270816-8BE8-4A3C-BF05-8B3F6DA525B6}" srcOrd="0" destOrd="0" presId="urn:microsoft.com/office/officeart/2005/8/layout/vList2"/>
    <dgm:cxn modelId="{E2CC1558-09A6-4262-BC0B-CABD4C2AE0A8}" srcId="{E9D3977C-2623-4346-9FC0-84F6DA8A60FD}" destId="{F70305ED-2C2C-48B0-B86D-6FF19C6D8C4B}" srcOrd="2" destOrd="0" parTransId="{9D860C07-938D-4161-9968-C6F19C6BADFB}" sibTransId="{876882A1-9192-4A3B-BBDB-4FCAA699F862}"/>
    <dgm:cxn modelId="{94441379-ED0C-448D-8C84-61578288A129}" srcId="{E9D3977C-2623-4346-9FC0-84F6DA8A60FD}" destId="{FCEBBB2B-6782-44CB-8542-4E598B4FDB92}" srcOrd="3" destOrd="0" parTransId="{0B4A2E3E-2B2C-4E22-B4F0-720EA9E79B7B}" sibTransId="{8F71A74E-C452-4854-96E0-818AA107F1D7}"/>
    <dgm:cxn modelId="{2C753A7C-6BCA-4EEF-B98E-699934079105}" type="presOf" srcId="{FCEBBB2B-6782-44CB-8542-4E598B4FDB92}" destId="{C051BE43-7F20-41E7-8385-C7CA1F43434F}" srcOrd="0" destOrd="0" presId="urn:microsoft.com/office/officeart/2005/8/layout/vList2"/>
    <dgm:cxn modelId="{5B5B8B7D-1D4E-4633-95B4-0523F1F70123}" srcId="{E9D3977C-2623-4346-9FC0-84F6DA8A60FD}" destId="{5F092257-35A5-4742-AD7A-BE7831B7FD69}" srcOrd="1" destOrd="0" parTransId="{FE75987F-07D6-48C5-A7B0-B5F461162FB1}" sibTransId="{206C392A-F281-4B65-A6E1-519481EEB80E}"/>
    <dgm:cxn modelId="{842C8996-26E8-49F4-B33E-D9386B511B0B}" type="presOf" srcId="{5F092257-35A5-4742-AD7A-BE7831B7FD69}" destId="{D7678BEA-B738-4661-B6AD-812502C9121F}" srcOrd="0" destOrd="0" presId="urn:microsoft.com/office/officeart/2005/8/layout/vList2"/>
    <dgm:cxn modelId="{0D21009C-5273-41F5-8FF4-4B1FF72780DC}" type="presOf" srcId="{7558EFEC-9EE3-4343-AE6D-C3E73C1A7D9A}" destId="{A11F73B2-9620-41D9-8683-7E8DD08565A2}" srcOrd="0" destOrd="0" presId="urn:microsoft.com/office/officeart/2005/8/layout/vList2"/>
    <dgm:cxn modelId="{2AB083D2-CCF9-41DF-9FEF-6339C247F561}" type="presOf" srcId="{E9D3977C-2623-4346-9FC0-84F6DA8A60FD}" destId="{1AD75E84-C278-43FE-A4E6-5D9B106AE3C8}" srcOrd="0" destOrd="0" presId="urn:microsoft.com/office/officeart/2005/8/layout/vList2"/>
    <dgm:cxn modelId="{B8959FE7-6566-4273-B453-212DF27B4EA2}" srcId="{E9D3977C-2623-4346-9FC0-84F6DA8A60FD}" destId="{7558EFEC-9EE3-4343-AE6D-C3E73C1A7D9A}" srcOrd="0" destOrd="0" parTransId="{18B6C1EC-D7AE-486D-AE19-3C41D33BDCBA}" sibTransId="{DDBB1FD2-CFB5-4DDD-9FA8-D02768A6ED6F}"/>
    <dgm:cxn modelId="{41331D9B-2F51-45D3-B117-31FAF013DDE3}" type="presParOf" srcId="{1AD75E84-C278-43FE-A4E6-5D9B106AE3C8}" destId="{A11F73B2-9620-41D9-8683-7E8DD08565A2}" srcOrd="0" destOrd="0" presId="urn:microsoft.com/office/officeart/2005/8/layout/vList2"/>
    <dgm:cxn modelId="{072C111D-8E80-4489-96CD-E6CE9D76BF21}" type="presParOf" srcId="{1AD75E84-C278-43FE-A4E6-5D9B106AE3C8}" destId="{7C95B802-2C33-485B-9AED-03977999BCE4}" srcOrd="1" destOrd="0" presId="urn:microsoft.com/office/officeart/2005/8/layout/vList2"/>
    <dgm:cxn modelId="{D80384D0-4284-48BD-8F77-6D673589C81B}" type="presParOf" srcId="{1AD75E84-C278-43FE-A4E6-5D9B106AE3C8}" destId="{D7678BEA-B738-4661-B6AD-812502C9121F}" srcOrd="2" destOrd="0" presId="urn:microsoft.com/office/officeart/2005/8/layout/vList2"/>
    <dgm:cxn modelId="{A5DA9B9A-4935-4D71-9070-A8013D93AE50}" type="presParOf" srcId="{1AD75E84-C278-43FE-A4E6-5D9B106AE3C8}" destId="{E2EA2500-BCD0-4A38-98B3-AEE5CAAE82D0}" srcOrd="3" destOrd="0" presId="urn:microsoft.com/office/officeart/2005/8/layout/vList2"/>
    <dgm:cxn modelId="{6514668E-89E9-468D-BAC5-2D83A4AD9DCD}" type="presParOf" srcId="{1AD75E84-C278-43FE-A4E6-5D9B106AE3C8}" destId="{36270816-8BE8-4A3C-BF05-8B3F6DA525B6}" srcOrd="4" destOrd="0" presId="urn:microsoft.com/office/officeart/2005/8/layout/vList2"/>
    <dgm:cxn modelId="{9DFFA526-771B-46DB-A046-C88BAD37554F}" type="presParOf" srcId="{1AD75E84-C278-43FE-A4E6-5D9B106AE3C8}" destId="{506EBF49-74E5-4C63-84E5-F59702551308}" srcOrd="5" destOrd="0" presId="urn:microsoft.com/office/officeart/2005/8/layout/vList2"/>
    <dgm:cxn modelId="{F19B23CF-6CE1-4366-99A8-48F695D54CE4}" type="presParOf" srcId="{1AD75E84-C278-43FE-A4E6-5D9B106AE3C8}" destId="{C051BE43-7F20-41E7-8385-C7CA1F43434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9D3977C-2623-4346-9FC0-84F6DA8A60FD}" type="doc">
      <dgm:prSet loTypeId="urn:microsoft.com/office/officeart/2005/8/layout/vList2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558EFEC-9EE3-4343-AE6D-C3E73C1A7D9A}">
      <dgm:prSet/>
      <dgm:spPr/>
      <dgm:t>
        <a:bodyPr/>
        <a:lstStyle/>
        <a:p>
          <a:r>
            <a:rPr lang="en-US" dirty="0"/>
            <a:t>Non-medical</a:t>
          </a:r>
        </a:p>
      </dgm:t>
    </dgm:pt>
    <dgm:pt modelId="{18B6C1EC-D7AE-486D-AE19-3C41D33BDCBA}" type="parTrans" cxnId="{B8959FE7-6566-4273-B453-212DF27B4EA2}">
      <dgm:prSet/>
      <dgm:spPr/>
      <dgm:t>
        <a:bodyPr/>
        <a:lstStyle/>
        <a:p>
          <a:endParaRPr lang="en-US"/>
        </a:p>
      </dgm:t>
    </dgm:pt>
    <dgm:pt modelId="{DDBB1FD2-CFB5-4DDD-9FA8-D02768A6ED6F}" type="sibTrans" cxnId="{B8959FE7-6566-4273-B453-212DF27B4EA2}">
      <dgm:prSet/>
      <dgm:spPr/>
      <dgm:t>
        <a:bodyPr/>
        <a:lstStyle/>
        <a:p>
          <a:endParaRPr lang="en-US"/>
        </a:p>
      </dgm:t>
    </dgm:pt>
    <dgm:pt modelId="{5F092257-35A5-4742-AD7A-BE7831B7FD69}">
      <dgm:prSet/>
      <dgm:spPr/>
      <dgm:t>
        <a:bodyPr/>
        <a:lstStyle/>
        <a:p>
          <a:r>
            <a:rPr lang="en-CA" dirty="0"/>
            <a:t>Puberty blocking</a:t>
          </a:r>
          <a:endParaRPr lang="en-US" dirty="0"/>
        </a:p>
      </dgm:t>
    </dgm:pt>
    <dgm:pt modelId="{FE75987F-07D6-48C5-A7B0-B5F461162FB1}" type="parTrans" cxnId="{5B5B8B7D-1D4E-4633-95B4-0523F1F70123}">
      <dgm:prSet/>
      <dgm:spPr/>
      <dgm:t>
        <a:bodyPr/>
        <a:lstStyle/>
        <a:p>
          <a:endParaRPr lang="en-US"/>
        </a:p>
      </dgm:t>
    </dgm:pt>
    <dgm:pt modelId="{206C392A-F281-4B65-A6E1-519481EEB80E}" type="sibTrans" cxnId="{5B5B8B7D-1D4E-4633-95B4-0523F1F70123}">
      <dgm:prSet/>
      <dgm:spPr/>
      <dgm:t>
        <a:bodyPr/>
        <a:lstStyle/>
        <a:p>
          <a:endParaRPr lang="en-US"/>
        </a:p>
      </dgm:t>
    </dgm:pt>
    <dgm:pt modelId="{F70305ED-2C2C-48B0-B86D-6FF19C6D8C4B}">
      <dgm:prSet/>
      <dgm:spPr/>
      <dgm:t>
        <a:bodyPr/>
        <a:lstStyle/>
        <a:p>
          <a:r>
            <a:rPr lang="en-CA" dirty="0"/>
            <a:t>Cross hormones</a:t>
          </a:r>
          <a:endParaRPr lang="en-US" dirty="0"/>
        </a:p>
      </dgm:t>
    </dgm:pt>
    <dgm:pt modelId="{9D860C07-938D-4161-9968-C6F19C6BADFB}" type="parTrans" cxnId="{E2CC1558-09A6-4262-BC0B-CABD4C2AE0A8}">
      <dgm:prSet/>
      <dgm:spPr/>
      <dgm:t>
        <a:bodyPr/>
        <a:lstStyle/>
        <a:p>
          <a:endParaRPr lang="en-US"/>
        </a:p>
      </dgm:t>
    </dgm:pt>
    <dgm:pt modelId="{876882A1-9192-4A3B-BBDB-4FCAA699F862}" type="sibTrans" cxnId="{E2CC1558-09A6-4262-BC0B-CABD4C2AE0A8}">
      <dgm:prSet/>
      <dgm:spPr/>
      <dgm:t>
        <a:bodyPr/>
        <a:lstStyle/>
        <a:p>
          <a:endParaRPr lang="en-US"/>
        </a:p>
      </dgm:t>
    </dgm:pt>
    <dgm:pt modelId="{FCEBBB2B-6782-44CB-8542-4E598B4FDB92}">
      <dgm:prSet/>
      <dgm:spPr/>
      <dgm:t>
        <a:bodyPr/>
        <a:lstStyle/>
        <a:p>
          <a:r>
            <a:rPr lang="en-CA" dirty="0"/>
            <a:t>Surgery</a:t>
          </a:r>
          <a:endParaRPr lang="en-US" dirty="0"/>
        </a:p>
      </dgm:t>
    </dgm:pt>
    <dgm:pt modelId="{0B4A2E3E-2B2C-4E22-B4F0-720EA9E79B7B}" type="parTrans" cxnId="{94441379-ED0C-448D-8C84-61578288A129}">
      <dgm:prSet/>
      <dgm:spPr/>
      <dgm:t>
        <a:bodyPr/>
        <a:lstStyle/>
        <a:p>
          <a:endParaRPr lang="en-US"/>
        </a:p>
      </dgm:t>
    </dgm:pt>
    <dgm:pt modelId="{8F71A74E-C452-4854-96E0-818AA107F1D7}" type="sibTrans" cxnId="{94441379-ED0C-448D-8C84-61578288A129}">
      <dgm:prSet/>
      <dgm:spPr/>
      <dgm:t>
        <a:bodyPr/>
        <a:lstStyle/>
        <a:p>
          <a:endParaRPr lang="en-US"/>
        </a:p>
      </dgm:t>
    </dgm:pt>
    <dgm:pt modelId="{1AD75E84-C278-43FE-A4E6-5D9B106AE3C8}" type="pres">
      <dgm:prSet presAssocID="{E9D3977C-2623-4346-9FC0-84F6DA8A60FD}" presName="linear" presStyleCnt="0">
        <dgm:presLayoutVars>
          <dgm:animLvl val="lvl"/>
          <dgm:resizeHandles val="exact"/>
        </dgm:presLayoutVars>
      </dgm:prSet>
      <dgm:spPr/>
    </dgm:pt>
    <dgm:pt modelId="{A11F73B2-9620-41D9-8683-7E8DD08565A2}" type="pres">
      <dgm:prSet presAssocID="{7558EFEC-9EE3-4343-AE6D-C3E73C1A7D9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7C95B802-2C33-485B-9AED-03977999BCE4}" type="pres">
      <dgm:prSet presAssocID="{DDBB1FD2-CFB5-4DDD-9FA8-D02768A6ED6F}" presName="spacer" presStyleCnt="0"/>
      <dgm:spPr/>
    </dgm:pt>
    <dgm:pt modelId="{D7678BEA-B738-4661-B6AD-812502C9121F}" type="pres">
      <dgm:prSet presAssocID="{5F092257-35A5-4742-AD7A-BE7831B7FD6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2EA2500-BCD0-4A38-98B3-AEE5CAAE82D0}" type="pres">
      <dgm:prSet presAssocID="{206C392A-F281-4B65-A6E1-519481EEB80E}" presName="spacer" presStyleCnt="0"/>
      <dgm:spPr/>
    </dgm:pt>
    <dgm:pt modelId="{36270816-8BE8-4A3C-BF05-8B3F6DA525B6}" type="pres">
      <dgm:prSet presAssocID="{F70305ED-2C2C-48B0-B86D-6FF19C6D8C4B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06EBF49-74E5-4C63-84E5-F59702551308}" type="pres">
      <dgm:prSet presAssocID="{876882A1-9192-4A3B-BBDB-4FCAA699F862}" presName="spacer" presStyleCnt="0"/>
      <dgm:spPr/>
    </dgm:pt>
    <dgm:pt modelId="{C051BE43-7F20-41E7-8385-C7CA1F43434F}" type="pres">
      <dgm:prSet presAssocID="{FCEBBB2B-6782-44CB-8542-4E598B4FDB92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2EEC4A4F-3579-45C9-9B4C-08D8042313C4}" type="presOf" srcId="{F70305ED-2C2C-48B0-B86D-6FF19C6D8C4B}" destId="{36270816-8BE8-4A3C-BF05-8B3F6DA525B6}" srcOrd="0" destOrd="0" presId="urn:microsoft.com/office/officeart/2005/8/layout/vList2"/>
    <dgm:cxn modelId="{E2CC1558-09A6-4262-BC0B-CABD4C2AE0A8}" srcId="{E9D3977C-2623-4346-9FC0-84F6DA8A60FD}" destId="{F70305ED-2C2C-48B0-B86D-6FF19C6D8C4B}" srcOrd="2" destOrd="0" parTransId="{9D860C07-938D-4161-9968-C6F19C6BADFB}" sibTransId="{876882A1-9192-4A3B-BBDB-4FCAA699F862}"/>
    <dgm:cxn modelId="{94441379-ED0C-448D-8C84-61578288A129}" srcId="{E9D3977C-2623-4346-9FC0-84F6DA8A60FD}" destId="{FCEBBB2B-6782-44CB-8542-4E598B4FDB92}" srcOrd="3" destOrd="0" parTransId="{0B4A2E3E-2B2C-4E22-B4F0-720EA9E79B7B}" sibTransId="{8F71A74E-C452-4854-96E0-818AA107F1D7}"/>
    <dgm:cxn modelId="{2C753A7C-6BCA-4EEF-B98E-699934079105}" type="presOf" srcId="{FCEBBB2B-6782-44CB-8542-4E598B4FDB92}" destId="{C051BE43-7F20-41E7-8385-C7CA1F43434F}" srcOrd="0" destOrd="0" presId="urn:microsoft.com/office/officeart/2005/8/layout/vList2"/>
    <dgm:cxn modelId="{5B5B8B7D-1D4E-4633-95B4-0523F1F70123}" srcId="{E9D3977C-2623-4346-9FC0-84F6DA8A60FD}" destId="{5F092257-35A5-4742-AD7A-BE7831B7FD69}" srcOrd="1" destOrd="0" parTransId="{FE75987F-07D6-48C5-A7B0-B5F461162FB1}" sibTransId="{206C392A-F281-4B65-A6E1-519481EEB80E}"/>
    <dgm:cxn modelId="{842C8996-26E8-49F4-B33E-D9386B511B0B}" type="presOf" srcId="{5F092257-35A5-4742-AD7A-BE7831B7FD69}" destId="{D7678BEA-B738-4661-B6AD-812502C9121F}" srcOrd="0" destOrd="0" presId="urn:microsoft.com/office/officeart/2005/8/layout/vList2"/>
    <dgm:cxn modelId="{0D21009C-5273-41F5-8FF4-4B1FF72780DC}" type="presOf" srcId="{7558EFEC-9EE3-4343-AE6D-C3E73C1A7D9A}" destId="{A11F73B2-9620-41D9-8683-7E8DD08565A2}" srcOrd="0" destOrd="0" presId="urn:microsoft.com/office/officeart/2005/8/layout/vList2"/>
    <dgm:cxn modelId="{2AB083D2-CCF9-41DF-9FEF-6339C247F561}" type="presOf" srcId="{E9D3977C-2623-4346-9FC0-84F6DA8A60FD}" destId="{1AD75E84-C278-43FE-A4E6-5D9B106AE3C8}" srcOrd="0" destOrd="0" presId="urn:microsoft.com/office/officeart/2005/8/layout/vList2"/>
    <dgm:cxn modelId="{B8959FE7-6566-4273-B453-212DF27B4EA2}" srcId="{E9D3977C-2623-4346-9FC0-84F6DA8A60FD}" destId="{7558EFEC-9EE3-4343-AE6D-C3E73C1A7D9A}" srcOrd="0" destOrd="0" parTransId="{18B6C1EC-D7AE-486D-AE19-3C41D33BDCBA}" sibTransId="{DDBB1FD2-CFB5-4DDD-9FA8-D02768A6ED6F}"/>
    <dgm:cxn modelId="{41331D9B-2F51-45D3-B117-31FAF013DDE3}" type="presParOf" srcId="{1AD75E84-C278-43FE-A4E6-5D9B106AE3C8}" destId="{A11F73B2-9620-41D9-8683-7E8DD08565A2}" srcOrd="0" destOrd="0" presId="urn:microsoft.com/office/officeart/2005/8/layout/vList2"/>
    <dgm:cxn modelId="{072C111D-8E80-4489-96CD-E6CE9D76BF21}" type="presParOf" srcId="{1AD75E84-C278-43FE-A4E6-5D9B106AE3C8}" destId="{7C95B802-2C33-485B-9AED-03977999BCE4}" srcOrd="1" destOrd="0" presId="urn:microsoft.com/office/officeart/2005/8/layout/vList2"/>
    <dgm:cxn modelId="{D80384D0-4284-48BD-8F77-6D673589C81B}" type="presParOf" srcId="{1AD75E84-C278-43FE-A4E6-5D9B106AE3C8}" destId="{D7678BEA-B738-4661-B6AD-812502C9121F}" srcOrd="2" destOrd="0" presId="urn:microsoft.com/office/officeart/2005/8/layout/vList2"/>
    <dgm:cxn modelId="{A5DA9B9A-4935-4D71-9070-A8013D93AE50}" type="presParOf" srcId="{1AD75E84-C278-43FE-A4E6-5D9B106AE3C8}" destId="{E2EA2500-BCD0-4A38-98B3-AEE5CAAE82D0}" srcOrd="3" destOrd="0" presId="urn:microsoft.com/office/officeart/2005/8/layout/vList2"/>
    <dgm:cxn modelId="{6514668E-89E9-468D-BAC5-2D83A4AD9DCD}" type="presParOf" srcId="{1AD75E84-C278-43FE-A4E6-5D9B106AE3C8}" destId="{36270816-8BE8-4A3C-BF05-8B3F6DA525B6}" srcOrd="4" destOrd="0" presId="urn:microsoft.com/office/officeart/2005/8/layout/vList2"/>
    <dgm:cxn modelId="{9DFFA526-771B-46DB-A046-C88BAD37554F}" type="presParOf" srcId="{1AD75E84-C278-43FE-A4E6-5D9B106AE3C8}" destId="{506EBF49-74E5-4C63-84E5-F59702551308}" srcOrd="5" destOrd="0" presId="urn:microsoft.com/office/officeart/2005/8/layout/vList2"/>
    <dgm:cxn modelId="{F19B23CF-6CE1-4366-99A8-48F695D54CE4}" type="presParOf" srcId="{1AD75E84-C278-43FE-A4E6-5D9B106AE3C8}" destId="{C051BE43-7F20-41E7-8385-C7CA1F43434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1F73B2-9620-41D9-8683-7E8DD08565A2}">
      <dsp:nvSpPr>
        <dsp:cNvPr id="0" name=""/>
        <dsp:cNvSpPr/>
      </dsp:nvSpPr>
      <dsp:spPr>
        <a:xfrm>
          <a:off x="0" y="1515"/>
          <a:ext cx="7012370" cy="107932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/>
            <a:t>Non-medical</a:t>
          </a:r>
        </a:p>
      </dsp:txBody>
      <dsp:txXfrm>
        <a:off x="52688" y="54203"/>
        <a:ext cx="6906994" cy="973949"/>
      </dsp:txXfrm>
    </dsp:sp>
    <dsp:sp modelId="{D7678BEA-B738-4661-B6AD-812502C9121F}">
      <dsp:nvSpPr>
        <dsp:cNvPr id="0" name=""/>
        <dsp:cNvSpPr/>
      </dsp:nvSpPr>
      <dsp:spPr>
        <a:xfrm>
          <a:off x="0" y="1210440"/>
          <a:ext cx="7012370" cy="107932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3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4500" kern="1200" dirty="0"/>
            <a:t>Puberty blocking</a:t>
          </a:r>
          <a:endParaRPr lang="en-US" sz="4500" kern="1200" dirty="0"/>
        </a:p>
      </dsp:txBody>
      <dsp:txXfrm>
        <a:off x="52688" y="1263128"/>
        <a:ext cx="6906994" cy="973949"/>
      </dsp:txXfrm>
    </dsp:sp>
    <dsp:sp modelId="{36270816-8BE8-4A3C-BF05-8B3F6DA525B6}">
      <dsp:nvSpPr>
        <dsp:cNvPr id="0" name=""/>
        <dsp:cNvSpPr/>
      </dsp:nvSpPr>
      <dsp:spPr>
        <a:xfrm>
          <a:off x="0" y="2419365"/>
          <a:ext cx="7012370" cy="1079325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4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4500" kern="1200" dirty="0"/>
            <a:t>Cross hormones</a:t>
          </a:r>
          <a:endParaRPr lang="en-US" sz="4500" kern="1200" dirty="0"/>
        </a:p>
      </dsp:txBody>
      <dsp:txXfrm>
        <a:off x="52688" y="2472053"/>
        <a:ext cx="6906994" cy="973949"/>
      </dsp:txXfrm>
    </dsp:sp>
    <dsp:sp modelId="{C051BE43-7F20-41E7-8385-C7CA1F43434F}">
      <dsp:nvSpPr>
        <dsp:cNvPr id="0" name=""/>
        <dsp:cNvSpPr/>
      </dsp:nvSpPr>
      <dsp:spPr>
        <a:xfrm>
          <a:off x="0" y="3628290"/>
          <a:ext cx="7012370" cy="107932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5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4500" kern="1200" dirty="0"/>
            <a:t>Surgery</a:t>
          </a:r>
          <a:endParaRPr lang="en-US" sz="4500" kern="1200" dirty="0"/>
        </a:p>
      </dsp:txBody>
      <dsp:txXfrm>
        <a:off x="52688" y="3680978"/>
        <a:ext cx="6906994" cy="9739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1F73B2-9620-41D9-8683-7E8DD08565A2}">
      <dsp:nvSpPr>
        <dsp:cNvPr id="0" name=""/>
        <dsp:cNvSpPr/>
      </dsp:nvSpPr>
      <dsp:spPr>
        <a:xfrm>
          <a:off x="0" y="1515"/>
          <a:ext cx="7012370" cy="107932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/>
            <a:t>Non-medical</a:t>
          </a:r>
        </a:p>
      </dsp:txBody>
      <dsp:txXfrm>
        <a:off x="52688" y="54203"/>
        <a:ext cx="6906994" cy="973949"/>
      </dsp:txXfrm>
    </dsp:sp>
    <dsp:sp modelId="{D7678BEA-B738-4661-B6AD-812502C9121F}">
      <dsp:nvSpPr>
        <dsp:cNvPr id="0" name=""/>
        <dsp:cNvSpPr/>
      </dsp:nvSpPr>
      <dsp:spPr>
        <a:xfrm>
          <a:off x="0" y="1210440"/>
          <a:ext cx="7012370" cy="107932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3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4500" kern="1200" dirty="0"/>
            <a:t>Puberty blocking</a:t>
          </a:r>
          <a:endParaRPr lang="en-US" sz="4500" kern="1200" dirty="0"/>
        </a:p>
      </dsp:txBody>
      <dsp:txXfrm>
        <a:off x="52688" y="1263128"/>
        <a:ext cx="6906994" cy="973949"/>
      </dsp:txXfrm>
    </dsp:sp>
    <dsp:sp modelId="{36270816-8BE8-4A3C-BF05-8B3F6DA525B6}">
      <dsp:nvSpPr>
        <dsp:cNvPr id="0" name=""/>
        <dsp:cNvSpPr/>
      </dsp:nvSpPr>
      <dsp:spPr>
        <a:xfrm>
          <a:off x="0" y="2419365"/>
          <a:ext cx="7012370" cy="1079325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4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4500" kern="1200" dirty="0"/>
            <a:t>Cross hormones</a:t>
          </a:r>
          <a:endParaRPr lang="en-US" sz="4500" kern="1200" dirty="0"/>
        </a:p>
      </dsp:txBody>
      <dsp:txXfrm>
        <a:off x="52688" y="2472053"/>
        <a:ext cx="6906994" cy="973949"/>
      </dsp:txXfrm>
    </dsp:sp>
    <dsp:sp modelId="{C051BE43-7F20-41E7-8385-C7CA1F43434F}">
      <dsp:nvSpPr>
        <dsp:cNvPr id="0" name=""/>
        <dsp:cNvSpPr/>
      </dsp:nvSpPr>
      <dsp:spPr>
        <a:xfrm>
          <a:off x="0" y="3628290"/>
          <a:ext cx="7012370" cy="107932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5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4500" kern="1200" dirty="0"/>
            <a:t>Surgery</a:t>
          </a:r>
          <a:endParaRPr lang="en-US" sz="4500" kern="1200" dirty="0"/>
        </a:p>
      </dsp:txBody>
      <dsp:txXfrm>
        <a:off x="52688" y="3680978"/>
        <a:ext cx="6906994" cy="97394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ADE2AA-3CB5-4F53-94DF-032AA3F9C5D6}">
      <dsp:nvSpPr>
        <dsp:cNvPr id="0" name=""/>
        <dsp:cNvSpPr/>
      </dsp:nvSpPr>
      <dsp:spPr>
        <a:xfrm>
          <a:off x="1402474" y="1471"/>
          <a:ext cx="5609896" cy="1508393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848" tIns="383132" rIns="108848" bIns="383132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relief of gender dysphoria</a:t>
          </a:r>
        </a:p>
      </dsp:txBody>
      <dsp:txXfrm>
        <a:off x="1402474" y="1471"/>
        <a:ext cx="5609896" cy="1508393"/>
      </dsp:txXfrm>
    </dsp:sp>
    <dsp:sp modelId="{E6DA6041-5F5D-4E36-8ED0-48CCEBF5D134}">
      <dsp:nvSpPr>
        <dsp:cNvPr id="0" name=""/>
        <dsp:cNvSpPr/>
      </dsp:nvSpPr>
      <dsp:spPr>
        <a:xfrm>
          <a:off x="0" y="1471"/>
          <a:ext cx="1402474" cy="150839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4214" tIns="148996" rIns="74214" bIns="148996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Provide</a:t>
          </a:r>
        </a:p>
      </dsp:txBody>
      <dsp:txXfrm>
        <a:off x="0" y="1471"/>
        <a:ext cx="1402474" cy="1508393"/>
      </dsp:txXfrm>
    </dsp:sp>
    <dsp:sp modelId="{0138BD23-9BF5-465C-AB0E-0474E33B5B76}">
      <dsp:nvSpPr>
        <dsp:cNvPr id="0" name=""/>
        <dsp:cNvSpPr/>
      </dsp:nvSpPr>
      <dsp:spPr>
        <a:xfrm>
          <a:off x="1402474" y="1600368"/>
          <a:ext cx="5609896" cy="1508393"/>
        </a:xfrm>
        <a:prstGeom prst="rect">
          <a:avLst/>
        </a:prstGeom>
        <a:solidFill>
          <a:schemeClr val="accent2">
            <a:tint val="40000"/>
            <a:alpha val="90000"/>
            <a:hueOff val="897625"/>
            <a:satOff val="4162"/>
            <a:lumOff val="708"/>
            <a:alphaOff val="0"/>
          </a:schemeClr>
        </a:solidFill>
        <a:ln w="12700" cap="rnd" cmpd="sng" algn="ctr">
          <a:solidFill>
            <a:schemeClr val="accent2">
              <a:tint val="40000"/>
              <a:alpha val="90000"/>
              <a:hueOff val="897625"/>
              <a:satOff val="4162"/>
              <a:lumOff val="70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848" tIns="383132" rIns="108848" bIns="383132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physical outcomes</a:t>
          </a:r>
        </a:p>
      </dsp:txBody>
      <dsp:txXfrm>
        <a:off x="1402474" y="1600368"/>
        <a:ext cx="5609896" cy="1508393"/>
      </dsp:txXfrm>
    </dsp:sp>
    <dsp:sp modelId="{51370963-BA5D-439F-87BC-CAF8ED6E3EF3}">
      <dsp:nvSpPr>
        <dsp:cNvPr id="0" name=""/>
        <dsp:cNvSpPr/>
      </dsp:nvSpPr>
      <dsp:spPr>
        <a:xfrm>
          <a:off x="0" y="1600368"/>
          <a:ext cx="1402474" cy="1508393"/>
        </a:xfrm>
        <a:prstGeom prst="rect">
          <a:avLst/>
        </a:prstGeom>
        <a:gradFill rotWithShape="0">
          <a:gsLst>
            <a:gs pos="0">
              <a:schemeClr val="accent2">
                <a:hueOff val="762687"/>
                <a:satOff val="-209"/>
                <a:lumOff val="3529"/>
                <a:alphaOff val="0"/>
                <a:tint val="98000"/>
                <a:lumMod val="110000"/>
              </a:schemeClr>
            </a:gs>
            <a:gs pos="84000">
              <a:schemeClr val="accent2">
                <a:hueOff val="762687"/>
                <a:satOff val="-209"/>
                <a:lumOff val="3529"/>
                <a:alphaOff val="0"/>
                <a:shade val="90000"/>
                <a:lumMod val="88000"/>
              </a:schemeClr>
            </a:gs>
          </a:gsLst>
          <a:lin ang="5400000" scaled="0"/>
        </a:gradFill>
        <a:ln w="12700" cap="rnd" cmpd="sng" algn="ctr">
          <a:solidFill>
            <a:schemeClr val="accent2">
              <a:hueOff val="762687"/>
              <a:satOff val="-209"/>
              <a:lumOff val="3529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4214" tIns="148996" rIns="74214" bIns="148996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Improve</a:t>
          </a:r>
        </a:p>
      </dsp:txBody>
      <dsp:txXfrm>
        <a:off x="0" y="1600368"/>
        <a:ext cx="1402474" cy="1508393"/>
      </dsp:txXfrm>
    </dsp:sp>
    <dsp:sp modelId="{EC4D173D-7D01-4207-AC74-BFCAEF1503CB}">
      <dsp:nvSpPr>
        <dsp:cNvPr id="0" name=""/>
        <dsp:cNvSpPr/>
      </dsp:nvSpPr>
      <dsp:spPr>
        <a:xfrm>
          <a:off x="1402474" y="3199265"/>
          <a:ext cx="5609896" cy="1508393"/>
        </a:xfrm>
        <a:prstGeom prst="rect">
          <a:avLst/>
        </a:prstGeom>
        <a:solidFill>
          <a:schemeClr val="accent2">
            <a:tint val="40000"/>
            <a:alpha val="90000"/>
            <a:hueOff val="1795250"/>
            <a:satOff val="8325"/>
            <a:lumOff val="1417"/>
            <a:alphaOff val="0"/>
          </a:schemeClr>
        </a:solidFill>
        <a:ln w="12700" cap="rnd" cmpd="sng" algn="ctr">
          <a:solidFill>
            <a:schemeClr val="accent2">
              <a:tint val="40000"/>
              <a:alpha val="90000"/>
              <a:hueOff val="1795250"/>
              <a:satOff val="8325"/>
              <a:lumOff val="141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848" tIns="383132" rIns="108848" bIns="383132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psychological outcomes</a:t>
          </a:r>
        </a:p>
      </dsp:txBody>
      <dsp:txXfrm>
        <a:off x="1402474" y="3199265"/>
        <a:ext cx="5609896" cy="1508393"/>
      </dsp:txXfrm>
    </dsp:sp>
    <dsp:sp modelId="{04600DD4-00B2-4C89-828C-DF2DFB0A2C66}">
      <dsp:nvSpPr>
        <dsp:cNvPr id="0" name=""/>
        <dsp:cNvSpPr/>
      </dsp:nvSpPr>
      <dsp:spPr>
        <a:xfrm>
          <a:off x="0" y="3199265"/>
          <a:ext cx="1402474" cy="1508393"/>
        </a:xfrm>
        <a:prstGeom prst="rect">
          <a:avLst/>
        </a:prstGeom>
        <a:gradFill rotWithShape="0">
          <a:gsLst>
            <a:gs pos="0">
              <a:schemeClr val="accent2">
                <a:hueOff val="1525374"/>
                <a:satOff val="-418"/>
                <a:lumOff val="7058"/>
                <a:alphaOff val="0"/>
                <a:tint val="98000"/>
                <a:lumMod val="110000"/>
              </a:schemeClr>
            </a:gs>
            <a:gs pos="84000">
              <a:schemeClr val="accent2">
                <a:hueOff val="1525374"/>
                <a:satOff val="-418"/>
                <a:lumOff val="7058"/>
                <a:alphaOff val="0"/>
                <a:shade val="90000"/>
                <a:lumMod val="88000"/>
              </a:schemeClr>
            </a:gs>
          </a:gsLst>
          <a:lin ang="5400000" scaled="0"/>
        </a:gradFill>
        <a:ln w="12700" cap="rnd" cmpd="sng" algn="ctr">
          <a:solidFill>
            <a:schemeClr val="accent2">
              <a:hueOff val="1525374"/>
              <a:satOff val="-418"/>
              <a:lumOff val="7058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4214" tIns="148996" rIns="74214" bIns="148996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Improve</a:t>
          </a:r>
        </a:p>
      </dsp:txBody>
      <dsp:txXfrm>
        <a:off x="0" y="3199265"/>
        <a:ext cx="1402474" cy="150839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F073E3-0703-4950-B451-33FCF7EC7184}">
      <dsp:nvSpPr>
        <dsp:cNvPr id="0" name=""/>
        <dsp:cNvSpPr/>
      </dsp:nvSpPr>
      <dsp:spPr>
        <a:xfrm>
          <a:off x="53" y="107073"/>
          <a:ext cx="5154131" cy="806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800" kern="1200" dirty="0"/>
            <a:t>Prevents</a:t>
          </a:r>
        </a:p>
      </dsp:txBody>
      <dsp:txXfrm>
        <a:off x="53" y="107073"/>
        <a:ext cx="5154131" cy="806400"/>
      </dsp:txXfrm>
    </dsp:sp>
    <dsp:sp modelId="{BB6247D2-1EB7-494E-AA32-6EFC6111A7FE}">
      <dsp:nvSpPr>
        <dsp:cNvPr id="0" name=""/>
        <dsp:cNvSpPr/>
      </dsp:nvSpPr>
      <dsp:spPr>
        <a:xfrm>
          <a:off x="53" y="913473"/>
          <a:ext cx="5154131" cy="26132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2800" kern="1200" dirty="0"/>
            <a:t>Breast development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2800" kern="1200" dirty="0"/>
            <a:t>Penis/test enlargement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2800" kern="1200" dirty="0"/>
            <a:t>Facial/body shape changes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2800" kern="1200" dirty="0"/>
            <a:t>Menstruation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CA" sz="2800" kern="1200" dirty="0"/>
        </a:p>
      </dsp:txBody>
      <dsp:txXfrm>
        <a:off x="53" y="913473"/>
        <a:ext cx="5154131" cy="2613239"/>
      </dsp:txXfrm>
    </dsp:sp>
    <dsp:sp modelId="{A5A2F666-7A54-4DBB-B1E3-2B593C464566}">
      <dsp:nvSpPr>
        <dsp:cNvPr id="0" name=""/>
        <dsp:cNvSpPr/>
      </dsp:nvSpPr>
      <dsp:spPr>
        <a:xfrm>
          <a:off x="5875764" y="107073"/>
          <a:ext cx="5154131" cy="806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800" kern="1200" dirty="0"/>
            <a:t>Side effects</a:t>
          </a:r>
        </a:p>
      </dsp:txBody>
      <dsp:txXfrm>
        <a:off x="5875764" y="107073"/>
        <a:ext cx="5154131" cy="806400"/>
      </dsp:txXfrm>
    </dsp:sp>
    <dsp:sp modelId="{12E5E2A0-5EFC-4D9D-A874-682942543174}">
      <dsp:nvSpPr>
        <dsp:cNvPr id="0" name=""/>
        <dsp:cNvSpPr/>
      </dsp:nvSpPr>
      <dsp:spPr>
        <a:xfrm>
          <a:off x="5875764" y="913473"/>
          <a:ext cx="5154131" cy="26132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2800" kern="1200" dirty="0"/>
            <a:t>Local reactions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2800" kern="1200" dirty="0"/>
            <a:t>Menopausal </a:t>
          </a:r>
          <a:r>
            <a:rPr lang="en-CA" sz="2800" kern="1200" dirty="0" err="1"/>
            <a:t>sx</a:t>
          </a:r>
          <a:endParaRPr lang="en-CA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2800" kern="1200" dirty="0"/>
            <a:t>Transient worsening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2800" b="0" i="0" kern="1200" dirty="0"/>
            <a:t>Osteoporosis?</a:t>
          </a:r>
          <a:endParaRPr lang="en-CA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2800" b="0" i="0" kern="1200" dirty="0"/>
            <a:t>Fertility?</a:t>
          </a:r>
          <a:endParaRPr lang="en-CA" sz="2800" kern="1200" dirty="0"/>
        </a:p>
      </dsp:txBody>
      <dsp:txXfrm>
        <a:off x="5875764" y="913473"/>
        <a:ext cx="5154131" cy="261323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1F73B2-9620-41D9-8683-7E8DD08565A2}">
      <dsp:nvSpPr>
        <dsp:cNvPr id="0" name=""/>
        <dsp:cNvSpPr/>
      </dsp:nvSpPr>
      <dsp:spPr>
        <a:xfrm>
          <a:off x="0" y="1515"/>
          <a:ext cx="7012370" cy="107932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/>
            <a:t>Non-medical</a:t>
          </a:r>
        </a:p>
      </dsp:txBody>
      <dsp:txXfrm>
        <a:off x="52688" y="54203"/>
        <a:ext cx="6906994" cy="973949"/>
      </dsp:txXfrm>
    </dsp:sp>
    <dsp:sp modelId="{D7678BEA-B738-4661-B6AD-812502C9121F}">
      <dsp:nvSpPr>
        <dsp:cNvPr id="0" name=""/>
        <dsp:cNvSpPr/>
      </dsp:nvSpPr>
      <dsp:spPr>
        <a:xfrm>
          <a:off x="0" y="1210440"/>
          <a:ext cx="7012370" cy="107932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3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4500" kern="1200" dirty="0"/>
            <a:t>Puberty blocking</a:t>
          </a:r>
          <a:endParaRPr lang="en-US" sz="4500" kern="1200" dirty="0"/>
        </a:p>
      </dsp:txBody>
      <dsp:txXfrm>
        <a:off x="52688" y="1263128"/>
        <a:ext cx="6906994" cy="973949"/>
      </dsp:txXfrm>
    </dsp:sp>
    <dsp:sp modelId="{36270816-8BE8-4A3C-BF05-8B3F6DA525B6}">
      <dsp:nvSpPr>
        <dsp:cNvPr id="0" name=""/>
        <dsp:cNvSpPr/>
      </dsp:nvSpPr>
      <dsp:spPr>
        <a:xfrm>
          <a:off x="0" y="2419365"/>
          <a:ext cx="7012370" cy="1079325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4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4500" kern="1200" dirty="0"/>
            <a:t>Cross hormones</a:t>
          </a:r>
          <a:endParaRPr lang="en-US" sz="4500" kern="1200" dirty="0"/>
        </a:p>
      </dsp:txBody>
      <dsp:txXfrm>
        <a:off x="52688" y="2472053"/>
        <a:ext cx="6906994" cy="973949"/>
      </dsp:txXfrm>
    </dsp:sp>
    <dsp:sp modelId="{C051BE43-7F20-41E7-8385-C7CA1F43434F}">
      <dsp:nvSpPr>
        <dsp:cNvPr id="0" name=""/>
        <dsp:cNvSpPr/>
      </dsp:nvSpPr>
      <dsp:spPr>
        <a:xfrm>
          <a:off x="0" y="3628290"/>
          <a:ext cx="7012370" cy="107932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5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4500" kern="1200" dirty="0"/>
            <a:t>Surgery</a:t>
          </a:r>
          <a:endParaRPr lang="en-US" sz="4500" kern="1200" dirty="0"/>
        </a:p>
      </dsp:txBody>
      <dsp:txXfrm>
        <a:off x="52688" y="3680978"/>
        <a:ext cx="6906994" cy="97394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1F73B2-9620-41D9-8683-7E8DD08565A2}">
      <dsp:nvSpPr>
        <dsp:cNvPr id="0" name=""/>
        <dsp:cNvSpPr/>
      </dsp:nvSpPr>
      <dsp:spPr>
        <a:xfrm>
          <a:off x="0" y="1515"/>
          <a:ext cx="7012370" cy="107932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/>
            <a:t>Non-medical</a:t>
          </a:r>
        </a:p>
      </dsp:txBody>
      <dsp:txXfrm>
        <a:off x="52688" y="54203"/>
        <a:ext cx="6906994" cy="973949"/>
      </dsp:txXfrm>
    </dsp:sp>
    <dsp:sp modelId="{D7678BEA-B738-4661-B6AD-812502C9121F}">
      <dsp:nvSpPr>
        <dsp:cNvPr id="0" name=""/>
        <dsp:cNvSpPr/>
      </dsp:nvSpPr>
      <dsp:spPr>
        <a:xfrm>
          <a:off x="0" y="1210440"/>
          <a:ext cx="7012370" cy="107932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3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4500" kern="1200" dirty="0"/>
            <a:t>Puberty blocking</a:t>
          </a:r>
          <a:endParaRPr lang="en-US" sz="4500" kern="1200" dirty="0"/>
        </a:p>
      </dsp:txBody>
      <dsp:txXfrm>
        <a:off x="52688" y="1263128"/>
        <a:ext cx="6906994" cy="973949"/>
      </dsp:txXfrm>
    </dsp:sp>
    <dsp:sp modelId="{36270816-8BE8-4A3C-BF05-8B3F6DA525B6}">
      <dsp:nvSpPr>
        <dsp:cNvPr id="0" name=""/>
        <dsp:cNvSpPr/>
      </dsp:nvSpPr>
      <dsp:spPr>
        <a:xfrm>
          <a:off x="0" y="2419365"/>
          <a:ext cx="7012370" cy="1079325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4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4500" kern="1200" dirty="0"/>
            <a:t>Cross hormones</a:t>
          </a:r>
          <a:endParaRPr lang="en-US" sz="4500" kern="1200" dirty="0"/>
        </a:p>
      </dsp:txBody>
      <dsp:txXfrm>
        <a:off x="52688" y="2472053"/>
        <a:ext cx="6906994" cy="973949"/>
      </dsp:txXfrm>
    </dsp:sp>
    <dsp:sp modelId="{C051BE43-7F20-41E7-8385-C7CA1F43434F}">
      <dsp:nvSpPr>
        <dsp:cNvPr id="0" name=""/>
        <dsp:cNvSpPr/>
      </dsp:nvSpPr>
      <dsp:spPr>
        <a:xfrm>
          <a:off x="0" y="3628290"/>
          <a:ext cx="7012370" cy="107932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5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4500" kern="1200" dirty="0"/>
            <a:t>Surgery</a:t>
          </a:r>
          <a:endParaRPr lang="en-US" sz="4500" kern="1200" dirty="0"/>
        </a:p>
      </dsp:txBody>
      <dsp:txXfrm>
        <a:off x="52688" y="3680978"/>
        <a:ext cx="6906994" cy="9739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VerticalSolidActionList">
  <dgm:title val="Vertical Solid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alignNode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AccFollow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1/22/2020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707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4963-E985-44C4-B8C4-FDD613B7C2F8}" type="datetime1">
              <a:rPr lang="en-US" smtClean="0"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783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1/22/2020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625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1/22/2020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461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1/22/2020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87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1/22/2020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93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1/22/2020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664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1/22/2020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329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1/22/2020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164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t>1/22/2020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8517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1/22/2020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121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33121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30" r:id="rId5"/>
    <p:sldLayoutId id="2147483724" r:id="rId6"/>
    <p:sldLayoutId id="2147483725" r:id="rId7"/>
    <p:sldLayoutId id="2147483726" r:id="rId8"/>
    <p:sldLayoutId id="2147483729" r:id="rId9"/>
    <p:sldLayoutId id="2147483727" r:id="rId10"/>
    <p:sldLayoutId id="2147483728" r:id="rId11"/>
  </p:sldLayoutIdLst>
  <p:hf sldNum="0" hdr="0" ft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7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6B695AA2-4B70-477F-AF90-536B720A1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1C1584-8B72-4CAE-84A1-DE567EAC28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9386" b="938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A1E3A8-B0CB-4FAA-A961-9DC22ED38F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5201" y="1020431"/>
            <a:ext cx="10225530" cy="1475013"/>
          </a:xfrm>
        </p:spPr>
        <p:txBody>
          <a:bodyPr>
            <a:normAutofit/>
          </a:bodyPr>
          <a:lstStyle/>
          <a:p>
            <a:r>
              <a:rPr lang="en-CA" sz="4000">
                <a:solidFill>
                  <a:schemeClr val="tx1"/>
                </a:solidFill>
              </a:rPr>
              <a:t>Gender affirming care of transgendered youth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D7E74D-42F0-4605-8DDD-886DD71A7B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5200" y="2495445"/>
            <a:ext cx="10225530" cy="147501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CA" sz="900" dirty="0">
                <a:solidFill>
                  <a:schemeClr val="tx1"/>
                </a:solidFill>
              </a:rPr>
              <a:t>Paul Kahlke</a:t>
            </a:r>
          </a:p>
          <a:p>
            <a:pPr>
              <a:lnSpc>
                <a:spcPct val="100000"/>
              </a:lnSpc>
            </a:pPr>
            <a:r>
              <a:rPr lang="en-CA" sz="900" dirty="0">
                <a:solidFill>
                  <a:schemeClr val="tx1"/>
                </a:solidFill>
              </a:rPr>
              <a:t>General Pediatrician</a:t>
            </a:r>
          </a:p>
          <a:p>
            <a:pPr>
              <a:lnSpc>
                <a:spcPct val="100000"/>
              </a:lnSpc>
            </a:pPr>
            <a:r>
              <a:rPr lang="en-CA" sz="900" dirty="0">
                <a:solidFill>
                  <a:schemeClr val="tx1"/>
                </a:solidFill>
              </a:rPr>
              <a:t>Pediatric endocrinologist</a:t>
            </a:r>
          </a:p>
          <a:p>
            <a:pPr>
              <a:lnSpc>
                <a:spcPct val="100000"/>
              </a:lnSpc>
            </a:pPr>
            <a:r>
              <a:rPr lang="en-CA" sz="900" dirty="0">
                <a:solidFill>
                  <a:schemeClr val="tx1"/>
                </a:solidFill>
              </a:rPr>
              <a:t>Cranbrook BC</a:t>
            </a:r>
          </a:p>
        </p:txBody>
      </p:sp>
    </p:spTree>
    <p:extLst>
      <p:ext uri="{BB962C8B-B14F-4D97-AF65-F5344CB8AC3E}">
        <p14:creationId xmlns:p14="http://schemas.microsoft.com/office/powerpoint/2010/main" val="19639375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5F441-C95F-47FC-A77C-BE5EE2246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228" y="1037967"/>
            <a:ext cx="3054091" cy="4709131"/>
          </a:xfrm>
        </p:spPr>
        <p:txBody>
          <a:bodyPr anchor="ctr">
            <a:normAutofit/>
          </a:bodyPr>
          <a:lstStyle/>
          <a:p>
            <a:r>
              <a:rPr lang="en-CA" dirty="0">
                <a:solidFill>
                  <a:schemeClr val="bg1">
                    <a:lumMod val="85000"/>
                    <a:lumOff val="15000"/>
                  </a:schemeClr>
                </a:solidFill>
              </a:rPr>
              <a:t>Outline</a:t>
            </a:r>
            <a:br>
              <a:rPr lang="en-CA" dirty="0">
                <a:solidFill>
                  <a:schemeClr val="bg1">
                    <a:lumMod val="85000"/>
                    <a:lumOff val="15000"/>
                  </a:schemeClr>
                </a:solidFill>
              </a:rPr>
            </a:br>
            <a:r>
              <a:rPr lang="en-CA" dirty="0">
                <a:solidFill>
                  <a:schemeClr val="bg1">
                    <a:lumMod val="85000"/>
                    <a:lumOff val="15000"/>
                  </a:schemeClr>
                </a:solidFill>
              </a:rPr>
              <a:t>Gender affirming Interventions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586425F-B7D4-4ADA-87DA-20672087DB6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98438" y="1207783"/>
          <a:ext cx="7012370" cy="47091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48388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BFB5B-5C18-45C2-92E8-C45BD0AAD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Puberty blockers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1DB71-C427-4F57-AECE-A8E25BC02F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“</a:t>
            </a:r>
            <a:r>
              <a:rPr lang="en-US" dirty="0">
                <a:latin typeface="ScalaSansOT-Light"/>
              </a:rPr>
              <a:t>Neither puberty suppression nor allowing puberty to occur is a neutral act.”</a:t>
            </a:r>
          </a:p>
          <a:p>
            <a:pPr lvl="7"/>
            <a:r>
              <a:rPr lang="en-US" dirty="0"/>
              <a:t>WPATH Standards of Care, 6th version</a:t>
            </a: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067632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10000"/>
              </a:schemeClr>
            </a:gs>
            <a:gs pos="100000">
              <a:schemeClr val="bg2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92989FB-1024-49B7-BDF1-B3CE27D486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02D1A0-0C33-41EF-A0F6-D9448CAAF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228" y="1037967"/>
            <a:ext cx="3054091" cy="4709131"/>
          </a:xfrm>
        </p:spPr>
        <p:txBody>
          <a:bodyPr anchor="ctr">
            <a:normAutofit/>
          </a:bodyPr>
          <a:lstStyle/>
          <a:p>
            <a:r>
              <a:rPr lang="en-CA" dirty="0">
                <a:solidFill>
                  <a:schemeClr val="bg1">
                    <a:lumMod val="85000"/>
                    <a:lumOff val="15000"/>
                  </a:schemeClr>
                </a:solidFill>
              </a:rPr>
              <a:t>Goals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87D6F4-EC95-4EF1-A8AD-4B70386CE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5F792DF-9D0A-4DB6-9A9E-7312F5A7E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7498080" cy="9144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BC7EA7B-802E-41F4-8926-C4475287A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6851" y="723898"/>
            <a:ext cx="7498616" cy="5676901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891D7880-47D9-4E62-A0AE-E9390E1634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8335659"/>
              </p:ext>
            </p:extLst>
          </p:nvPr>
        </p:nvGraphicFramePr>
        <p:xfrm>
          <a:off x="4598438" y="1207783"/>
          <a:ext cx="7012370" cy="47091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408315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6C8F4-B51F-4E9C-8892-F48449554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06" y="702155"/>
            <a:ext cx="3568661" cy="1269713"/>
          </a:xfrm>
        </p:spPr>
        <p:txBody>
          <a:bodyPr>
            <a:normAutofit/>
          </a:bodyPr>
          <a:lstStyle/>
          <a:p>
            <a:r>
              <a:rPr lang="en-CA"/>
              <a:t>Puberty blocking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096848-1D66-40B7-84BD-2A6D56C67F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06" y="2340864"/>
            <a:ext cx="3568661" cy="3634486"/>
          </a:xfrm>
        </p:spPr>
        <p:txBody>
          <a:bodyPr>
            <a:normAutofit/>
          </a:bodyPr>
          <a:lstStyle/>
          <a:p>
            <a:r>
              <a:rPr lang="en-CA" dirty="0"/>
              <a:t>Lupron depot (off label)</a:t>
            </a:r>
          </a:p>
          <a:p>
            <a:pPr lvl="1"/>
            <a:r>
              <a:rPr lang="en-CA" dirty="0"/>
              <a:t>7.5mg q month</a:t>
            </a:r>
          </a:p>
          <a:p>
            <a:pPr lvl="1"/>
            <a:r>
              <a:rPr lang="en-CA" dirty="0"/>
              <a:t>11.25mg q 3 month</a:t>
            </a:r>
          </a:p>
          <a:p>
            <a:pPr marL="324000" lvl="1" indent="0">
              <a:buNone/>
            </a:pPr>
            <a:endParaRPr lang="en-CA" dirty="0"/>
          </a:p>
          <a:p>
            <a:r>
              <a:rPr lang="en-CA" dirty="0"/>
              <a:t>$400/month</a:t>
            </a:r>
          </a:p>
        </p:txBody>
      </p:sp>
      <p:pic>
        <p:nvPicPr>
          <p:cNvPr id="4" name="Picture 6" descr="alttext">
            <a:extLst>
              <a:ext uri="{FF2B5EF4-FFF2-40B4-BE49-F238E27FC236}">
                <a16:creationId xmlns:a16="http://schemas.microsoft.com/office/drawing/2014/main" id="{B576E322-1552-4634-BB5B-2FC70AA77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99894" y="702156"/>
            <a:ext cx="4444075" cy="5273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40768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A087E-7EEC-488C-8CA8-97389F585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Puberty blocking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DB88D98-6B78-4D0B-B05C-3CF14B6183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096694"/>
              </p:ext>
            </p:extLst>
          </p:nvPr>
        </p:nvGraphicFramePr>
        <p:xfrm>
          <a:off x="581025" y="2341563"/>
          <a:ext cx="11029950" cy="36337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41777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33196-C894-4BC1-978B-447C74CF7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Puberty blocking timing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861F02-2E60-4BAC-BC78-5CF2EF580B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Early puberty– values decreased dysphoria and better physical outcomes</a:t>
            </a:r>
          </a:p>
          <a:p>
            <a:endParaRPr lang="en-CA" dirty="0"/>
          </a:p>
          <a:p>
            <a:r>
              <a:rPr lang="en-CA" dirty="0"/>
              <a:t>Mid puberty– lower risk of overtreatment</a:t>
            </a:r>
          </a:p>
        </p:txBody>
      </p:sp>
    </p:spTree>
    <p:extLst>
      <p:ext uri="{BB962C8B-B14F-4D97-AF65-F5344CB8AC3E}">
        <p14:creationId xmlns:p14="http://schemas.microsoft.com/office/powerpoint/2010/main" val="18893540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5F441-C95F-47FC-A77C-BE5EE2246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228" y="1037967"/>
            <a:ext cx="3054091" cy="4709131"/>
          </a:xfrm>
        </p:spPr>
        <p:txBody>
          <a:bodyPr anchor="ctr">
            <a:normAutofit/>
          </a:bodyPr>
          <a:lstStyle/>
          <a:p>
            <a:r>
              <a:rPr lang="en-CA" dirty="0">
                <a:solidFill>
                  <a:schemeClr val="bg1">
                    <a:lumMod val="85000"/>
                    <a:lumOff val="15000"/>
                  </a:schemeClr>
                </a:solidFill>
              </a:rPr>
              <a:t>Outline</a:t>
            </a:r>
            <a:br>
              <a:rPr lang="en-CA" dirty="0">
                <a:solidFill>
                  <a:schemeClr val="bg1">
                    <a:lumMod val="85000"/>
                    <a:lumOff val="15000"/>
                  </a:schemeClr>
                </a:solidFill>
              </a:rPr>
            </a:br>
            <a:r>
              <a:rPr lang="en-CA" dirty="0">
                <a:solidFill>
                  <a:schemeClr val="bg1">
                    <a:lumMod val="85000"/>
                    <a:lumOff val="15000"/>
                  </a:schemeClr>
                </a:solidFill>
              </a:rPr>
              <a:t>Gender affirming Interventions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586425F-B7D4-4ADA-87DA-20672087DB6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98438" y="1207783"/>
          <a:ext cx="7012370" cy="47091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547355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386AA-B7CE-4C30-A471-EECEEAD27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Cross hormone Rationale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67C755-8213-4697-BAF7-FF996F363F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sz="1800" dirty="0"/>
              <a:t>Decrease dysphoria -&gt; improved mental health and QOL </a:t>
            </a:r>
          </a:p>
          <a:p>
            <a:r>
              <a:rPr lang="en-CA" sz="1800" dirty="0"/>
              <a:t>Improve ‘ability to pass’</a:t>
            </a:r>
          </a:p>
        </p:txBody>
      </p:sp>
    </p:spTree>
    <p:extLst>
      <p:ext uri="{BB962C8B-B14F-4D97-AF65-F5344CB8AC3E}">
        <p14:creationId xmlns:p14="http://schemas.microsoft.com/office/powerpoint/2010/main" val="31302123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CE0DD-6938-4C1F-99C4-B617694CF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692" y="930756"/>
            <a:ext cx="11029616" cy="1188720"/>
          </a:xfrm>
        </p:spPr>
        <p:txBody>
          <a:bodyPr/>
          <a:lstStyle/>
          <a:p>
            <a:r>
              <a:rPr lang="en-CA" dirty="0"/>
              <a:t>Feminizing</a:t>
            </a:r>
            <a:br>
              <a:rPr lang="en-CA" dirty="0"/>
            </a:br>
            <a:r>
              <a:rPr lang="en-CA" dirty="0"/>
              <a:t>Therapy</a:t>
            </a:r>
          </a:p>
        </p:txBody>
      </p:sp>
      <p:pic>
        <p:nvPicPr>
          <p:cNvPr id="5122" name="Picture 2" descr="Image result for MAN WOMAN CARTOON">
            <a:extLst>
              <a:ext uri="{FF2B5EF4-FFF2-40B4-BE49-F238E27FC236}">
                <a16:creationId xmlns:a16="http://schemas.microsoft.com/office/drawing/2014/main" id="{927F8D96-BA1E-4696-9EF5-79B1F6C9E2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14" t="7096" r="18918" b="8869"/>
          <a:stretch/>
        </p:blipFill>
        <p:spPr bwMode="auto">
          <a:xfrm>
            <a:off x="7915108" y="679814"/>
            <a:ext cx="2105192" cy="5866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B50E69AD-4547-4DC3-96EA-773C3539CAD3}"/>
              </a:ext>
            </a:extLst>
          </p:cNvPr>
          <p:cNvSpPr/>
          <p:nvPr/>
        </p:nvSpPr>
        <p:spPr>
          <a:xfrm>
            <a:off x="5492416" y="2211730"/>
            <a:ext cx="2749884" cy="467969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F93A63-CF37-47D7-A7D2-D4A995915975}"/>
              </a:ext>
            </a:extLst>
          </p:cNvPr>
          <p:cNvSpPr txBox="1"/>
          <p:nvPr/>
        </p:nvSpPr>
        <p:spPr>
          <a:xfrm>
            <a:off x="6086308" y="2239264"/>
            <a:ext cx="2105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Muscle mass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4EBE6A2-049A-4FDB-92D4-C3487C0078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5510" y="582247"/>
            <a:ext cx="1866900" cy="58007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F5858C-E091-4E99-8769-86CF8BD5BC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5510" y="583719"/>
            <a:ext cx="1866900" cy="5800725"/>
          </a:xfrm>
          <a:prstGeom prst="rect">
            <a:avLst/>
          </a:prstGeom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749708C9-D667-4122-A00D-DE233BCE4825}"/>
              </a:ext>
            </a:extLst>
          </p:cNvPr>
          <p:cNvSpPr/>
          <p:nvPr/>
        </p:nvSpPr>
        <p:spPr>
          <a:xfrm>
            <a:off x="5073316" y="3493870"/>
            <a:ext cx="3562686" cy="493929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4774EC-54E0-438F-A184-DE0F586AD379}"/>
              </a:ext>
            </a:extLst>
          </p:cNvPr>
          <p:cNvSpPr txBox="1"/>
          <p:nvPr/>
        </p:nvSpPr>
        <p:spPr>
          <a:xfrm>
            <a:off x="5760980" y="3550539"/>
            <a:ext cx="2727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Body fat distribution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C330E6D1-4D67-4AF7-AD74-6116BAD2F1C3}"/>
              </a:ext>
            </a:extLst>
          </p:cNvPr>
          <p:cNvSpPr/>
          <p:nvPr/>
        </p:nvSpPr>
        <p:spPr>
          <a:xfrm>
            <a:off x="4911530" y="2801418"/>
            <a:ext cx="4203371" cy="4249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1F4C6C-01F6-412E-A761-42CAE88EB6C4}"/>
              </a:ext>
            </a:extLst>
          </p:cNvPr>
          <p:cNvSpPr txBox="1"/>
          <p:nvPr/>
        </p:nvSpPr>
        <p:spPr>
          <a:xfrm>
            <a:off x="5670456" y="2811796"/>
            <a:ext cx="3217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Decreased body hair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D52AE706-E02E-4B3F-B6A8-F987100E05DA}"/>
              </a:ext>
            </a:extLst>
          </p:cNvPr>
          <p:cNvSpPr/>
          <p:nvPr/>
        </p:nvSpPr>
        <p:spPr>
          <a:xfrm>
            <a:off x="5000430" y="2509318"/>
            <a:ext cx="4203371" cy="42493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BE65A5C-1B8F-4799-8BEE-BFD27D97D9A9}"/>
              </a:ext>
            </a:extLst>
          </p:cNvPr>
          <p:cNvSpPr txBox="1"/>
          <p:nvPr/>
        </p:nvSpPr>
        <p:spPr>
          <a:xfrm>
            <a:off x="6311806" y="2519696"/>
            <a:ext cx="3217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>
                <a:solidFill>
                  <a:schemeClr val="bg1"/>
                </a:solidFill>
              </a:rPr>
              <a:t>Breasts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A9EC8B7-2C9F-4E2C-9C50-0C591DD2E9BF}"/>
              </a:ext>
            </a:extLst>
          </p:cNvPr>
          <p:cNvSpPr/>
          <p:nvPr/>
        </p:nvSpPr>
        <p:spPr>
          <a:xfrm>
            <a:off x="5073315" y="1733550"/>
            <a:ext cx="3168985" cy="183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Facial structure/(Facial hair)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8246F1F-79E7-4D93-82F8-00E04B773CA4}"/>
              </a:ext>
            </a:extLst>
          </p:cNvPr>
          <p:cNvSpPr/>
          <p:nvPr/>
        </p:nvSpPr>
        <p:spPr>
          <a:xfrm>
            <a:off x="4911389" y="2038350"/>
            <a:ext cx="2451435" cy="186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Voice/Adam’s apple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5F167EC-AAF8-4176-88F8-445459C6BF45}"/>
              </a:ext>
            </a:extLst>
          </p:cNvPr>
          <p:cNvSpPr/>
          <p:nvPr/>
        </p:nvSpPr>
        <p:spPr>
          <a:xfrm>
            <a:off x="5124116" y="3981450"/>
            <a:ext cx="1012992" cy="186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Penis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B81DC33-56DE-48F6-A67C-5BF539DE6510}"/>
              </a:ext>
            </a:extLst>
          </p:cNvPr>
          <p:cNvSpPr/>
          <p:nvPr/>
        </p:nvSpPr>
        <p:spPr>
          <a:xfrm>
            <a:off x="5004710" y="3271089"/>
            <a:ext cx="2061002" cy="2115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Bone structure</a:t>
            </a:r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F77E182E-70C9-4189-94D0-BC992C506BC9}"/>
              </a:ext>
            </a:extLst>
          </p:cNvPr>
          <p:cNvSpPr/>
          <p:nvPr/>
        </p:nvSpPr>
        <p:spPr>
          <a:xfrm>
            <a:off x="4964026" y="498407"/>
            <a:ext cx="4203371" cy="42493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34B2415-0294-4994-973B-85E31FBB86CB}"/>
              </a:ext>
            </a:extLst>
          </p:cNvPr>
          <p:cNvSpPr txBox="1"/>
          <p:nvPr/>
        </p:nvSpPr>
        <p:spPr>
          <a:xfrm>
            <a:off x="6275402" y="508785"/>
            <a:ext cx="3217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>
                <a:solidFill>
                  <a:schemeClr val="bg1"/>
                </a:solidFill>
              </a:rPr>
              <a:t>(Height)</a:t>
            </a:r>
          </a:p>
        </p:txBody>
      </p:sp>
    </p:spTree>
    <p:extLst>
      <p:ext uri="{BB962C8B-B14F-4D97-AF65-F5344CB8AC3E}">
        <p14:creationId xmlns:p14="http://schemas.microsoft.com/office/powerpoint/2010/main" val="228046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8" grpId="0" animBg="1"/>
      <p:bldP spid="9" grpId="0"/>
      <p:bldP spid="10" grpId="0" animBg="1"/>
      <p:bldP spid="11" grpId="0"/>
      <p:bldP spid="12" grpId="0" animBg="1"/>
      <p:bldP spid="13" grpId="0"/>
      <p:bldP spid="17" grpId="0" animBg="1"/>
      <p:bldP spid="19" grpId="0" animBg="1"/>
      <p:bldP spid="20" grpId="0" animBg="1"/>
      <p:bldP spid="21" grpId="0" animBg="1"/>
      <p:bldP spid="18" grpId="0" animBg="1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B8F3E-D79B-4532-B5A7-26343ADC3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Feminizing protocol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F14C85-E04C-4E12-81A1-50187FE6C7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err="1"/>
              <a:t>Estrace</a:t>
            </a:r>
            <a:r>
              <a:rPr lang="en-CA" dirty="0"/>
              <a:t> 0.5mg PO daily (off label)</a:t>
            </a:r>
          </a:p>
          <a:p>
            <a:r>
              <a:rPr lang="en-CA" dirty="0"/>
              <a:t>Increase over 2 years to 2mg PO daily</a:t>
            </a:r>
          </a:p>
          <a:p>
            <a:endParaRPr lang="en-CA" dirty="0"/>
          </a:p>
          <a:p>
            <a:r>
              <a:rPr lang="en-CA" dirty="0"/>
              <a:t>$14/month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5951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10000"/>
              </a:schemeClr>
            </a:gs>
            <a:gs pos="100000">
              <a:schemeClr val="bg2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92989FB-1024-49B7-BDF1-B3CE27D486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05F441-C95F-47FC-A77C-BE5EE2246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228" y="1037967"/>
            <a:ext cx="3054091" cy="4709131"/>
          </a:xfrm>
        </p:spPr>
        <p:txBody>
          <a:bodyPr anchor="ctr">
            <a:normAutofit/>
          </a:bodyPr>
          <a:lstStyle/>
          <a:p>
            <a:r>
              <a:rPr lang="en-CA" dirty="0">
                <a:solidFill>
                  <a:schemeClr val="bg1">
                    <a:lumMod val="85000"/>
                    <a:lumOff val="15000"/>
                  </a:schemeClr>
                </a:solidFill>
              </a:rPr>
              <a:t>Outline</a:t>
            </a:r>
            <a:br>
              <a:rPr lang="en-CA" dirty="0">
                <a:solidFill>
                  <a:schemeClr val="bg1">
                    <a:lumMod val="85000"/>
                    <a:lumOff val="15000"/>
                  </a:schemeClr>
                </a:solidFill>
              </a:rPr>
            </a:br>
            <a:r>
              <a:rPr lang="en-CA" dirty="0">
                <a:solidFill>
                  <a:schemeClr val="bg1">
                    <a:lumMod val="85000"/>
                    <a:lumOff val="15000"/>
                  </a:schemeClr>
                </a:solidFill>
              </a:rPr>
              <a:t>Gender affirming Interventions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87D6F4-EC95-4EF1-A8AD-4B70386CE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5F792DF-9D0A-4DB6-9A9E-7312F5A7E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7498080" cy="9144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BC7EA7B-802E-41F4-8926-C4475287A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6851" y="723898"/>
            <a:ext cx="7498616" cy="5676901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586425F-B7D4-4ADA-87DA-20672087DB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1157528"/>
              </p:ext>
            </p:extLst>
          </p:nvPr>
        </p:nvGraphicFramePr>
        <p:xfrm>
          <a:off x="4598438" y="1207783"/>
          <a:ext cx="7012370" cy="47091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560388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2F5858C-E091-4E99-8769-86CF8BD5BC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6998" y="549273"/>
            <a:ext cx="1866900" cy="580072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4EBE6A2-049A-4FDB-92D4-C3487C007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5510" y="582247"/>
            <a:ext cx="1866900" cy="58007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1CE0DD-6938-4C1F-99C4-B617694CF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692" y="930756"/>
            <a:ext cx="11029616" cy="1188720"/>
          </a:xfrm>
        </p:spPr>
        <p:txBody>
          <a:bodyPr/>
          <a:lstStyle/>
          <a:p>
            <a:r>
              <a:rPr lang="en-CA" dirty="0"/>
              <a:t>Masculinizing</a:t>
            </a:r>
            <a:br>
              <a:rPr lang="en-CA" dirty="0"/>
            </a:br>
            <a:r>
              <a:rPr lang="en-CA" dirty="0"/>
              <a:t>Therapy</a:t>
            </a:r>
          </a:p>
        </p:txBody>
      </p:sp>
      <p:pic>
        <p:nvPicPr>
          <p:cNvPr id="5122" name="Picture 2" descr="Image result for MAN WOMAN CARTOON">
            <a:extLst>
              <a:ext uri="{FF2B5EF4-FFF2-40B4-BE49-F238E27FC236}">
                <a16:creationId xmlns:a16="http://schemas.microsoft.com/office/drawing/2014/main" id="{927F8D96-BA1E-4696-9EF5-79B1F6C9E2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14" t="7096" r="18918" b="8869"/>
          <a:stretch/>
        </p:blipFill>
        <p:spPr bwMode="auto">
          <a:xfrm>
            <a:off x="3418018" y="516301"/>
            <a:ext cx="2105192" cy="5866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B50E69AD-4547-4DC3-96EA-773C3539CAD3}"/>
              </a:ext>
            </a:extLst>
          </p:cNvPr>
          <p:cNvSpPr/>
          <p:nvPr/>
        </p:nvSpPr>
        <p:spPr>
          <a:xfrm>
            <a:off x="5295900" y="2211730"/>
            <a:ext cx="3340102" cy="473414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F93A63-CF37-47D7-A7D2-D4A995915975}"/>
              </a:ext>
            </a:extLst>
          </p:cNvPr>
          <p:cNvSpPr txBox="1"/>
          <p:nvPr/>
        </p:nvSpPr>
        <p:spPr>
          <a:xfrm>
            <a:off x="6086308" y="2239264"/>
            <a:ext cx="2549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Muscle mass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749708C9-D667-4122-A00D-DE233BCE4825}"/>
              </a:ext>
            </a:extLst>
          </p:cNvPr>
          <p:cNvSpPr/>
          <p:nvPr/>
        </p:nvSpPr>
        <p:spPr>
          <a:xfrm>
            <a:off x="5073316" y="3443071"/>
            <a:ext cx="3562686" cy="473414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4774EC-54E0-438F-A184-DE0F586AD379}"/>
              </a:ext>
            </a:extLst>
          </p:cNvPr>
          <p:cNvSpPr txBox="1"/>
          <p:nvPr/>
        </p:nvSpPr>
        <p:spPr>
          <a:xfrm>
            <a:off x="5760980" y="3499739"/>
            <a:ext cx="2727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Body fat distribution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D52AE706-E02E-4B3F-B6A8-F987100E05DA}"/>
              </a:ext>
            </a:extLst>
          </p:cNvPr>
          <p:cNvSpPr/>
          <p:nvPr/>
        </p:nvSpPr>
        <p:spPr>
          <a:xfrm>
            <a:off x="5000430" y="3792018"/>
            <a:ext cx="4203371" cy="42493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BE65A5C-1B8F-4799-8BEE-BFD27D97D9A9}"/>
              </a:ext>
            </a:extLst>
          </p:cNvPr>
          <p:cNvSpPr txBox="1"/>
          <p:nvPr/>
        </p:nvSpPr>
        <p:spPr>
          <a:xfrm>
            <a:off x="6311806" y="3802396"/>
            <a:ext cx="3217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>
                <a:solidFill>
                  <a:schemeClr val="bg1"/>
                </a:solidFill>
              </a:rPr>
              <a:t>Clitoral size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A9EC8B7-2C9F-4E2C-9C50-0C591DD2E9BF}"/>
              </a:ext>
            </a:extLst>
          </p:cNvPr>
          <p:cNvSpPr/>
          <p:nvPr/>
        </p:nvSpPr>
        <p:spPr>
          <a:xfrm>
            <a:off x="5063368" y="1521307"/>
            <a:ext cx="2633746" cy="183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Facial structure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B81DC33-56DE-48F6-A67C-5BF539DE6510}"/>
              </a:ext>
            </a:extLst>
          </p:cNvPr>
          <p:cNvSpPr/>
          <p:nvPr/>
        </p:nvSpPr>
        <p:spPr>
          <a:xfrm>
            <a:off x="5004710" y="3271089"/>
            <a:ext cx="2061002" cy="2115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Bone structure</a:t>
            </a:r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EF591BAE-BEE5-4490-A290-8C6E26BDD015}"/>
              </a:ext>
            </a:extLst>
          </p:cNvPr>
          <p:cNvSpPr/>
          <p:nvPr/>
        </p:nvSpPr>
        <p:spPr>
          <a:xfrm>
            <a:off x="4987730" y="1671118"/>
            <a:ext cx="4203371" cy="42493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C190998-F21F-4368-8246-36559D1A762B}"/>
              </a:ext>
            </a:extLst>
          </p:cNvPr>
          <p:cNvSpPr txBox="1"/>
          <p:nvPr/>
        </p:nvSpPr>
        <p:spPr>
          <a:xfrm>
            <a:off x="6299106" y="1681496"/>
            <a:ext cx="3217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>
                <a:solidFill>
                  <a:schemeClr val="bg1"/>
                </a:solidFill>
              </a:rPr>
              <a:t>Voice/Facial hair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9BA2F94-C4D6-4C61-A9EC-6B0FB9422274}"/>
              </a:ext>
            </a:extLst>
          </p:cNvPr>
          <p:cNvSpPr/>
          <p:nvPr/>
        </p:nvSpPr>
        <p:spPr>
          <a:xfrm>
            <a:off x="5732098" y="4172679"/>
            <a:ext cx="2691438" cy="2299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/>
                </a:solidFill>
              </a:rPr>
              <a:t>Cessation of periods</a:t>
            </a:r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2F437F6D-7ED2-4756-9FB5-3CDC0E5394BB}"/>
              </a:ext>
            </a:extLst>
          </p:cNvPr>
          <p:cNvSpPr/>
          <p:nvPr/>
        </p:nvSpPr>
        <p:spPr>
          <a:xfrm>
            <a:off x="4976744" y="597135"/>
            <a:ext cx="4203371" cy="42493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D516BD-2B4F-4BFC-B95D-09C2F8AC5802}"/>
              </a:ext>
            </a:extLst>
          </p:cNvPr>
          <p:cNvSpPr txBox="1"/>
          <p:nvPr/>
        </p:nvSpPr>
        <p:spPr>
          <a:xfrm>
            <a:off x="6243094" y="617993"/>
            <a:ext cx="3217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>
                <a:solidFill>
                  <a:schemeClr val="bg1"/>
                </a:solidFill>
              </a:rPr>
              <a:t>(Height)</a:t>
            </a:r>
          </a:p>
        </p:txBody>
      </p:sp>
    </p:spTree>
    <p:extLst>
      <p:ext uri="{BB962C8B-B14F-4D97-AF65-F5344CB8AC3E}">
        <p14:creationId xmlns:p14="http://schemas.microsoft.com/office/powerpoint/2010/main" val="4008702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8" grpId="0" animBg="1"/>
      <p:bldP spid="9" grpId="0"/>
      <p:bldP spid="12" grpId="0" animBg="1"/>
      <p:bldP spid="13" grpId="0"/>
      <p:bldP spid="17" grpId="0" animBg="1"/>
      <p:bldP spid="21" grpId="0" animBg="1"/>
      <p:bldP spid="23" grpId="0" animBg="1"/>
      <p:bldP spid="24" grpId="0"/>
      <p:bldP spid="25" grpId="0" animBg="1"/>
      <p:bldP spid="18" grpId="0" animBg="1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80E0D-FC23-4804-8042-82A98D687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masculinizing therapy</a:t>
            </a:r>
            <a:br>
              <a:rPr lang="en-CA" dirty="0"/>
            </a:b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E1A71A-67E3-4594-92CD-8B676E3541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IM:</a:t>
            </a:r>
          </a:p>
          <a:p>
            <a:r>
              <a:rPr lang="en-CA" dirty="0"/>
              <a:t>Testosterone enanthate (</a:t>
            </a:r>
            <a:r>
              <a:rPr lang="en-CA" dirty="0" err="1"/>
              <a:t>Delatestryl</a:t>
            </a:r>
            <a:r>
              <a:rPr lang="en-CA" dirty="0"/>
              <a:t>) 50mg q2 weeks (off label)</a:t>
            </a:r>
          </a:p>
          <a:p>
            <a:r>
              <a:rPr lang="en-CA" dirty="0"/>
              <a:t>Increase dose q 6 months to 200mg q2wks over 2 years</a:t>
            </a:r>
          </a:p>
          <a:p>
            <a:endParaRPr lang="en-CA" dirty="0"/>
          </a:p>
          <a:p>
            <a:r>
              <a:rPr lang="en-CA" dirty="0"/>
              <a:t>SC:</a:t>
            </a:r>
          </a:p>
          <a:p>
            <a:r>
              <a:rPr lang="en-CA" dirty="0"/>
              <a:t>Testosterone enanthate (</a:t>
            </a:r>
            <a:r>
              <a:rPr lang="en-CA" dirty="0" err="1"/>
              <a:t>Delatestryl</a:t>
            </a:r>
            <a:r>
              <a:rPr lang="en-CA" dirty="0"/>
              <a:t>) – split dose weekly</a:t>
            </a:r>
          </a:p>
          <a:p>
            <a:endParaRPr lang="en-CA" dirty="0"/>
          </a:p>
          <a:p>
            <a:pPr marL="0" indent="0">
              <a:buNone/>
            </a:pPr>
            <a:r>
              <a:rPr lang="en-CA" dirty="0"/>
              <a:t>$15/month</a:t>
            </a:r>
          </a:p>
        </p:txBody>
      </p:sp>
    </p:spTree>
    <p:extLst>
      <p:ext uri="{BB962C8B-B14F-4D97-AF65-F5344CB8AC3E}">
        <p14:creationId xmlns:p14="http://schemas.microsoft.com/office/powerpoint/2010/main" val="39975366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93086-830D-44E7-8B77-62F1B6A98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Side effects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418E3-EACF-4F0F-8CCE-F96D36CC9F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EDECE28-328A-463F-86FC-77C81620A0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0408024"/>
              </p:ext>
            </p:extLst>
          </p:nvPr>
        </p:nvGraphicFramePr>
        <p:xfrm>
          <a:off x="581025" y="2341563"/>
          <a:ext cx="1102995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14975">
                  <a:extLst>
                    <a:ext uri="{9D8B030D-6E8A-4147-A177-3AD203B41FA5}">
                      <a16:colId xmlns:a16="http://schemas.microsoft.com/office/drawing/2014/main" val="313899103"/>
                    </a:ext>
                  </a:extLst>
                </a:gridCol>
                <a:gridCol w="5514975">
                  <a:extLst>
                    <a:ext uri="{9D8B030D-6E8A-4147-A177-3AD203B41FA5}">
                      <a16:colId xmlns:a16="http://schemas.microsoft.com/office/drawing/2014/main" val="28983108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CA" dirty="0"/>
                        <a:t>Estrogen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Testosterone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06278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CA" dirty="0"/>
                        <a:t>Clotting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Cardiac risk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2170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CA" dirty="0"/>
                        <a:t>Breast cancer?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dirty="0"/>
                        <a:t>Male pattern baldness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76730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dirty="0"/>
                        <a:t>Fertility?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Behaviour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20743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dirty="0"/>
                        <a:t>Fertility?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6423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75887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2FA2B-9CE9-4B8E-A731-2C28432AD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Other endocrine options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352290-186D-4B28-8770-D4F4938D00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sz="2000" dirty="0"/>
              <a:t>Menses suppression</a:t>
            </a:r>
          </a:p>
          <a:p>
            <a:endParaRPr lang="en-CA" sz="2000" dirty="0"/>
          </a:p>
          <a:p>
            <a:r>
              <a:rPr lang="en-CA" sz="2000" dirty="0"/>
              <a:t>Spironolactone (off label)</a:t>
            </a:r>
          </a:p>
        </p:txBody>
      </p:sp>
    </p:spTree>
    <p:extLst>
      <p:ext uri="{BB962C8B-B14F-4D97-AF65-F5344CB8AC3E}">
        <p14:creationId xmlns:p14="http://schemas.microsoft.com/office/powerpoint/2010/main" val="2221913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5F441-C95F-47FC-A77C-BE5EE2246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228" y="1037967"/>
            <a:ext cx="3054091" cy="4709131"/>
          </a:xfrm>
        </p:spPr>
        <p:txBody>
          <a:bodyPr anchor="ctr">
            <a:normAutofit/>
          </a:bodyPr>
          <a:lstStyle/>
          <a:p>
            <a:r>
              <a:rPr lang="en-CA" dirty="0">
                <a:solidFill>
                  <a:schemeClr val="bg1">
                    <a:lumMod val="85000"/>
                    <a:lumOff val="15000"/>
                  </a:schemeClr>
                </a:solidFill>
              </a:rPr>
              <a:t>Outline</a:t>
            </a:r>
            <a:br>
              <a:rPr lang="en-CA" dirty="0">
                <a:solidFill>
                  <a:schemeClr val="bg1">
                    <a:lumMod val="85000"/>
                    <a:lumOff val="15000"/>
                  </a:schemeClr>
                </a:solidFill>
              </a:rPr>
            </a:br>
            <a:r>
              <a:rPr lang="en-CA" dirty="0">
                <a:solidFill>
                  <a:schemeClr val="bg1">
                    <a:lumMod val="85000"/>
                    <a:lumOff val="15000"/>
                  </a:schemeClr>
                </a:solidFill>
              </a:rPr>
              <a:t>Gender affirming Interventions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586425F-B7D4-4ADA-87DA-20672087DB6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98438" y="1207783"/>
          <a:ext cx="7012370" cy="47091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85227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47383-5878-485D-AC19-50B306C73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Top Surgery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C9AAA7-940D-40E2-9C48-421F43CAE4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MTF</a:t>
            </a:r>
          </a:p>
          <a:p>
            <a:pPr lvl="1"/>
            <a:r>
              <a:rPr lang="en-CA" dirty="0"/>
              <a:t>Breast implants</a:t>
            </a:r>
          </a:p>
          <a:p>
            <a:r>
              <a:rPr lang="en-CA" dirty="0"/>
              <a:t>FTM</a:t>
            </a:r>
          </a:p>
          <a:p>
            <a:pPr lvl="1"/>
            <a:r>
              <a:rPr lang="en-CA" dirty="0"/>
              <a:t>Breast reduction</a:t>
            </a:r>
          </a:p>
          <a:p>
            <a:pPr lvl="1"/>
            <a:r>
              <a:rPr lang="en-CA" dirty="0"/>
              <a:t>Chest contouring</a:t>
            </a:r>
          </a:p>
          <a:p>
            <a:pPr marL="0" indent="0">
              <a:buNone/>
            </a:pPr>
            <a:r>
              <a:rPr lang="en-CA" dirty="0"/>
              <a:t>			</a:t>
            </a:r>
          </a:p>
        </p:txBody>
      </p:sp>
    </p:spTree>
    <p:extLst>
      <p:ext uri="{BB962C8B-B14F-4D97-AF65-F5344CB8AC3E}">
        <p14:creationId xmlns:p14="http://schemas.microsoft.com/office/powerpoint/2010/main" val="8884244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D3925-A27B-4E95-9DD4-B284A17D7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Bottom surgery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2F5CE1-F728-4C1B-A121-13291B7265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/>
              <a:t>MTF</a:t>
            </a:r>
          </a:p>
          <a:p>
            <a:pPr lvl="1"/>
            <a:r>
              <a:rPr lang="en-CA" dirty="0"/>
              <a:t>orchiectomy </a:t>
            </a:r>
          </a:p>
          <a:p>
            <a:pPr lvl="1"/>
            <a:r>
              <a:rPr lang="en-CA" dirty="0"/>
              <a:t>penectomy</a:t>
            </a:r>
          </a:p>
          <a:p>
            <a:pPr lvl="1"/>
            <a:r>
              <a:rPr lang="en-CA" dirty="0"/>
              <a:t>vaginoplasty, </a:t>
            </a:r>
            <a:r>
              <a:rPr lang="en-CA" dirty="0" err="1"/>
              <a:t>clitoroplasty</a:t>
            </a:r>
            <a:r>
              <a:rPr lang="en-CA" dirty="0"/>
              <a:t>, </a:t>
            </a:r>
            <a:r>
              <a:rPr lang="en-CA" dirty="0" err="1"/>
              <a:t>vulvoplasty</a:t>
            </a:r>
            <a:r>
              <a:rPr lang="en-CA" dirty="0"/>
              <a:t>;</a:t>
            </a:r>
          </a:p>
          <a:p>
            <a:pPr lvl="1"/>
            <a:endParaRPr lang="en-CA" dirty="0"/>
          </a:p>
          <a:p>
            <a:r>
              <a:rPr lang="en-CA" dirty="0"/>
              <a:t>FTM</a:t>
            </a:r>
          </a:p>
          <a:p>
            <a:pPr lvl="1"/>
            <a:r>
              <a:rPr lang="en-US" sz="1600" dirty="0"/>
              <a:t>hysterectomy/</a:t>
            </a:r>
            <a:r>
              <a:rPr lang="en-US" sz="1600" dirty="0" err="1"/>
              <a:t>salpingo</a:t>
            </a:r>
            <a:r>
              <a:rPr lang="en-US" sz="1600" dirty="0"/>
              <a:t>-oophorectomy</a:t>
            </a:r>
          </a:p>
          <a:p>
            <a:pPr lvl="1"/>
            <a:r>
              <a:rPr lang="en-CA" dirty="0"/>
              <a:t>Metoidioplasty vs. phalloplasty</a:t>
            </a:r>
          </a:p>
        </p:txBody>
      </p:sp>
    </p:spTree>
    <p:extLst>
      <p:ext uri="{BB962C8B-B14F-4D97-AF65-F5344CB8AC3E}">
        <p14:creationId xmlns:p14="http://schemas.microsoft.com/office/powerpoint/2010/main" val="23959558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4F17E-30EE-438D-B445-41716A15D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Surgery – practical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5F95BC-4B17-448F-9F0E-60DFB0F1EB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CA" dirty="0"/>
              <a:t>Cost – MSP covered for ‘top’ and ‘bottom’ surgeries but not others</a:t>
            </a:r>
          </a:p>
          <a:p>
            <a:r>
              <a:rPr lang="en-CA" dirty="0"/>
              <a:t>Process</a:t>
            </a:r>
          </a:p>
          <a:p>
            <a:pPr lvl="1"/>
            <a:r>
              <a:rPr lang="en-CA" dirty="0"/>
              <a:t>Qualified assessors – 1 for top, 1-2 for bottom (none in the EKs)</a:t>
            </a:r>
          </a:p>
          <a:p>
            <a:pPr lvl="1"/>
            <a:r>
              <a:rPr lang="en-CA" dirty="0"/>
              <a:t>Top – Kamloops/Kelowna/other locations</a:t>
            </a:r>
          </a:p>
          <a:p>
            <a:pPr lvl="1"/>
            <a:r>
              <a:rPr lang="en-CA" dirty="0"/>
              <a:t>Bottom – Vancouver/Montreal – Gender Surgery Program BC</a:t>
            </a:r>
          </a:p>
          <a:p>
            <a:pPr lvl="1"/>
            <a:endParaRPr lang="en-CA" dirty="0"/>
          </a:p>
          <a:p>
            <a:endParaRPr lang="en-CA" dirty="0"/>
          </a:p>
          <a:p>
            <a:r>
              <a:rPr lang="en-CA" dirty="0"/>
              <a:t>For more information:</a:t>
            </a:r>
          </a:p>
          <a:p>
            <a:pPr lvl="1"/>
            <a:r>
              <a:rPr lang="en-CA" dirty="0"/>
              <a:t>Crane center for transgender surgery</a:t>
            </a:r>
          </a:p>
          <a:p>
            <a:pPr lvl="1"/>
            <a:r>
              <a:rPr lang="en-CA" dirty="0"/>
              <a:t>GRS Montreal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418046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93C9F-4006-4877-9A86-E5FB4A583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EK Trans providers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061711-9B32-4EF9-8AFF-90B7C41D8D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Cranbrook</a:t>
            </a:r>
          </a:p>
          <a:p>
            <a:pPr lvl="1"/>
            <a:r>
              <a:rPr lang="en-CA" dirty="0"/>
              <a:t>Dr. Chris Pienaar (&lt;19yo) – hormone readiness assessment</a:t>
            </a:r>
          </a:p>
          <a:p>
            <a:pPr lvl="1"/>
            <a:r>
              <a:rPr lang="en-CA" dirty="0"/>
              <a:t>Dr. Paul Kahlke (&lt;36yo) – hormone initiation</a:t>
            </a:r>
          </a:p>
          <a:p>
            <a:pPr lvl="1"/>
            <a:r>
              <a:rPr lang="en-CA" dirty="0"/>
              <a:t>Tara Fiedler-Graham – hormone readiness assessment and hormone initiation</a:t>
            </a:r>
          </a:p>
          <a:p>
            <a:r>
              <a:rPr lang="en-CA" dirty="0"/>
              <a:t>Creston</a:t>
            </a:r>
          </a:p>
          <a:p>
            <a:pPr lvl="1"/>
            <a:r>
              <a:rPr lang="en-CA" dirty="0"/>
              <a:t>Dr. Tara Guthrie – hormone readiness assessment and hormone initiation</a:t>
            </a:r>
          </a:p>
          <a:p>
            <a:r>
              <a:rPr lang="en-CA" dirty="0"/>
              <a:t>Golden</a:t>
            </a:r>
          </a:p>
          <a:p>
            <a:pPr lvl="1"/>
            <a:r>
              <a:rPr lang="en-CA" dirty="0"/>
              <a:t>Dr. Jessica Chiles – hormone readiness assessment and hormone initiation</a:t>
            </a:r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75095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C017E-1854-404A-A94F-429D46D74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Where the rubber hits the road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54F477-3CDA-49D4-A261-D9E263766F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Pre-pubertal</a:t>
            </a:r>
          </a:p>
          <a:p>
            <a:pPr lvl="1"/>
            <a:r>
              <a:rPr lang="en-CA" dirty="0"/>
              <a:t>refer to trans-care BC, CYMH, peds</a:t>
            </a:r>
          </a:p>
          <a:p>
            <a:pPr lvl="1"/>
            <a:r>
              <a:rPr lang="en-CA" dirty="0"/>
              <a:t>support is individualized</a:t>
            </a:r>
          </a:p>
          <a:p>
            <a:pPr lvl="1"/>
            <a:r>
              <a:rPr lang="en-CA" dirty="0"/>
              <a:t>social transitioning is controversial</a:t>
            </a:r>
          </a:p>
          <a:p>
            <a:r>
              <a:rPr lang="en-CA" dirty="0"/>
              <a:t>Pubertal</a:t>
            </a:r>
          </a:p>
          <a:p>
            <a:pPr lvl="1"/>
            <a:r>
              <a:rPr lang="en-CA" dirty="0"/>
              <a:t>refer to trans-care BC, CYMH, peds</a:t>
            </a:r>
          </a:p>
          <a:p>
            <a:pPr lvl="1"/>
            <a:r>
              <a:rPr lang="en-CA" dirty="0"/>
              <a:t>may be seen and treated urgently</a:t>
            </a:r>
          </a:p>
          <a:p>
            <a:r>
              <a:rPr lang="en-CA" dirty="0"/>
              <a:t>Post-pubertal – refer to trans-care BC, appropriate provider</a:t>
            </a:r>
          </a:p>
          <a:p>
            <a:pPr lvl="1"/>
            <a:r>
              <a:rPr lang="en-CA" dirty="0"/>
              <a:t>Individualized care</a:t>
            </a:r>
          </a:p>
        </p:txBody>
      </p:sp>
    </p:spTree>
    <p:extLst>
      <p:ext uri="{BB962C8B-B14F-4D97-AF65-F5344CB8AC3E}">
        <p14:creationId xmlns:p14="http://schemas.microsoft.com/office/powerpoint/2010/main" val="208224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A22A1-9F78-42BA-AEFD-02AECB0CC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Declarations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EB2C7C-4EE5-4084-8D8A-B3734DF605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No conflicts of interest</a:t>
            </a:r>
          </a:p>
          <a:p>
            <a:r>
              <a:rPr lang="en-CA" dirty="0"/>
              <a:t>Off label medications – ALL of them</a:t>
            </a:r>
          </a:p>
          <a:p>
            <a:r>
              <a:rPr lang="en-CA" dirty="0"/>
              <a:t>Acknowledgements – Dr. Dan Metzger</a:t>
            </a:r>
          </a:p>
        </p:txBody>
      </p:sp>
    </p:spTree>
    <p:extLst>
      <p:ext uri="{BB962C8B-B14F-4D97-AF65-F5344CB8AC3E}">
        <p14:creationId xmlns:p14="http://schemas.microsoft.com/office/powerpoint/2010/main" val="13939756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21F96-1F99-46B5-BC40-A50B2B64B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9B1450-F1F6-4852-B1D4-BF7CC6958E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270990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D1217-9258-4994-B512-D2B8B6EF0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C757D6-BC7B-46A1-8A57-E042EAA8A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67995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66657-690C-45EE-83DF-CF531AEAD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C27501-74F0-45F4-8C5B-5EA6784144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657171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F5DCC-A86B-43E0-B52E-85A7A910C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Cross hormone decisions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67655A-AE3E-46AD-82B1-83C2858132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Is it the right thing?</a:t>
            </a:r>
          </a:p>
          <a:p>
            <a:endParaRPr lang="en-CA" dirty="0"/>
          </a:p>
          <a:p>
            <a:r>
              <a:rPr lang="en-CA" dirty="0"/>
              <a:t>Is it the right time? </a:t>
            </a:r>
          </a:p>
          <a:p>
            <a:pPr lvl="1"/>
            <a:r>
              <a:rPr lang="en-CA" dirty="0"/>
              <a:t>Age &gt;14-16</a:t>
            </a:r>
          </a:p>
        </p:txBody>
      </p:sp>
    </p:spTree>
    <p:extLst>
      <p:ext uri="{BB962C8B-B14F-4D97-AF65-F5344CB8AC3E}">
        <p14:creationId xmlns:p14="http://schemas.microsoft.com/office/powerpoint/2010/main" val="17442242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CCC49-3626-412F-9D90-EF4096E0D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A3F47D-0EE7-4CD8-B1F2-930A5C36B9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Drummond et al., 2008 "##&amp;; </a:t>
            </a:r>
            <a:r>
              <a:rPr lang="en-CA" dirty="0" err="1"/>
              <a:t>Wallien</a:t>
            </a:r>
            <a:r>
              <a:rPr lang="en-CA" dirty="0"/>
              <a:t> &amp; Cohen-</a:t>
            </a:r>
            <a:r>
              <a:rPr lang="en-CA" dirty="0" err="1"/>
              <a:t>Kettenis</a:t>
            </a:r>
            <a:r>
              <a:rPr lang="en-CA" dirty="0"/>
              <a:t>, 2008 "##&amp;</a:t>
            </a:r>
          </a:p>
          <a:p>
            <a:r>
              <a:rPr lang="en-US" dirty="0"/>
              <a:t>Follow-up studies have shown an undeniable beneficial effect of sex reassignment surgery on</a:t>
            </a:r>
          </a:p>
          <a:p>
            <a:r>
              <a:rPr lang="en-US" dirty="0"/>
              <a:t>postoperative outcomes such as subjective well-being, cosmesis, and sexual function (De </a:t>
            </a:r>
            <a:r>
              <a:rPr lang="en-US" dirty="0" err="1"/>
              <a:t>Cuypere</a:t>
            </a:r>
            <a:endParaRPr lang="en-US" dirty="0"/>
          </a:p>
          <a:p>
            <a:r>
              <a:rPr lang="en-CA" dirty="0"/>
              <a:t>et al., "##*; Gijs &amp; </a:t>
            </a:r>
            <a:r>
              <a:rPr lang="en-CA" dirty="0" err="1"/>
              <a:t>Brewaeys</a:t>
            </a:r>
            <a:r>
              <a:rPr lang="en-CA" dirty="0"/>
              <a:t>, "##!; Klein &amp; </a:t>
            </a:r>
            <a:r>
              <a:rPr lang="en-CA" dirty="0" err="1"/>
              <a:t>Gorzalka</a:t>
            </a:r>
            <a:r>
              <a:rPr lang="en-CA" dirty="0"/>
              <a:t>, "##%; </a:t>
            </a:r>
            <a:r>
              <a:rPr lang="en-CA" dirty="0" err="1"/>
              <a:t>Pfäfflin</a:t>
            </a:r>
            <a:r>
              <a:rPr lang="en-CA" dirty="0"/>
              <a:t> &amp; </a:t>
            </a:r>
            <a:r>
              <a:rPr lang="en-CA" dirty="0" err="1"/>
              <a:t>Junge</a:t>
            </a:r>
            <a:r>
              <a:rPr lang="en-CA" dirty="0"/>
              <a:t>, $%%&amp;). Additional</a:t>
            </a:r>
          </a:p>
          <a:p>
            <a:r>
              <a:rPr lang="en-US" dirty="0"/>
              <a:t>information on the outcomes of surgical treatments are summarized in Appendix D.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501842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A2286-6D25-4808-87AF-B2C52FB72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E368E8-D371-4E86-8199-F8C725828B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9F20ED-021B-469E-8D07-D1CAFF8350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378" t="16870" r="33266" b="16735"/>
          <a:stretch/>
        </p:blipFill>
        <p:spPr>
          <a:xfrm>
            <a:off x="3601615" y="802432"/>
            <a:ext cx="5159830" cy="5450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101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8262A-B1C1-4854-AFCF-5486F95A8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0220EC-C505-40E5-9716-53802AB8EA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80C960-1100-419D-94E6-498C46AFE7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063" t="17206" r="29375" b="7016"/>
          <a:stretch/>
        </p:blipFill>
        <p:spPr>
          <a:xfrm>
            <a:off x="2254249" y="868682"/>
            <a:ext cx="7683500" cy="578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693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36967-AD8A-43DC-9923-2FED458C9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D40658-C285-47B4-8A00-919206068C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C90733-A4BF-4719-B372-789F5A26CB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230" t="24802" r="37812" b="12853"/>
          <a:stretch/>
        </p:blipFill>
        <p:spPr>
          <a:xfrm>
            <a:off x="2438400" y="847607"/>
            <a:ext cx="6680200" cy="6010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3634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B47DE-6A17-4F9C-94F4-068EE54F5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BE2075-64EF-46EC-87E9-D544B44498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729361-D619-4072-981A-A31676733C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854" t="17391" r="36146" b="4793"/>
          <a:stretch/>
        </p:blipFill>
        <p:spPr>
          <a:xfrm>
            <a:off x="2946400" y="525462"/>
            <a:ext cx="5638800" cy="6167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7219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062C5-94C2-4B18-997D-C6E72A064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AC548B-181A-4C15-A205-5D5EEAB5FB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8C4B764-47ED-47D0-84D5-06D0EB4724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600" y="754381"/>
            <a:ext cx="7806531" cy="5790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8385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A2B25A-B00B-46D8-8394-777B02C9A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Terms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8B7D1B-EB66-4044-B3AE-D789D15716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Transgender</a:t>
            </a:r>
          </a:p>
          <a:p>
            <a:pPr lvl="1"/>
            <a:r>
              <a:rPr lang="en-CA" dirty="0"/>
              <a:t>Trans-male</a:t>
            </a:r>
          </a:p>
          <a:p>
            <a:pPr lvl="1"/>
            <a:r>
              <a:rPr lang="en-CA" dirty="0"/>
              <a:t>Trans-female</a:t>
            </a:r>
          </a:p>
          <a:p>
            <a:pPr lvl="1"/>
            <a:r>
              <a:rPr lang="en-CA" dirty="0"/>
              <a:t>Non-binary/gender fluid</a:t>
            </a:r>
          </a:p>
          <a:p>
            <a:pPr lvl="1"/>
            <a:r>
              <a:rPr lang="en-CA" dirty="0"/>
              <a:t>Cis-gender</a:t>
            </a:r>
          </a:p>
          <a:p>
            <a:r>
              <a:rPr lang="en-CA" dirty="0"/>
              <a:t>Gender dysphoria</a:t>
            </a:r>
          </a:p>
          <a:p>
            <a:r>
              <a:rPr lang="en-CA" dirty="0"/>
              <a:t>(Forget gender identity disorder)</a:t>
            </a:r>
          </a:p>
          <a:p>
            <a:r>
              <a:rPr lang="en-CA" dirty="0"/>
              <a:t>‘Ability to pass’</a:t>
            </a:r>
          </a:p>
        </p:txBody>
      </p:sp>
    </p:spTree>
    <p:extLst>
      <p:ext uri="{BB962C8B-B14F-4D97-AF65-F5344CB8AC3E}">
        <p14:creationId xmlns:p14="http://schemas.microsoft.com/office/powerpoint/2010/main" val="270144627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1139D-EFB0-44E7-A299-E194DF62C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3A59E9-7ECD-4CF7-AA27-E2AA2827D7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910074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8E50C-F0ED-4F30-BA77-8907E4D5A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Endocrine society CPG 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A7095B-D04B-4B28-9AC0-ED31D21390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>
                <a:latin typeface="Arial" panose="020B0604020202020204" pitchFamily="34" charset="0"/>
              </a:rPr>
              <a:t>height, weight, BMI</a:t>
            </a:r>
          </a:p>
          <a:p>
            <a:r>
              <a:rPr lang="en-CA" dirty="0">
                <a:latin typeface="Arial" panose="020B0604020202020204" pitchFamily="34" charset="0"/>
              </a:rPr>
              <a:t>pubertal development</a:t>
            </a:r>
          </a:p>
          <a:p>
            <a:r>
              <a:rPr lang="en-CA" dirty="0">
                <a:latin typeface="Arial" panose="020B0604020202020204" pitchFamily="34" charset="0"/>
              </a:rPr>
              <a:t>bone age in growing kids</a:t>
            </a:r>
          </a:p>
          <a:p>
            <a:r>
              <a:rPr lang="en-CA" dirty="0">
                <a:latin typeface="Arial" panose="020B0604020202020204" pitchFamily="34" charset="0"/>
              </a:rPr>
              <a:t>bone-mineral density</a:t>
            </a:r>
          </a:p>
          <a:p>
            <a:r>
              <a:rPr lang="en-CA" dirty="0">
                <a:latin typeface="Arial" panose="020B0604020202020204" pitchFamily="34" charset="0"/>
              </a:rPr>
              <a:t>baseline and/or stimulated LH, </a:t>
            </a:r>
            <a:r>
              <a:rPr lang="en-CA" dirty="0" err="1">
                <a:latin typeface="Arial" panose="020B0604020202020204" pitchFamily="34" charset="0"/>
              </a:rPr>
              <a:t>FSH,testosterone</a:t>
            </a:r>
            <a:r>
              <a:rPr lang="en-CA" dirty="0">
                <a:latin typeface="Arial" panose="020B0604020202020204" pitchFamily="34" charset="0"/>
              </a:rPr>
              <a:t>/estradiol </a:t>
            </a:r>
          </a:p>
          <a:p>
            <a:endParaRPr lang="en-CA" dirty="0">
              <a:latin typeface="Arial" panose="020B0604020202020204" pitchFamily="34" charset="0"/>
            </a:endParaRPr>
          </a:p>
          <a:p>
            <a:r>
              <a:rPr lang="en-CA" dirty="0">
                <a:latin typeface="Arial" panose="020B0604020202020204" pitchFamily="34" charset="0"/>
              </a:rPr>
              <a:t>urea/creatinine, LFTs, lipids, glucose, A1C</a:t>
            </a: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132747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3F1DE-BB57-4EB0-8D31-F61BB0618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Normal puberty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9822AB-8B86-44A5-B2FE-2A4AA8D52F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Girls: </a:t>
            </a:r>
          </a:p>
          <a:p>
            <a:pPr lvl="1"/>
            <a:r>
              <a:rPr lang="en-US" dirty="0"/>
              <a:t>Breasts:10y (8–12)</a:t>
            </a:r>
          </a:p>
          <a:p>
            <a:pPr lvl="1"/>
            <a:r>
              <a:rPr lang="en-US" dirty="0"/>
              <a:t>Growth spurt peak:11½ (9½–12½)</a:t>
            </a:r>
          </a:p>
          <a:p>
            <a:pPr lvl="1"/>
            <a:r>
              <a:rPr lang="en-US" dirty="0"/>
              <a:t>Menarche:12½ (10½–14½)</a:t>
            </a:r>
          </a:p>
          <a:p>
            <a:r>
              <a:rPr lang="en-US" dirty="0"/>
              <a:t>Boys</a:t>
            </a:r>
          </a:p>
          <a:p>
            <a:pPr lvl="1"/>
            <a:r>
              <a:rPr lang="en-US" dirty="0"/>
              <a:t>Testicular enlargement:11 (9–13)</a:t>
            </a:r>
          </a:p>
          <a:p>
            <a:pPr lvl="1"/>
            <a:r>
              <a:rPr lang="en-US" dirty="0"/>
              <a:t>Growth spurt peak:13½ (11½–15½)</a:t>
            </a:r>
          </a:p>
          <a:p>
            <a:r>
              <a:rPr lang="en-US" dirty="0"/>
              <a:t>considerable variability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428263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6D096-82A7-47B6-992A-48FDF25F5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Estrogen effects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E740664-7CFB-40B5-BB51-7FB69A89238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81025" y="2341563"/>
          <a:ext cx="11029953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6651">
                  <a:extLst>
                    <a:ext uri="{9D8B030D-6E8A-4147-A177-3AD203B41FA5}">
                      <a16:colId xmlns:a16="http://schemas.microsoft.com/office/drawing/2014/main" val="313899103"/>
                    </a:ext>
                  </a:extLst>
                </a:gridCol>
                <a:gridCol w="3676651">
                  <a:extLst>
                    <a:ext uri="{9D8B030D-6E8A-4147-A177-3AD203B41FA5}">
                      <a16:colId xmlns:a16="http://schemas.microsoft.com/office/drawing/2014/main" val="2898310835"/>
                    </a:ext>
                  </a:extLst>
                </a:gridCol>
                <a:gridCol w="3676651">
                  <a:extLst>
                    <a:ext uri="{9D8B030D-6E8A-4147-A177-3AD203B41FA5}">
                      <a16:colId xmlns:a16="http://schemas.microsoft.com/office/drawing/2014/main" val="42020029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CA" dirty="0"/>
                        <a:t>Non-permanent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Permanent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Not affected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06278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CA" dirty="0"/>
                        <a:t>Lower muscle mass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Breast (over several years)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Voice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2170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CA" dirty="0"/>
                        <a:t>Body fat distribution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Adam’s apple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76730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CA" dirty="0"/>
                        <a:t>Less body hair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Penis size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20743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Beard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6423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291742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8347C-E86A-45BF-995E-BFE8DE3A5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Duration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11D752-213F-4E42-9DCB-08833F15D1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If starting cross hormones – </a:t>
            </a:r>
          </a:p>
          <a:p>
            <a:endParaRPr lang="en-CA" dirty="0"/>
          </a:p>
          <a:p>
            <a:r>
              <a:rPr lang="en-CA" dirty="0"/>
              <a:t>If not wishing to start cross hormones - ????</a:t>
            </a:r>
          </a:p>
        </p:txBody>
      </p:sp>
    </p:spTree>
    <p:extLst>
      <p:ext uri="{BB962C8B-B14F-4D97-AF65-F5344CB8AC3E}">
        <p14:creationId xmlns:p14="http://schemas.microsoft.com/office/powerpoint/2010/main" val="390554284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97045-F5CD-445A-9885-20578ECFE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44620F-BB52-4B4D-ABA9-46411DEE92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5599086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44A2F-8CCD-46CC-8B9A-9F1C5D258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Cross hormone therapy criteria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25F246-7ACE-4360-82BC-7DB8BC808D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Adolescents are eligible for subsequent sex hormone treatment if:</a:t>
            </a:r>
          </a:p>
          <a:p>
            <a:r>
              <a:rPr lang="en-US" dirty="0"/>
              <a:t>1. A qualified MHP has confirmed: ·the persistence of gender dysphoria, ·any coexisting psychological, medical, or social problems that could interfere with treatment (e.g., that may compromise treatment</a:t>
            </a:r>
          </a:p>
          <a:p>
            <a:r>
              <a:rPr lang="en-US" dirty="0"/>
              <a:t>adherence) have been addressed, such that the adolescent’s situation and functioning are stable enough to start sex hormone</a:t>
            </a:r>
          </a:p>
          <a:p>
            <a:r>
              <a:rPr lang="en-US" dirty="0"/>
              <a:t>treatment, ·the adolescent has sufficient mental capacity (which most adolescents have by age 16 years) to estimate the consequences of this</a:t>
            </a:r>
          </a:p>
          <a:p>
            <a:r>
              <a:rPr lang="en-US" dirty="0"/>
              <a:t>(partly) irreversible treatment, weigh the benefits and risks, and give informed consent to this (partly) irreversible treatment,</a:t>
            </a:r>
          </a:p>
          <a:p>
            <a:r>
              <a:rPr lang="en-US" dirty="0"/>
              <a:t>2. And the adolescent: ·has been informed of the (irreversible) effects and side effects of treatment (including potential loss of fertility and options to preserve</a:t>
            </a:r>
          </a:p>
          <a:p>
            <a:r>
              <a:rPr lang="en-US" dirty="0"/>
              <a:t>fertility), ·has given informed consent and (particularly when the adolescent has not reached the age of legal medical consent, depending on</a:t>
            </a:r>
          </a:p>
          <a:p>
            <a:r>
              <a:rPr lang="en-US" dirty="0"/>
              <a:t>applicable legislation) the parents or other caretakers or guardians have consented to the treatment and are involved in supporting</a:t>
            </a:r>
          </a:p>
          <a:p>
            <a:r>
              <a:rPr lang="en-US" dirty="0"/>
              <a:t>the adolescent throughout the treatment process,</a:t>
            </a:r>
          </a:p>
          <a:p>
            <a:r>
              <a:rPr lang="en-US" dirty="0"/>
              <a:t>3. And a pediatric endocrinologist or other clinician experienced in pubertal induction: ·agrees with the indication for sex hormone treatment, ·has confirmed that there are no medical contraindications to sex hormone treatment.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351540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DCC8F-82FC-4C59-AF0A-67577BDA5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Puberty blocking: criteria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8CDCA1-3459-4FBA-AB96-FCE4BB7D98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Adolescents are eligible for GnRH agonist treatment if:</a:t>
            </a:r>
          </a:p>
          <a:p>
            <a:r>
              <a:rPr lang="en-US" dirty="0"/>
              <a:t>1. A qualified MHP has confirmed that: ·the adolescent has demonstrated a long-lasting and intense pattern of gender nonconformity or gender dysphoria (whether</a:t>
            </a:r>
          </a:p>
          <a:p>
            <a:r>
              <a:rPr lang="en-US" dirty="0"/>
              <a:t>suppressed or expressed), ·gender dysphoria worsened with the onset of puberty, ·any coexisting psychological, medical, or social problems that could interfere with treatment (e.g., that may compromise treatment</a:t>
            </a:r>
          </a:p>
          <a:p>
            <a:r>
              <a:rPr lang="en-US" dirty="0"/>
              <a:t>adherence) have been addressed, such that the adolescent’s situation and functioning are stable enough to start treatment, ·the adolescent has sufficient mental capacity to give informed consent to this (reversible) treatment,</a:t>
            </a:r>
          </a:p>
          <a:p>
            <a:r>
              <a:rPr lang="en-US" dirty="0"/>
              <a:t>2. And the adolescent: ·has been informed of the effects and side effects of treatment (including potential loss of fertility if the individual subsequently</a:t>
            </a:r>
          </a:p>
          <a:p>
            <a:r>
              <a:rPr lang="en-US" dirty="0"/>
              <a:t>continues with sex hormone treatment) and options to preserve fertility, ·has given informed consent and (particularly when the adolescent has not reached the age of legal medical consent, depending on</a:t>
            </a:r>
          </a:p>
          <a:p>
            <a:r>
              <a:rPr lang="en-US" dirty="0"/>
              <a:t>applicable legislation) the parents or other caretakers or guardians have consented to the treatment and are involved in supporting</a:t>
            </a:r>
          </a:p>
          <a:p>
            <a:r>
              <a:rPr lang="en-US" dirty="0"/>
              <a:t>the adolescent throughout the treatment process,</a:t>
            </a:r>
          </a:p>
          <a:p>
            <a:r>
              <a:rPr lang="en-US" dirty="0"/>
              <a:t>3. And a pediatric endocrinologist or other clinician experienced in pubertal assessment ·agrees with the indication for GnRH agonist treatment, ·has confirmed that puberty has started in the adolescent (Tanner stage $G2/B2), ·has confirmed that there are no medical contraindications to GnRH agonist treatment.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2615527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C0BBC-160C-4B6B-8DF7-AC1C7477F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Natural 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75CD11-4855-494C-BBFF-C6688BF7D0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Pre-pubertal</a:t>
            </a:r>
          </a:p>
          <a:p>
            <a:r>
              <a:rPr lang="en-CA" dirty="0"/>
              <a:t>Pubertal</a:t>
            </a:r>
          </a:p>
          <a:p>
            <a:r>
              <a:rPr lang="en-CA" dirty="0"/>
              <a:t>Post-pubertal</a:t>
            </a:r>
          </a:p>
        </p:txBody>
      </p:sp>
    </p:spTree>
    <p:extLst>
      <p:ext uri="{BB962C8B-B14F-4D97-AF65-F5344CB8AC3E}">
        <p14:creationId xmlns:p14="http://schemas.microsoft.com/office/powerpoint/2010/main" val="292342493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EF3BD-925E-4571-B43F-E08A9AC45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7124C-1654-468E-8CBB-E03182348D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“Why don’t all the other girls have penises?” – a 6yo natal male</a:t>
            </a:r>
          </a:p>
        </p:txBody>
      </p:sp>
    </p:spTree>
    <p:extLst>
      <p:ext uri="{BB962C8B-B14F-4D97-AF65-F5344CB8AC3E}">
        <p14:creationId xmlns:p14="http://schemas.microsoft.com/office/powerpoint/2010/main" val="2252952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8EF78-E302-46DA-A26B-2A4603583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Interventions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5378F23-6161-4949-9A21-8F764342EED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81025" y="2341563"/>
          <a:ext cx="11029950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8325">
                  <a:extLst>
                    <a:ext uri="{9D8B030D-6E8A-4147-A177-3AD203B41FA5}">
                      <a16:colId xmlns:a16="http://schemas.microsoft.com/office/drawing/2014/main" val="674218004"/>
                    </a:ext>
                  </a:extLst>
                </a:gridCol>
                <a:gridCol w="1838325">
                  <a:extLst>
                    <a:ext uri="{9D8B030D-6E8A-4147-A177-3AD203B41FA5}">
                      <a16:colId xmlns:a16="http://schemas.microsoft.com/office/drawing/2014/main" val="4041174014"/>
                    </a:ext>
                  </a:extLst>
                </a:gridCol>
                <a:gridCol w="1838325">
                  <a:extLst>
                    <a:ext uri="{9D8B030D-6E8A-4147-A177-3AD203B41FA5}">
                      <a16:colId xmlns:a16="http://schemas.microsoft.com/office/drawing/2014/main" val="1656786871"/>
                    </a:ext>
                  </a:extLst>
                </a:gridCol>
                <a:gridCol w="1838325">
                  <a:extLst>
                    <a:ext uri="{9D8B030D-6E8A-4147-A177-3AD203B41FA5}">
                      <a16:colId xmlns:a16="http://schemas.microsoft.com/office/drawing/2014/main" val="3768842184"/>
                    </a:ext>
                  </a:extLst>
                </a:gridCol>
                <a:gridCol w="1838325">
                  <a:extLst>
                    <a:ext uri="{9D8B030D-6E8A-4147-A177-3AD203B41FA5}">
                      <a16:colId xmlns:a16="http://schemas.microsoft.com/office/drawing/2014/main" val="4061491878"/>
                    </a:ext>
                  </a:extLst>
                </a:gridCol>
                <a:gridCol w="1838325">
                  <a:extLst>
                    <a:ext uri="{9D8B030D-6E8A-4147-A177-3AD203B41FA5}">
                      <a16:colId xmlns:a16="http://schemas.microsoft.com/office/drawing/2014/main" val="40313607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Social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Puberty blockade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Cross hormone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Top surgery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Bottom surgery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00765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CA" dirty="0"/>
                        <a:t>Pre-pubertal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59997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CA" dirty="0"/>
                        <a:t>Early puberty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2698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CA" dirty="0"/>
                        <a:t>Late puberty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95507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CA" dirty="0"/>
                        <a:t>Post puberty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+/-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20148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284967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8E923-0341-4E00-9E7A-BBC04B596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0D303-33E8-4724-AFA1-6940EF69D6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7"/>
            <a:r>
              <a:rPr lang="en-US" dirty="0"/>
              <a:t>WPATH Standards of Care, 6th version</a:t>
            </a:r>
            <a:endParaRPr lang="en-C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A8703CD-5FC0-4E31-A41E-CE974608A8BB}"/>
              </a:ext>
            </a:extLst>
          </p:cNvPr>
          <p:cNvSpPr/>
          <p:nvPr/>
        </p:nvSpPr>
        <p:spPr>
          <a:xfrm>
            <a:off x="1795244" y="2690335"/>
            <a:ext cx="73487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dirty="0">
                <a:effectLst/>
                <a:latin typeface="Arial" panose="020B0604020202020204" pitchFamily="34" charset="0"/>
              </a:rPr>
              <a:t>“The general goal of psychotherapeutic, endocrine, or surgical therapy for persons with gender identity disorders is lasting personal comfort with the gendered self in order to maximize overall psychological well-being and self-fulfillment.”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54056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1A71E-B095-40A5-9651-9DD51D524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Non-medical interventions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230085-BB14-4423-9015-605877EA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Social transition</a:t>
            </a:r>
          </a:p>
          <a:p>
            <a:r>
              <a:rPr lang="en-CA" dirty="0"/>
              <a:t>Psychotherapy</a:t>
            </a:r>
          </a:p>
          <a:p>
            <a:r>
              <a:rPr lang="en-CA" dirty="0"/>
              <a:t>Non-surgical modifications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65051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5F0CF-5BD5-4963-A260-B0B28DE48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Pre-pubertal social transition?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6CE74-2BC1-4102-ABA6-6839203B21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“clinical experience suggests that persistence of GD/gender incongruence can only be reliably assessed after the first signs of puberty”</a:t>
            </a:r>
          </a:p>
          <a:p>
            <a:pPr lvl="8"/>
            <a:r>
              <a:rPr lang="en-US" dirty="0"/>
              <a:t>The Endocrine Society </a:t>
            </a:r>
          </a:p>
          <a:p>
            <a:r>
              <a:rPr lang="en-US" dirty="0"/>
              <a:t>“help parents to weigh the potential benefits and challenges of particular choices.”</a:t>
            </a:r>
          </a:p>
          <a:p>
            <a:pPr lvl="8"/>
            <a:r>
              <a:rPr lang="en-US" dirty="0"/>
              <a:t>WPATH Standards of Care</a:t>
            </a:r>
          </a:p>
        </p:txBody>
      </p:sp>
    </p:spTree>
    <p:extLst>
      <p:ext uri="{BB962C8B-B14F-4D97-AF65-F5344CB8AC3E}">
        <p14:creationId xmlns:p14="http://schemas.microsoft.com/office/powerpoint/2010/main" val="3797517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91830-2C63-43E2-B125-AC649E984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Psychotherapy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BA274-E2F3-4130-A5D8-6E3DC0819C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CA" dirty="0"/>
              <a:t>What it does:</a:t>
            </a:r>
          </a:p>
          <a:p>
            <a:pPr lvl="1"/>
            <a:r>
              <a:rPr lang="en-CA" dirty="0"/>
              <a:t>Help treat dysphoria</a:t>
            </a:r>
          </a:p>
          <a:p>
            <a:pPr lvl="1"/>
            <a:r>
              <a:rPr lang="en-CA" dirty="0"/>
              <a:t>Help explore gender expression</a:t>
            </a:r>
          </a:p>
          <a:p>
            <a:pPr lvl="1"/>
            <a:r>
              <a:rPr lang="en-CA" dirty="0"/>
              <a:t>Help navigate social aspects</a:t>
            </a:r>
          </a:p>
          <a:p>
            <a:pPr lvl="1"/>
            <a:r>
              <a:rPr lang="en-CA" dirty="0"/>
              <a:t>Treat co-existent mental health disorders</a:t>
            </a:r>
          </a:p>
          <a:p>
            <a:r>
              <a:rPr lang="en-CA" dirty="0"/>
              <a:t>What it doesn’t do:</a:t>
            </a:r>
          </a:p>
          <a:p>
            <a:pPr lvl="1"/>
            <a:r>
              <a:rPr lang="en-CA" dirty="0"/>
              <a:t>Treat ‘gender identity disorder’</a:t>
            </a:r>
          </a:p>
          <a:p>
            <a:r>
              <a:rPr lang="en-CA" dirty="0"/>
              <a:t>Available by:</a:t>
            </a:r>
          </a:p>
          <a:p>
            <a:pPr lvl="1"/>
            <a:r>
              <a:rPr lang="en-CA" dirty="0"/>
              <a:t>CYMH/CMHA</a:t>
            </a:r>
          </a:p>
          <a:p>
            <a:pPr lvl="1"/>
            <a:r>
              <a:rPr lang="en-CA" dirty="0"/>
              <a:t>Distance (list of providers from </a:t>
            </a:r>
            <a:r>
              <a:rPr lang="en-CA" dirty="0" err="1"/>
              <a:t>Transcare</a:t>
            </a:r>
            <a:r>
              <a:rPr lang="en-CA" dirty="0"/>
              <a:t> BC)</a:t>
            </a:r>
          </a:p>
        </p:txBody>
      </p:sp>
    </p:spTree>
    <p:extLst>
      <p:ext uri="{BB962C8B-B14F-4D97-AF65-F5344CB8AC3E}">
        <p14:creationId xmlns:p14="http://schemas.microsoft.com/office/powerpoint/2010/main" val="2493321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53722-9101-4F62-83D7-200F2DA3B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Non-surgical modifications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5A9603A-7630-485A-84C4-E5C5D2421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522" y="2892128"/>
            <a:ext cx="3646073" cy="278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41194BDB-6DF9-409C-9301-C0BD20959D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783" y="3198433"/>
            <a:ext cx="2366497" cy="2366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0482695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VTI">
  <a:themeElements>
    <a:clrScheme name="AnalogousFromRegularSeed_2SEEDS">
      <a:dk1>
        <a:srgbClr val="000000"/>
      </a:dk1>
      <a:lt1>
        <a:srgbClr val="FFFFFF"/>
      </a:lt1>
      <a:dk2>
        <a:srgbClr val="412924"/>
      </a:dk2>
      <a:lt2>
        <a:srgbClr val="E8E3E2"/>
      </a:lt2>
      <a:accent1>
        <a:srgbClr val="46B28F"/>
      </a:accent1>
      <a:accent2>
        <a:srgbClr val="3BA7B1"/>
      </a:accent2>
      <a:accent3>
        <a:srgbClr val="4D87C3"/>
      </a:accent3>
      <a:accent4>
        <a:srgbClr val="B13B65"/>
      </a:accent4>
      <a:accent5>
        <a:srgbClr val="C3534D"/>
      </a:accent5>
      <a:accent6>
        <a:srgbClr val="B1733B"/>
      </a:accent6>
      <a:hlink>
        <a:srgbClr val="C3574C"/>
      </a:hlink>
      <a:folHlink>
        <a:srgbClr val="7F7F7F"/>
      </a:folHlink>
    </a:clrScheme>
    <a:fontScheme name="Dividend">
      <a:majorFont>
        <a:latin typeface="Avenir Next LT Pro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venir Next LT Pro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7689</TotalTime>
  <Words>1499</Words>
  <Application>Microsoft Office PowerPoint</Application>
  <PresentationFormat>Widescreen</PresentationFormat>
  <Paragraphs>288</Paragraphs>
  <Slides>50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5" baseType="lpstr">
      <vt:lpstr>Arial</vt:lpstr>
      <vt:lpstr>Avenir Next LT Pro</vt:lpstr>
      <vt:lpstr>ScalaSansOT-Light</vt:lpstr>
      <vt:lpstr>Wingdings 2</vt:lpstr>
      <vt:lpstr>DividendVTI</vt:lpstr>
      <vt:lpstr>Gender affirming care of transgendered youth</vt:lpstr>
      <vt:lpstr>Outline Gender affirming Interventions</vt:lpstr>
      <vt:lpstr>Declarations</vt:lpstr>
      <vt:lpstr>Terms</vt:lpstr>
      <vt:lpstr>Interventions</vt:lpstr>
      <vt:lpstr>Non-medical interventions</vt:lpstr>
      <vt:lpstr>Pre-pubertal social transition?</vt:lpstr>
      <vt:lpstr>Psychotherapy</vt:lpstr>
      <vt:lpstr>Non-surgical modifications</vt:lpstr>
      <vt:lpstr>Outline Gender affirming Interventions</vt:lpstr>
      <vt:lpstr>Puberty blockers</vt:lpstr>
      <vt:lpstr>Goals</vt:lpstr>
      <vt:lpstr>Puberty blocking</vt:lpstr>
      <vt:lpstr>Puberty blocking</vt:lpstr>
      <vt:lpstr>Puberty blocking timing</vt:lpstr>
      <vt:lpstr>Outline Gender affirming Interventions</vt:lpstr>
      <vt:lpstr>Cross hormone Rationale</vt:lpstr>
      <vt:lpstr>Feminizing Therapy</vt:lpstr>
      <vt:lpstr>Feminizing protocol</vt:lpstr>
      <vt:lpstr>Masculinizing Therapy</vt:lpstr>
      <vt:lpstr>masculinizing therapy </vt:lpstr>
      <vt:lpstr>Side effects</vt:lpstr>
      <vt:lpstr>Other endocrine options</vt:lpstr>
      <vt:lpstr>Outline Gender affirming Interventions</vt:lpstr>
      <vt:lpstr>Top Surgery</vt:lpstr>
      <vt:lpstr>Bottom surgery</vt:lpstr>
      <vt:lpstr>Surgery – practical points</vt:lpstr>
      <vt:lpstr>EK Trans providers</vt:lpstr>
      <vt:lpstr>Where the rubber hits the road</vt:lpstr>
      <vt:lpstr>PowerPoint Presentation</vt:lpstr>
      <vt:lpstr>PowerPoint Presentation</vt:lpstr>
      <vt:lpstr>PowerPoint Presentation</vt:lpstr>
      <vt:lpstr>Cross hormone decisions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Endocrine society CPG monitoring</vt:lpstr>
      <vt:lpstr>Normal puberty</vt:lpstr>
      <vt:lpstr>Estrogen effects</vt:lpstr>
      <vt:lpstr>Duration</vt:lpstr>
      <vt:lpstr>PowerPoint Presentation</vt:lpstr>
      <vt:lpstr>Cross hormone therapy criteria</vt:lpstr>
      <vt:lpstr>Puberty blocking: criteria</vt:lpstr>
      <vt:lpstr>Natural history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Gender affirming care of transgendered youth</dc:title>
  <dc:creator>Paul Kahlke</dc:creator>
  <cp:lastModifiedBy>Paul Kahlke</cp:lastModifiedBy>
  <cp:revision>79</cp:revision>
  <dcterms:created xsi:type="dcterms:W3CDTF">2020-01-16T05:48:07Z</dcterms:created>
  <dcterms:modified xsi:type="dcterms:W3CDTF">2020-01-24T15:34:00Z</dcterms:modified>
</cp:coreProperties>
</file>